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1"/>
  </p:notesMasterIdLst>
  <p:handoutMasterIdLst>
    <p:handoutMasterId r:id="rId142"/>
  </p:handoutMasterIdLst>
  <p:sldIdLst>
    <p:sldId id="598" r:id="rId2"/>
    <p:sldId id="599" r:id="rId3"/>
    <p:sldId id="600" r:id="rId4"/>
    <p:sldId id="466" r:id="rId5"/>
    <p:sldId id="467" r:id="rId6"/>
    <p:sldId id="561" r:id="rId7"/>
    <p:sldId id="348" r:id="rId8"/>
    <p:sldId id="570" r:id="rId9"/>
    <p:sldId id="571" r:id="rId10"/>
    <p:sldId id="563" r:id="rId11"/>
    <p:sldId id="564" r:id="rId12"/>
    <p:sldId id="565" r:id="rId13"/>
    <p:sldId id="566" r:id="rId14"/>
    <p:sldId id="567" r:id="rId15"/>
    <p:sldId id="568" r:id="rId16"/>
    <p:sldId id="347" r:id="rId17"/>
    <p:sldId id="351" r:id="rId18"/>
    <p:sldId id="352" r:id="rId19"/>
    <p:sldId id="353" r:id="rId20"/>
    <p:sldId id="354" r:id="rId21"/>
    <p:sldId id="355" r:id="rId22"/>
    <p:sldId id="356" r:id="rId23"/>
    <p:sldId id="357" r:id="rId24"/>
    <p:sldId id="367" r:id="rId25"/>
    <p:sldId id="368" r:id="rId26"/>
    <p:sldId id="369" r:id="rId27"/>
    <p:sldId id="370" r:id="rId28"/>
    <p:sldId id="371" r:id="rId29"/>
    <p:sldId id="372" r:id="rId30"/>
    <p:sldId id="373" r:id="rId31"/>
    <p:sldId id="374" r:id="rId32"/>
    <p:sldId id="375" r:id="rId33"/>
    <p:sldId id="376" r:id="rId34"/>
    <p:sldId id="537" r:id="rId35"/>
    <p:sldId id="539" r:id="rId36"/>
    <p:sldId id="540" r:id="rId37"/>
    <p:sldId id="541" r:id="rId38"/>
    <p:sldId id="542" r:id="rId39"/>
    <p:sldId id="552" r:id="rId40"/>
    <p:sldId id="543" r:id="rId41"/>
    <p:sldId id="553" r:id="rId42"/>
    <p:sldId id="544" r:id="rId43"/>
    <p:sldId id="554" r:id="rId44"/>
    <p:sldId id="545" r:id="rId45"/>
    <p:sldId id="555" r:id="rId46"/>
    <p:sldId id="546" r:id="rId47"/>
    <p:sldId id="556" r:id="rId48"/>
    <p:sldId id="548" r:id="rId49"/>
    <p:sldId id="581" r:id="rId50"/>
    <p:sldId id="582" r:id="rId51"/>
    <p:sldId id="294" r:id="rId52"/>
    <p:sldId id="288" r:id="rId53"/>
    <p:sldId id="268" r:id="rId54"/>
    <p:sldId id="550" r:id="rId55"/>
    <p:sldId id="289" r:id="rId56"/>
    <p:sldId id="269" r:id="rId57"/>
    <p:sldId id="270" r:id="rId58"/>
    <p:sldId id="271" r:id="rId59"/>
    <p:sldId id="284" r:id="rId60"/>
    <p:sldId id="285" r:id="rId61"/>
    <p:sldId id="287" r:id="rId62"/>
    <p:sldId id="394" r:id="rId63"/>
    <p:sldId id="583" r:id="rId64"/>
    <p:sldId id="584" r:id="rId65"/>
    <p:sldId id="585" r:id="rId66"/>
    <p:sldId id="586" r:id="rId67"/>
    <p:sldId id="588" r:id="rId68"/>
    <p:sldId id="396" r:id="rId69"/>
    <p:sldId id="509" r:id="rId70"/>
    <p:sldId id="502" r:id="rId71"/>
    <p:sldId id="503" r:id="rId72"/>
    <p:sldId id="504" r:id="rId73"/>
    <p:sldId id="505" r:id="rId74"/>
    <p:sldId id="506" r:id="rId75"/>
    <p:sldId id="590" r:id="rId76"/>
    <p:sldId id="508" r:id="rId77"/>
    <p:sldId id="415" r:id="rId78"/>
    <p:sldId id="574" r:id="rId79"/>
    <p:sldId id="520" r:id="rId80"/>
    <p:sldId id="521" r:id="rId81"/>
    <p:sldId id="522" r:id="rId82"/>
    <p:sldId id="523" r:id="rId83"/>
    <p:sldId id="524" r:id="rId84"/>
    <p:sldId id="525" r:id="rId85"/>
    <p:sldId id="526" r:id="rId86"/>
    <p:sldId id="425" r:id="rId87"/>
    <p:sldId id="575" r:id="rId88"/>
    <p:sldId id="410" r:id="rId89"/>
    <p:sldId id="411" r:id="rId90"/>
    <p:sldId id="412" r:id="rId91"/>
    <p:sldId id="413" r:id="rId92"/>
    <p:sldId id="532" r:id="rId93"/>
    <p:sldId id="432" r:id="rId94"/>
    <p:sldId id="435" r:id="rId95"/>
    <p:sldId id="576" r:id="rId96"/>
    <p:sldId id="436" r:id="rId97"/>
    <p:sldId id="591" r:id="rId98"/>
    <p:sldId id="438" r:id="rId99"/>
    <p:sldId id="592" r:id="rId100"/>
    <p:sldId id="440" r:id="rId101"/>
    <p:sldId id="593" r:id="rId102"/>
    <p:sldId id="445" r:id="rId103"/>
    <p:sldId id="530" r:id="rId104"/>
    <p:sldId id="452" r:id="rId105"/>
    <p:sldId id="453" r:id="rId106"/>
    <p:sldId id="577" r:id="rId107"/>
    <p:sldId id="454" r:id="rId108"/>
    <p:sldId id="594" r:id="rId109"/>
    <p:sldId id="456" r:id="rId110"/>
    <p:sldId id="595" r:id="rId111"/>
    <p:sldId id="458" r:id="rId112"/>
    <p:sldId id="596" r:id="rId113"/>
    <p:sldId id="460" r:id="rId114"/>
    <p:sldId id="597" r:id="rId115"/>
    <p:sldId id="462" r:id="rId116"/>
    <p:sldId id="463" r:id="rId117"/>
    <p:sldId id="578" r:id="rId118"/>
    <p:sldId id="579" r:id="rId119"/>
    <p:sldId id="464" r:id="rId120"/>
    <p:sldId id="471" r:id="rId121"/>
    <p:sldId id="449" r:id="rId122"/>
    <p:sldId id="473" r:id="rId123"/>
    <p:sldId id="558" r:id="rId124"/>
    <p:sldId id="475" r:id="rId125"/>
    <p:sldId id="474" r:id="rId126"/>
    <p:sldId id="557" r:id="rId127"/>
    <p:sldId id="476" r:id="rId128"/>
    <p:sldId id="477" r:id="rId129"/>
    <p:sldId id="478" r:id="rId130"/>
    <p:sldId id="479" r:id="rId131"/>
    <p:sldId id="480" r:id="rId132"/>
    <p:sldId id="481" r:id="rId133"/>
    <p:sldId id="559" r:id="rId134"/>
    <p:sldId id="482" r:id="rId135"/>
    <p:sldId id="483" r:id="rId136"/>
    <p:sldId id="484" r:id="rId137"/>
    <p:sldId id="572" r:id="rId138"/>
    <p:sldId id="573" r:id="rId139"/>
    <p:sldId id="538" r:id="rId140"/>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Arial" charset="0"/>
        <a:ea typeface="+mn-ea"/>
        <a:cs typeface="Arial" charset="0"/>
      </a:defRPr>
    </a:lvl1pPr>
    <a:lvl2pPr marL="457200" algn="l" rtl="0" fontAlgn="base">
      <a:spcBef>
        <a:spcPct val="0"/>
      </a:spcBef>
      <a:spcAft>
        <a:spcPct val="0"/>
      </a:spcAft>
      <a:defRPr sz="2800" kern="1200">
        <a:solidFill>
          <a:schemeClr val="tx1"/>
        </a:solidFill>
        <a:latin typeface="Arial" charset="0"/>
        <a:ea typeface="+mn-ea"/>
        <a:cs typeface="Arial" charset="0"/>
      </a:defRPr>
    </a:lvl2pPr>
    <a:lvl3pPr marL="914400" algn="l" rtl="0" fontAlgn="base">
      <a:spcBef>
        <a:spcPct val="0"/>
      </a:spcBef>
      <a:spcAft>
        <a:spcPct val="0"/>
      </a:spcAft>
      <a:defRPr sz="2800" kern="1200">
        <a:solidFill>
          <a:schemeClr val="tx1"/>
        </a:solidFill>
        <a:latin typeface="Arial" charset="0"/>
        <a:ea typeface="+mn-ea"/>
        <a:cs typeface="Arial" charset="0"/>
      </a:defRPr>
    </a:lvl3pPr>
    <a:lvl4pPr marL="1371600" algn="l" rtl="0" fontAlgn="base">
      <a:spcBef>
        <a:spcPct val="0"/>
      </a:spcBef>
      <a:spcAft>
        <a:spcPct val="0"/>
      </a:spcAft>
      <a:defRPr sz="2800" kern="1200">
        <a:solidFill>
          <a:schemeClr val="tx1"/>
        </a:solidFill>
        <a:latin typeface="Arial" charset="0"/>
        <a:ea typeface="+mn-ea"/>
        <a:cs typeface="Arial" charset="0"/>
      </a:defRPr>
    </a:lvl4pPr>
    <a:lvl5pPr marL="1828800" algn="l" rtl="0" fontAlgn="base">
      <a:spcBef>
        <a:spcPct val="0"/>
      </a:spcBef>
      <a:spcAft>
        <a:spcPct val="0"/>
      </a:spcAft>
      <a:defRPr sz="2800" kern="1200">
        <a:solidFill>
          <a:schemeClr val="tx1"/>
        </a:solidFill>
        <a:latin typeface="Arial" charset="0"/>
        <a:ea typeface="+mn-ea"/>
        <a:cs typeface="Arial" charset="0"/>
      </a:defRPr>
    </a:lvl5pPr>
    <a:lvl6pPr marL="2286000" algn="l" defTabSz="914400" rtl="0" eaLnBrk="1" latinLnBrk="0" hangingPunct="1">
      <a:defRPr sz="2800" kern="1200">
        <a:solidFill>
          <a:schemeClr val="tx1"/>
        </a:solidFill>
        <a:latin typeface="Arial" charset="0"/>
        <a:ea typeface="+mn-ea"/>
        <a:cs typeface="Arial" charset="0"/>
      </a:defRPr>
    </a:lvl6pPr>
    <a:lvl7pPr marL="2743200" algn="l" defTabSz="914400" rtl="0" eaLnBrk="1" latinLnBrk="0" hangingPunct="1">
      <a:defRPr sz="2800" kern="1200">
        <a:solidFill>
          <a:schemeClr val="tx1"/>
        </a:solidFill>
        <a:latin typeface="Arial" charset="0"/>
        <a:ea typeface="+mn-ea"/>
        <a:cs typeface="Arial" charset="0"/>
      </a:defRPr>
    </a:lvl7pPr>
    <a:lvl8pPr marL="3200400" algn="l" defTabSz="914400" rtl="0" eaLnBrk="1" latinLnBrk="0" hangingPunct="1">
      <a:defRPr sz="2800" kern="1200">
        <a:solidFill>
          <a:schemeClr val="tx1"/>
        </a:solidFill>
        <a:latin typeface="Arial" charset="0"/>
        <a:ea typeface="+mn-ea"/>
        <a:cs typeface="Arial" charset="0"/>
      </a:defRPr>
    </a:lvl8pPr>
    <a:lvl9pPr marL="3657600" algn="l" defTabSz="914400" rtl="0" eaLnBrk="1" latinLnBrk="0" hangingPunct="1">
      <a:defRPr sz="28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3300"/>
    <a:srgbClr val="993300"/>
    <a:srgbClr val="0000FF"/>
    <a:srgbClr val="3333CC"/>
    <a:srgbClr val="C3B2F4"/>
    <a:srgbClr val="CEC0F6"/>
    <a:srgbClr val="CCCC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A70CCF-58B8-1F1A-137A-1F40926215C8}" v="8" dt="2020-03-12T19:57:20.009"/>
    <p1510:client id="{4C410DAA-C8AE-414D-96EF-4E353FDCEC2D}" v="1" dt="2020-03-03T20:16:03.194"/>
    <p1510:client id="{7C148C7E-03A3-4611-CF81-CF33D3294D22}" v="2" dt="2020-03-04T13:51:53.095"/>
    <p1510:client id="{8A731E52-9DDB-B3AB-BB4F-A64F6412801B}" v="4" dt="2020-02-13T19:32:39.667"/>
    <p1510:client id="{8CB5EE44-92EE-1390-24F3-A624F26809FC}" v="4" dt="2020-04-03T13:29:05.932"/>
    <p1510:client id="{B1C0FF29-A615-9A93-0AB4-F91567BD0F7B}" v="1" dt="2020-02-24T14:41:36.403"/>
    <p1510:client id="{B1FB9EB5-BBD1-9713-1A00-073B0C8B6B15}" v="3" dt="2020-04-02T18:21:54.599"/>
    <p1510:client id="{C6A6A27C-8998-2C55-5D21-262DB79F07D0}" v="2" dt="2020-03-03T19:04:12.076"/>
    <p1510:client id="{FBF8C00C-F06E-2309-37A8-94DF81D03BC1}" v="2" dt="2020-03-11T13:10:43.6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D67D1C-EEE3-42C1-AF22-2E99F116A329}" type="doc">
      <dgm:prSet loTypeId="urn:microsoft.com/office/officeart/2005/8/layout/venn1" loCatId="relationship" qsTypeId="urn:microsoft.com/office/officeart/2005/8/quickstyle/simple1" qsCatId="simple" csTypeId="urn:microsoft.com/office/officeart/2005/8/colors/accent1_2" csCatId="accent1" phldr="1"/>
      <dgm:spPr/>
    </dgm:pt>
    <dgm:pt modelId="{3CE19410-92BD-4FDD-8902-D027DC2745C7}">
      <dgm:prSet phldrT="[Text]"/>
      <dgm:spPr>
        <a:blipFill rotWithShape="0">
          <a:blip xmlns:r="http://schemas.openxmlformats.org/officeDocument/2006/relationships" r:embed="rId1"/>
          <a:stretch>
            <a:fillRect/>
          </a:stretch>
        </a:blipFill>
      </dgm:spPr>
      <dgm:t>
        <a:bodyPr/>
        <a:lstStyle/>
        <a:p>
          <a:r>
            <a:rPr lang="en-US" b="1">
              <a:solidFill>
                <a:schemeClr val="bg1"/>
              </a:solidFill>
            </a:rPr>
            <a:t>Atmosphere</a:t>
          </a:r>
        </a:p>
      </dgm:t>
    </dgm:pt>
    <dgm:pt modelId="{213A5F81-42CD-43CC-8ECC-C8AE6FF06933}" type="parTrans" cxnId="{3A3B4A4C-F3BA-45C3-9F6A-27DE4EC8AC11}">
      <dgm:prSet/>
      <dgm:spPr/>
      <dgm:t>
        <a:bodyPr/>
        <a:lstStyle/>
        <a:p>
          <a:endParaRPr lang="en-US"/>
        </a:p>
      </dgm:t>
    </dgm:pt>
    <dgm:pt modelId="{B4D64436-4CBC-467C-874F-F6F0A3D22E4A}" type="sibTrans" cxnId="{3A3B4A4C-F3BA-45C3-9F6A-27DE4EC8AC11}">
      <dgm:prSet/>
      <dgm:spPr/>
      <dgm:t>
        <a:bodyPr/>
        <a:lstStyle/>
        <a:p>
          <a:endParaRPr lang="en-US"/>
        </a:p>
      </dgm:t>
    </dgm:pt>
    <dgm:pt modelId="{791371E0-A162-4FDB-B6C6-2399B7263E9F}">
      <dgm:prSet phldrT="[Text]"/>
      <dgm:spPr>
        <a:blipFill rotWithShape="0">
          <a:blip xmlns:r="http://schemas.openxmlformats.org/officeDocument/2006/relationships" r:embed="rId2"/>
          <a:stretch>
            <a:fillRect/>
          </a:stretch>
        </a:blipFill>
      </dgm:spPr>
      <dgm:t>
        <a:bodyPr/>
        <a:lstStyle/>
        <a:p>
          <a:r>
            <a:rPr lang="en-US" b="1">
              <a:solidFill>
                <a:schemeClr val="bg1"/>
              </a:solidFill>
            </a:rPr>
            <a:t>Lithosphere</a:t>
          </a:r>
        </a:p>
      </dgm:t>
    </dgm:pt>
    <dgm:pt modelId="{EEE04DE9-307C-42B5-9BAB-88925A4BCC8A}" type="parTrans" cxnId="{F929B068-FA11-44C0-97B6-A68F701F40FA}">
      <dgm:prSet/>
      <dgm:spPr/>
      <dgm:t>
        <a:bodyPr/>
        <a:lstStyle/>
        <a:p>
          <a:endParaRPr lang="en-US"/>
        </a:p>
      </dgm:t>
    </dgm:pt>
    <dgm:pt modelId="{C97AE784-F5EB-48F8-87EA-4987D816E815}" type="sibTrans" cxnId="{F929B068-FA11-44C0-97B6-A68F701F40FA}">
      <dgm:prSet/>
      <dgm:spPr/>
      <dgm:t>
        <a:bodyPr/>
        <a:lstStyle/>
        <a:p>
          <a:endParaRPr lang="en-US"/>
        </a:p>
      </dgm:t>
    </dgm:pt>
    <dgm:pt modelId="{8965B6F8-11D0-450B-9230-831CD1B8493E}">
      <dgm:prSet phldrT="[Text]"/>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t>
        <a:bodyPr/>
        <a:lstStyle/>
        <a:p>
          <a:pPr algn="ctr"/>
          <a:r>
            <a:rPr lang="en-US" b="1">
              <a:solidFill>
                <a:schemeClr val="bg1"/>
              </a:solidFill>
            </a:rPr>
            <a:t>Hydrosphere</a:t>
          </a:r>
        </a:p>
      </dgm:t>
    </dgm:pt>
    <dgm:pt modelId="{77C37968-66A6-4AA0-99F7-DCA621656177}" type="parTrans" cxnId="{E50A0741-BD7A-474B-B042-0BB3F7B06202}">
      <dgm:prSet/>
      <dgm:spPr/>
      <dgm:t>
        <a:bodyPr/>
        <a:lstStyle/>
        <a:p>
          <a:endParaRPr lang="en-US"/>
        </a:p>
      </dgm:t>
    </dgm:pt>
    <dgm:pt modelId="{63BAEEDA-2E45-49A4-9FF5-A9871B0D19AC}" type="sibTrans" cxnId="{E50A0741-BD7A-474B-B042-0BB3F7B06202}">
      <dgm:prSet/>
      <dgm:spPr/>
      <dgm:t>
        <a:bodyPr/>
        <a:lstStyle/>
        <a:p>
          <a:endParaRPr lang="en-US"/>
        </a:p>
      </dgm:t>
    </dgm:pt>
    <dgm:pt modelId="{C7BF232B-DD94-4813-B1B2-B735D4A2DA73}" type="pres">
      <dgm:prSet presAssocID="{AED67D1C-EEE3-42C1-AF22-2E99F116A329}" presName="compositeShape" presStyleCnt="0">
        <dgm:presLayoutVars>
          <dgm:chMax val="7"/>
          <dgm:dir/>
          <dgm:resizeHandles val="exact"/>
        </dgm:presLayoutVars>
      </dgm:prSet>
      <dgm:spPr/>
    </dgm:pt>
    <dgm:pt modelId="{F2A9CDC2-94D2-409F-A216-CE4214519EB1}" type="pres">
      <dgm:prSet presAssocID="{3CE19410-92BD-4FDD-8902-D027DC2745C7}" presName="circ1" presStyleLbl="vennNode1" presStyleIdx="0" presStyleCnt="3"/>
      <dgm:spPr/>
    </dgm:pt>
    <dgm:pt modelId="{F92DAAF7-6623-48DF-8659-266BF7B4A4E0}" type="pres">
      <dgm:prSet presAssocID="{3CE19410-92BD-4FDD-8902-D027DC2745C7}" presName="circ1Tx" presStyleLbl="revTx" presStyleIdx="0" presStyleCnt="0">
        <dgm:presLayoutVars>
          <dgm:chMax val="0"/>
          <dgm:chPref val="0"/>
          <dgm:bulletEnabled val="1"/>
        </dgm:presLayoutVars>
      </dgm:prSet>
      <dgm:spPr/>
    </dgm:pt>
    <dgm:pt modelId="{9FB23F1E-8D1E-4A5E-BDCC-852E424941BD}" type="pres">
      <dgm:prSet presAssocID="{791371E0-A162-4FDB-B6C6-2399B7263E9F}" presName="circ2" presStyleLbl="vennNode1" presStyleIdx="1" presStyleCnt="3"/>
      <dgm:spPr/>
    </dgm:pt>
    <dgm:pt modelId="{370514CE-64BA-42CA-A44A-94502579C028}" type="pres">
      <dgm:prSet presAssocID="{791371E0-A162-4FDB-B6C6-2399B7263E9F}" presName="circ2Tx" presStyleLbl="revTx" presStyleIdx="0" presStyleCnt="0">
        <dgm:presLayoutVars>
          <dgm:chMax val="0"/>
          <dgm:chPref val="0"/>
          <dgm:bulletEnabled val="1"/>
        </dgm:presLayoutVars>
      </dgm:prSet>
      <dgm:spPr/>
    </dgm:pt>
    <dgm:pt modelId="{1513AC75-BF28-4E43-95D8-BC1144938FAA}" type="pres">
      <dgm:prSet presAssocID="{8965B6F8-11D0-450B-9230-831CD1B8493E}" presName="circ3" presStyleLbl="vennNode1" presStyleIdx="2" presStyleCnt="3"/>
      <dgm:spPr/>
    </dgm:pt>
    <dgm:pt modelId="{7B374C18-AC6A-4FBE-BE5B-83606CA53664}" type="pres">
      <dgm:prSet presAssocID="{8965B6F8-11D0-450B-9230-831CD1B8493E}" presName="circ3Tx" presStyleLbl="revTx" presStyleIdx="0" presStyleCnt="0">
        <dgm:presLayoutVars>
          <dgm:chMax val="0"/>
          <dgm:chPref val="0"/>
          <dgm:bulletEnabled val="1"/>
        </dgm:presLayoutVars>
      </dgm:prSet>
      <dgm:spPr/>
    </dgm:pt>
  </dgm:ptLst>
  <dgm:cxnLst>
    <dgm:cxn modelId="{4E35AF5B-4973-40B7-8A49-3A08778CE07A}" type="presOf" srcId="{3CE19410-92BD-4FDD-8902-D027DC2745C7}" destId="{F2A9CDC2-94D2-409F-A216-CE4214519EB1}" srcOrd="0" destOrd="0" presId="urn:microsoft.com/office/officeart/2005/8/layout/venn1"/>
    <dgm:cxn modelId="{E50A0741-BD7A-474B-B042-0BB3F7B06202}" srcId="{AED67D1C-EEE3-42C1-AF22-2E99F116A329}" destId="{8965B6F8-11D0-450B-9230-831CD1B8493E}" srcOrd="2" destOrd="0" parTransId="{77C37968-66A6-4AA0-99F7-DCA621656177}" sibTransId="{63BAEEDA-2E45-49A4-9FF5-A9871B0D19AC}"/>
    <dgm:cxn modelId="{0E957C67-DB40-4F06-833D-B91F0018A222}" type="presOf" srcId="{8965B6F8-11D0-450B-9230-831CD1B8493E}" destId="{1513AC75-BF28-4E43-95D8-BC1144938FAA}" srcOrd="0" destOrd="0" presId="urn:microsoft.com/office/officeart/2005/8/layout/venn1"/>
    <dgm:cxn modelId="{F929B068-FA11-44C0-97B6-A68F701F40FA}" srcId="{AED67D1C-EEE3-42C1-AF22-2E99F116A329}" destId="{791371E0-A162-4FDB-B6C6-2399B7263E9F}" srcOrd="1" destOrd="0" parTransId="{EEE04DE9-307C-42B5-9BAB-88925A4BCC8A}" sibTransId="{C97AE784-F5EB-48F8-87EA-4987D816E815}"/>
    <dgm:cxn modelId="{D75D6A4B-E2BD-4A18-B7B0-E7AF86EBD31C}" type="presOf" srcId="{AED67D1C-EEE3-42C1-AF22-2E99F116A329}" destId="{C7BF232B-DD94-4813-B1B2-B735D4A2DA73}" srcOrd="0" destOrd="0" presId="urn:microsoft.com/office/officeart/2005/8/layout/venn1"/>
    <dgm:cxn modelId="{3A3B4A4C-F3BA-45C3-9F6A-27DE4EC8AC11}" srcId="{AED67D1C-EEE3-42C1-AF22-2E99F116A329}" destId="{3CE19410-92BD-4FDD-8902-D027DC2745C7}" srcOrd="0" destOrd="0" parTransId="{213A5F81-42CD-43CC-8ECC-C8AE6FF06933}" sibTransId="{B4D64436-4CBC-467C-874F-F6F0A3D22E4A}"/>
    <dgm:cxn modelId="{2B0D098F-4C83-470B-BCE8-9D7C2EC5F63F}" type="presOf" srcId="{8965B6F8-11D0-450B-9230-831CD1B8493E}" destId="{7B374C18-AC6A-4FBE-BE5B-83606CA53664}" srcOrd="1" destOrd="0" presId="urn:microsoft.com/office/officeart/2005/8/layout/venn1"/>
    <dgm:cxn modelId="{65CDA690-C467-4C05-A37A-185FF879542D}" type="presOf" srcId="{791371E0-A162-4FDB-B6C6-2399B7263E9F}" destId="{370514CE-64BA-42CA-A44A-94502579C028}" srcOrd="1" destOrd="0" presId="urn:microsoft.com/office/officeart/2005/8/layout/venn1"/>
    <dgm:cxn modelId="{B9D71B9A-0119-4C06-8087-60B2A5F4AA6C}" type="presOf" srcId="{3CE19410-92BD-4FDD-8902-D027DC2745C7}" destId="{F92DAAF7-6623-48DF-8659-266BF7B4A4E0}" srcOrd="1" destOrd="0" presId="urn:microsoft.com/office/officeart/2005/8/layout/venn1"/>
    <dgm:cxn modelId="{9373D2F1-36BF-4D3E-A46D-13C43DAFB633}" type="presOf" srcId="{791371E0-A162-4FDB-B6C6-2399B7263E9F}" destId="{9FB23F1E-8D1E-4A5E-BDCC-852E424941BD}" srcOrd="0" destOrd="0" presId="urn:microsoft.com/office/officeart/2005/8/layout/venn1"/>
    <dgm:cxn modelId="{5DAE3747-C985-4C85-8EAD-CCF65D1ADB21}" type="presParOf" srcId="{C7BF232B-DD94-4813-B1B2-B735D4A2DA73}" destId="{F2A9CDC2-94D2-409F-A216-CE4214519EB1}" srcOrd="0" destOrd="0" presId="urn:microsoft.com/office/officeart/2005/8/layout/venn1"/>
    <dgm:cxn modelId="{174946FC-FE4E-4A41-9491-9CD39E01124A}" type="presParOf" srcId="{C7BF232B-DD94-4813-B1B2-B735D4A2DA73}" destId="{F92DAAF7-6623-48DF-8659-266BF7B4A4E0}" srcOrd="1" destOrd="0" presId="urn:microsoft.com/office/officeart/2005/8/layout/venn1"/>
    <dgm:cxn modelId="{1BC4E333-5E84-4A9D-98E4-3147E56DDC1C}" type="presParOf" srcId="{C7BF232B-DD94-4813-B1B2-B735D4A2DA73}" destId="{9FB23F1E-8D1E-4A5E-BDCC-852E424941BD}" srcOrd="2" destOrd="0" presId="urn:microsoft.com/office/officeart/2005/8/layout/venn1"/>
    <dgm:cxn modelId="{2A91AFD3-B5AC-4978-A168-7F6AB1839C20}" type="presParOf" srcId="{C7BF232B-DD94-4813-B1B2-B735D4A2DA73}" destId="{370514CE-64BA-42CA-A44A-94502579C028}" srcOrd="3" destOrd="0" presId="urn:microsoft.com/office/officeart/2005/8/layout/venn1"/>
    <dgm:cxn modelId="{85DF9F8A-BF5D-4B5F-84F0-86D922346BF6}" type="presParOf" srcId="{C7BF232B-DD94-4813-B1B2-B735D4A2DA73}" destId="{1513AC75-BF28-4E43-95D8-BC1144938FAA}" srcOrd="4" destOrd="0" presId="urn:microsoft.com/office/officeart/2005/8/layout/venn1"/>
    <dgm:cxn modelId="{CBEF316D-9761-4472-A282-E12B3EB56E7D}" type="presParOf" srcId="{C7BF232B-DD94-4813-B1B2-B735D4A2DA73}" destId="{7B374C18-AC6A-4FBE-BE5B-83606CA53664}" srcOrd="5" destOrd="0" presId="urn:microsoft.com/office/officeart/2005/8/layout/venn1"/>
  </dgm:cxnLst>
  <dgm:bg>
    <a:effectLst>
      <a:softEdge rad="63500"/>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9973E0-8755-4BB3-B318-4BC2DFA1E73E}" type="doc">
      <dgm:prSet loTypeId="urn:microsoft.com/office/officeart/2005/8/layout/pyramid1" loCatId="pyramid" qsTypeId="urn:microsoft.com/office/officeart/2005/8/quickstyle/3d4" qsCatId="3D" csTypeId="urn:microsoft.com/office/officeart/2005/8/colors/colorful2" csCatId="colorful" phldr="1"/>
      <dgm:spPr/>
    </dgm:pt>
    <dgm:pt modelId="{7D0ADB54-F2B0-4EC6-B715-6A813372627A}">
      <dgm:prSet phldrT="[Text]"/>
      <dgm:spPr/>
      <dgm:t>
        <a:bodyPr/>
        <a:lstStyle/>
        <a:p>
          <a:r>
            <a:rPr lang="en-US"/>
            <a:t> </a:t>
          </a:r>
        </a:p>
      </dgm:t>
    </dgm:pt>
    <dgm:pt modelId="{4B10EBA8-C1B6-4E9C-9BA5-AFE83C61815E}" type="parTrans" cxnId="{661AB0E1-0AAB-41A0-AE0D-13882A216811}">
      <dgm:prSet/>
      <dgm:spPr/>
      <dgm:t>
        <a:bodyPr/>
        <a:lstStyle/>
        <a:p>
          <a:endParaRPr lang="en-US"/>
        </a:p>
      </dgm:t>
    </dgm:pt>
    <dgm:pt modelId="{A10F649E-3033-4094-90E7-B6E96412BF4B}" type="sibTrans" cxnId="{661AB0E1-0AAB-41A0-AE0D-13882A216811}">
      <dgm:prSet/>
      <dgm:spPr/>
      <dgm:t>
        <a:bodyPr/>
        <a:lstStyle/>
        <a:p>
          <a:endParaRPr lang="en-US"/>
        </a:p>
      </dgm:t>
    </dgm:pt>
    <dgm:pt modelId="{955138D7-923B-4328-9A53-5DAB9B726268}">
      <dgm:prSet phldrT="[Text]"/>
      <dgm:spPr/>
      <dgm:t>
        <a:bodyPr/>
        <a:lstStyle/>
        <a:p>
          <a:r>
            <a:rPr lang="en-US"/>
            <a:t> </a:t>
          </a:r>
        </a:p>
      </dgm:t>
    </dgm:pt>
    <dgm:pt modelId="{030F5EF2-B800-44EA-A39B-D268CB6F819F}" type="parTrans" cxnId="{3283E1D6-EA4F-4B06-A503-909FFF000707}">
      <dgm:prSet/>
      <dgm:spPr/>
      <dgm:t>
        <a:bodyPr/>
        <a:lstStyle/>
        <a:p>
          <a:endParaRPr lang="en-US"/>
        </a:p>
      </dgm:t>
    </dgm:pt>
    <dgm:pt modelId="{AFECE4E1-02EE-4912-BCC8-4E00122AB543}" type="sibTrans" cxnId="{3283E1D6-EA4F-4B06-A503-909FFF000707}">
      <dgm:prSet/>
      <dgm:spPr/>
      <dgm:t>
        <a:bodyPr/>
        <a:lstStyle/>
        <a:p>
          <a:endParaRPr lang="en-US"/>
        </a:p>
      </dgm:t>
    </dgm:pt>
    <dgm:pt modelId="{86FE09C7-8BB0-4409-9DEF-61F005EEECB1}">
      <dgm:prSet phldrT="[Text]"/>
      <dgm:spPr/>
      <dgm:t>
        <a:bodyPr/>
        <a:lstStyle/>
        <a:p>
          <a:r>
            <a:rPr lang="en-US"/>
            <a:t> </a:t>
          </a:r>
        </a:p>
      </dgm:t>
    </dgm:pt>
    <dgm:pt modelId="{68D11D38-E7A3-4BEB-A2E9-007104129A81}" type="parTrans" cxnId="{02D7D812-1BE5-45A9-AF84-CC69710BDDDF}">
      <dgm:prSet/>
      <dgm:spPr/>
      <dgm:t>
        <a:bodyPr/>
        <a:lstStyle/>
        <a:p>
          <a:endParaRPr lang="en-US"/>
        </a:p>
      </dgm:t>
    </dgm:pt>
    <dgm:pt modelId="{778E0F3E-10E1-481D-B44E-0FBD09DEF18A}" type="sibTrans" cxnId="{02D7D812-1BE5-45A9-AF84-CC69710BDDDF}">
      <dgm:prSet/>
      <dgm:spPr/>
      <dgm:t>
        <a:bodyPr/>
        <a:lstStyle/>
        <a:p>
          <a:endParaRPr lang="en-US"/>
        </a:p>
      </dgm:t>
    </dgm:pt>
    <dgm:pt modelId="{0451A595-A834-490A-A14E-4E04BCDD0BAA}">
      <dgm:prSet/>
      <dgm:spPr/>
      <dgm:t>
        <a:bodyPr/>
        <a:lstStyle/>
        <a:p>
          <a:endParaRPr lang="en-US"/>
        </a:p>
      </dgm:t>
    </dgm:pt>
    <dgm:pt modelId="{2547B33B-8A79-4EF4-8D98-EDE9EBDCDAB8}" type="parTrans" cxnId="{144C546B-EA37-4A52-AA32-5C8F8B1D32C5}">
      <dgm:prSet/>
      <dgm:spPr/>
      <dgm:t>
        <a:bodyPr/>
        <a:lstStyle/>
        <a:p>
          <a:endParaRPr lang="en-US"/>
        </a:p>
      </dgm:t>
    </dgm:pt>
    <dgm:pt modelId="{B1AFCDB4-40BA-4642-8C79-6A3B05CCC2F2}" type="sibTrans" cxnId="{144C546B-EA37-4A52-AA32-5C8F8B1D32C5}">
      <dgm:prSet/>
      <dgm:spPr/>
      <dgm:t>
        <a:bodyPr/>
        <a:lstStyle/>
        <a:p>
          <a:endParaRPr lang="en-US"/>
        </a:p>
      </dgm:t>
    </dgm:pt>
    <dgm:pt modelId="{F43525A6-C262-4079-96F5-95FC8BA04897}" type="pres">
      <dgm:prSet presAssocID="{D39973E0-8755-4BB3-B318-4BC2DFA1E73E}" presName="Name0" presStyleCnt="0">
        <dgm:presLayoutVars>
          <dgm:dir/>
          <dgm:animLvl val="lvl"/>
          <dgm:resizeHandles val="exact"/>
        </dgm:presLayoutVars>
      </dgm:prSet>
      <dgm:spPr/>
    </dgm:pt>
    <dgm:pt modelId="{986E596A-9687-4F67-A3A5-481C4DBF76EA}" type="pres">
      <dgm:prSet presAssocID="{7D0ADB54-F2B0-4EC6-B715-6A813372627A}" presName="Name8" presStyleCnt="0"/>
      <dgm:spPr/>
    </dgm:pt>
    <dgm:pt modelId="{BD990C40-788D-4933-9A4A-F7A1703C485B}" type="pres">
      <dgm:prSet presAssocID="{7D0ADB54-F2B0-4EC6-B715-6A813372627A}" presName="level" presStyleLbl="node1" presStyleIdx="0" presStyleCnt="4">
        <dgm:presLayoutVars>
          <dgm:chMax val="1"/>
          <dgm:bulletEnabled val="1"/>
        </dgm:presLayoutVars>
      </dgm:prSet>
      <dgm:spPr/>
    </dgm:pt>
    <dgm:pt modelId="{181B6FFA-92EF-4351-9212-99E738A469A5}" type="pres">
      <dgm:prSet presAssocID="{7D0ADB54-F2B0-4EC6-B715-6A813372627A}" presName="levelTx" presStyleLbl="revTx" presStyleIdx="0" presStyleCnt="0">
        <dgm:presLayoutVars>
          <dgm:chMax val="1"/>
          <dgm:bulletEnabled val="1"/>
        </dgm:presLayoutVars>
      </dgm:prSet>
      <dgm:spPr/>
    </dgm:pt>
    <dgm:pt modelId="{9FA93455-0447-4B49-9B6E-AA917E52CA3A}" type="pres">
      <dgm:prSet presAssocID="{955138D7-923B-4328-9A53-5DAB9B726268}" presName="Name8" presStyleCnt="0"/>
      <dgm:spPr/>
    </dgm:pt>
    <dgm:pt modelId="{DF82F1A3-8821-4DFE-B470-78C684DE4CE5}" type="pres">
      <dgm:prSet presAssocID="{955138D7-923B-4328-9A53-5DAB9B726268}" presName="level" presStyleLbl="node1" presStyleIdx="1" presStyleCnt="4">
        <dgm:presLayoutVars>
          <dgm:chMax val="1"/>
          <dgm:bulletEnabled val="1"/>
        </dgm:presLayoutVars>
      </dgm:prSet>
      <dgm:spPr/>
    </dgm:pt>
    <dgm:pt modelId="{85E238FA-B6E0-4C6A-A1E9-599DDD13C778}" type="pres">
      <dgm:prSet presAssocID="{955138D7-923B-4328-9A53-5DAB9B726268}" presName="levelTx" presStyleLbl="revTx" presStyleIdx="0" presStyleCnt="0">
        <dgm:presLayoutVars>
          <dgm:chMax val="1"/>
          <dgm:bulletEnabled val="1"/>
        </dgm:presLayoutVars>
      </dgm:prSet>
      <dgm:spPr/>
    </dgm:pt>
    <dgm:pt modelId="{0FEBCDC5-84BB-4932-B124-45F3B877B323}" type="pres">
      <dgm:prSet presAssocID="{0451A595-A834-490A-A14E-4E04BCDD0BAA}" presName="Name8" presStyleCnt="0"/>
      <dgm:spPr/>
    </dgm:pt>
    <dgm:pt modelId="{6BAFF600-571E-4258-BA0B-185FE7865D2E}" type="pres">
      <dgm:prSet presAssocID="{0451A595-A834-490A-A14E-4E04BCDD0BAA}" presName="level" presStyleLbl="node1" presStyleIdx="2" presStyleCnt="4">
        <dgm:presLayoutVars>
          <dgm:chMax val="1"/>
          <dgm:bulletEnabled val="1"/>
        </dgm:presLayoutVars>
      </dgm:prSet>
      <dgm:spPr/>
    </dgm:pt>
    <dgm:pt modelId="{28C50CF4-6C8C-48A4-A45A-CDB507195770}" type="pres">
      <dgm:prSet presAssocID="{0451A595-A834-490A-A14E-4E04BCDD0BAA}" presName="levelTx" presStyleLbl="revTx" presStyleIdx="0" presStyleCnt="0">
        <dgm:presLayoutVars>
          <dgm:chMax val="1"/>
          <dgm:bulletEnabled val="1"/>
        </dgm:presLayoutVars>
      </dgm:prSet>
      <dgm:spPr/>
    </dgm:pt>
    <dgm:pt modelId="{89D606A8-4A34-46D6-9279-AD771D9D1C9A}" type="pres">
      <dgm:prSet presAssocID="{86FE09C7-8BB0-4409-9DEF-61F005EEECB1}" presName="Name8" presStyleCnt="0"/>
      <dgm:spPr/>
    </dgm:pt>
    <dgm:pt modelId="{45137183-FE24-43A9-9C4F-BD74C8E1BA49}" type="pres">
      <dgm:prSet presAssocID="{86FE09C7-8BB0-4409-9DEF-61F005EEECB1}" presName="level" presStyleLbl="node1" presStyleIdx="3" presStyleCnt="4" custLinFactNeighborY="6060">
        <dgm:presLayoutVars>
          <dgm:chMax val="1"/>
          <dgm:bulletEnabled val="1"/>
        </dgm:presLayoutVars>
      </dgm:prSet>
      <dgm:spPr/>
    </dgm:pt>
    <dgm:pt modelId="{4D407364-68EB-477D-9A68-04D6EE8BC995}" type="pres">
      <dgm:prSet presAssocID="{86FE09C7-8BB0-4409-9DEF-61F005EEECB1}" presName="levelTx" presStyleLbl="revTx" presStyleIdx="0" presStyleCnt="0">
        <dgm:presLayoutVars>
          <dgm:chMax val="1"/>
          <dgm:bulletEnabled val="1"/>
        </dgm:presLayoutVars>
      </dgm:prSet>
      <dgm:spPr/>
    </dgm:pt>
  </dgm:ptLst>
  <dgm:cxnLst>
    <dgm:cxn modelId="{02D7D812-1BE5-45A9-AF84-CC69710BDDDF}" srcId="{D39973E0-8755-4BB3-B318-4BC2DFA1E73E}" destId="{86FE09C7-8BB0-4409-9DEF-61F005EEECB1}" srcOrd="3" destOrd="0" parTransId="{68D11D38-E7A3-4BEB-A2E9-007104129A81}" sibTransId="{778E0F3E-10E1-481D-B44E-0FBD09DEF18A}"/>
    <dgm:cxn modelId="{4542FC12-F5D8-4E1E-A19B-20225F8AC5FA}" type="presOf" srcId="{955138D7-923B-4328-9A53-5DAB9B726268}" destId="{85E238FA-B6E0-4C6A-A1E9-599DDD13C778}" srcOrd="1" destOrd="0" presId="urn:microsoft.com/office/officeart/2005/8/layout/pyramid1"/>
    <dgm:cxn modelId="{A04DB114-ADB5-4702-9962-CE83A4F1805D}" type="presOf" srcId="{86FE09C7-8BB0-4409-9DEF-61F005EEECB1}" destId="{4D407364-68EB-477D-9A68-04D6EE8BC995}" srcOrd="1" destOrd="0" presId="urn:microsoft.com/office/officeart/2005/8/layout/pyramid1"/>
    <dgm:cxn modelId="{3CBB4932-B730-48C0-B500-BEAF60C96E42}" type="presOf" srcId="{7D0ADB54-F2B0-4EC6-B715-6A813372627A}" destId="{BD990C40-788D-4933-9A4A-F7A1703C485B}" srcOrd="0" destOrd="0" presId="urn:microsoft.com/office/officeart/2005/8/layout/pyramid1"/>
    <dgm:cxn modelId="{393A3266-D69D-4895-8DB0-EFFDCC7AB4DC}" type="presOf" srcId="{86FE09C7-8BB0-4409-9DEF-61F005EEECB1}" destId="{45137183-FE24-43A9-9C4F-BD74C8E1BA49}" srcOrd="0" destOrd="0" presId="urn:microsoft.com/office/officeart/2005/8/layout/pyramid1"/>
    <dgm:cxn modelId="{144C546B-EA37-4A52-AA32-5C8F8B1D32C5}" srcId="{D39973E0-8755-4BB3-B318-4BC2DFA1E73E}" destId="{0451A595-A834-490A-A14E-4E04BCDD0BAA}" srcOrd="2" destOrd="0" parTransId="{2547B33B-8A79-4EF4-8D98-EDE9EBDCDAB8}" sibTransId="{B1AFCDB4-40BA-4642-8C79-6A3B05CCC2F2}"/>
    <dgm:cxn modelId="{C469D679-71CA-4F24-A50D-D3353B6E25E7}" type="presOf" srcId="{955138D7-923B-4328-9A53-5DAB9B726268}" destId="{DF82F1A3-8821-4DFE-B470-78C684DE4CE5}" srcOrd="0" destOrd="0" presId="urn:microsoft.com/office/officeart/2005/8/layout/pyramid1"/>
    <dgm:cxn modelId="{3283E1D6-EA4F-4B06-A503-909FFF000707}" srcId="{D39973E0-8755-4BB3-B318-4BC2DFA1E73E}" destId="{955138D7-923B-4328-9A53-5DAB9B726268}" srcOrd="1" destOrd="0" parTransId="{030F5EF2-B800-44EA-A39B-D268CB6F819F}" sibTransId="{AFECE4E1-02EE-4912-BCC8-4E00122AB543}"/>
    <dgm:cxn modelId="{661AB0E1-0AAB-41A0-AE0D-13882A216811}" srcId="{D39973E0-8755-4BB3-B318-4BC2DFA1E73E}" destId="{7D0ADB54-F2B0-4EC6-B715-6A813372627A}" srcOrd="0" destOrd="0" parTransId="{4B10EBA8-C1B6-4E9C-9BA5-AFE83C61815E}" sibTransId="{A10F649E-3033-4094-90E7-B6E96412BF4B}"/>
    <dgm:cxn modelId="{A37859EB-6804-46A7-B0AD-5A8940B7689A}" type="presOf" srcId="{0451A595-A834-490A-A14E-4E04BCDD0BAA}" destId="{6BAFF600-571E-4258-BA0B-185FE7865D2E}" srcOrd="0" destOrd="0" presId="urn:microsoft.com/office/officeart/2005/8/layout/pyramid1"/>
    <dgm:cxn modelId="{DC1EA2EB-9D52-41A0-AF02-7538193CEA40}" type="presOf" srcId="{D39973E0-8755-4BB3-B318-4BC2DFA1E73E}" destId="{F43525A6-C262-4079-96F5-95FC8BA04897}" srcOrd="0" destOrd="0" presId="urn:microsoft.com/office/officeart/2005/8/layout/pyramid1"/>
    <dgm:cxn modelId="{00C94DFD-B91C-49B8-BB3A-35E68C1E0992}" type="presOf" srcId="{0451A595-A834-490A-A14E-4E04BCDD0BAA}" destId="{28C50CF4-6C8C-48A4-A45A-CDB507195770}" srcOrd="1" destOrd="0" presId="urn:microsoft.com/office/officeart/2005/8/layout/pyramid1"/>
    <dgm:cxn modelId="{A68F0EFF-C411-41AE-8EED-07DF5D38E23F}" type="presOf" srcId="{7D0ADB54-F2B0-4EC6-B715-6A813372627A}" destId="{181B6FFA-92EF-4351-9212-99E738A469A5}" srcOrd="1" destOrd="0" presId="urn:microsoft.com/office/officeart/2005/8/layout/pyramid1"/>
    <dgm:cxn modelId="{431F5100-121A-4964-B8CA-358946C28C6C}" type="presParOf" srcId="{F43525A6-C262-4079-96F5-95FC8BA04897}" destId="{986E596A-9687-4F67-A3A5-481C4DBF76EA}" srcOrd="0" destOrd="0" presId="urn:microsoft.com/office/officeart/2005/8/layout/pyramid1"/>
    <dgm:cxn modelId="{600DD465-D77D-4516-802C-F12448AEEAF4}" type="presParOf" srcId="{986E596A-9687-4F67-A3A5-481C4DBF76EA}" destId="{BD990C40-788D-4933-9A4A-F7A1703C485B}" srcOrd="0" destOrd="0" presId="urn:microsoft.com/office/officeart/2005/8/layout/pyramid1"/>
    <dgm:cxn modelId="{7FCD8189-B52A-4CFF-BF2A-80FD4C662351}" type="presParOf" srcId="{986E596A-9687-4F67-A3A5-481C4DBF76EA}" destId="{181B6FFA-92EF-4351-9212-99E738A469A5}" srcOrd="1" destOrd="0" presId="urn:microsoft.com/office/officeart/2005/8/layout/pyramid1"/>
    <dgm:cxn modelId="{E2EE0F40-EA96-4BB5-865A-7D42D8329D76}" type="presParOf" srcId="{F43525A6-C262-4079-96F5-95FC8BA04897}" destId="{9FA93455-0447-4B49-9B6E-AA917E52CA3A}" srcOrd="1" destOrd="0" presId="urn:microsoft.com/office/officeart/2005/8/layout/pyramid1"/>
    <dgm:cxn modelId="{10D50762-0387-4ED6-8CF3-42C461964E97}" type="presParOf" srcId="{9FA93455-0447-4B49-9B6E-AA917E52CA3A}" destId="{DF82F1A3-8821-4DFE-B470-78C684DE4CE5}" srcOrd="0" destOrd="0" presId="urn:microsoft.com/office/officeart/2005/8/layout/pyramid1"/>
    <dgm:cxn modelId="{6857DC5F-11E1-47C1-9248-7A39F8329E47}" type="presParOf" srcId="{9FA93455-0447-4B49-9B6E-AA917E52CA3A}" destId="{85E238FA-B6E0-4C6A-A1E9-599DDD13C778}" srcOrd="1" destOrd="0" presId="urn:microsoft.com/office/officeart/2005/8/layout/pyramid1"/>
    <dgm:cxn modelId="{6ECD2989-ACE0-470F-967D-230BA66832FD}" type="presParOf" srcId="{F43525A6-C262-4079-96F5-95FC8BA04897}" destId="{0FEBCDC5-84BB-4932-B124-45F3B877B323}" srcOrd="2" destOrd="0" presId="urn:microsoft.com/office/officeart/2005/8/layout/pyramid1"/>
    <dgm:cxn modelId="{6AE2C27F-D29B-41AF-9E7C-878E1A2369B6}" type="presParOf" srcId="{0FEBCDC5-84BB-4932-B124-45F3B877B323}" destId="{6BAFF600-571E-4258-BA0B-185FE7865D2E}" srcOrd="0" destOrd="0" presId="urn:microsoft.com/office/officeart/2005/8/layout/pyramid1"/>
    <dgm:cxn modelId="{95653657-FD71-4FB4-9518-40FCC8467CE2}" type="presParOf" srcId="{0FEBCDC5-84BB-4932-B124-45F3B877B323}" destId="{28C50CF4-6C8C-48A4-A45A-CDB507195770}" srcOrd="1" destOrd="0" presId="urn:microsoft.com/office/officeart/2005/8/layout/pyramid1"/>
    <dgm:cxn modelId="{08545A36-4B18-49A0-A310-066DBBBD806D}" type="presParOf" srcId="{F43525A6-C262-4079-96F5-95FC8BA04897}" destId="{89D606A8-4A34-46D6-9279-AD771D9D1C9A}" srcOrd="3" destOrd="0" presId="urn:microsoft.com/office/officeart/2005/8/layout/pyramid1"/>
    <dgm:cxn modelId="{9BBD3D2B-5EA1-4166-84AD-A28A39FED119}" type="presParOf" srcId="{89D606A8-4A34-46D6-9279-AD771D9D1C9A}" destId="{45137183-FE24-43A9-9C4F-BD74C8E1BA49}" srcOrd="0" destOrd="0" presId="urn:microsoft.com/office/officeart/2005/8/layout/pyramid1"/>
    <dgm:cxn modelId="{F9A89F43-AB25-4E3F-880A-EB12D30AB58C}" type="presParOf" srcId="{89D606A8-4A34-46D6-9279-AD771D9D1C9A}" destId="{4D407364-68EB-477D-9A68-04D6EE8BC995}" srcOrd="1" destOrd="0" presId="urn:microsoft.com/office/officeart/2005/8/layout/pyramid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170214E-B266-4C68-A154-3C2D281A6F17}" type="doc">
      <dgm:prSet loTypeId="urn:microsoft.com/office/officeart/2005/8/layout/pyramid2" loCatId="list" qsTypeId="urn:microsoft.com/office/officeart/2005/8/quickstyle/simple1" qsCatId="simple" csTypeId="urn:microsoft.com/office/officeart/2005/8/colors/accent1_2" csCatId="accent1" phldr="1"/>
      <dgm:spPr/>
    </dgm:pt>
    <dgm:pt modelId="{DB2698F6-B8DA-4538-8DEF-1D6DB7308823}">
      <dgm:prSet phldrT="[Text]" custT="1"/>
      <dgm:spPr>
        <a:noFill/>
        <a:ln>
          <a:noFill/>
        </a:ln>
      </dgm:spPr>
      <dgm:t>
        <a:bodyPr/>
        <a:lstStyle/>
        <a:p>
          <a:r>
            <a:rPr lang="en-US" sz="2000"/>
            <a:t>River</a:t>
          </a:r>
        </a:p>
        <a:p>
          <a:r>
            <a:rPr lang="en-US" sz="2000"/>
            <a:t> (Fresh Water)</a:t>
          </a:r>
        </a:p>
      </dgm:t>
    </dgm:pt>
    <dgm:pt modelId="{DC4129F0-6FAA-4B1E-817B-1297371161CA}" type="parTrans" cxnId="{1E0C5B91-6717-4806-BE04-D1D9872554E3}">
      <dgm:prSet/>
      <dgm:spPr/>
      <dgm:t>
        <a:bodyPr/>
        <a:lstStyle/>
        <a:p>
          <a:endParaRPr lang="en-US"/>
        </a:p>
      </dgm:t>
    </dgm:pt>
    <dgm:pt modelId="{D7B13575-44AA-4B2F-98D9-FA5E300686EB}" type="sibTrans" cxnId="{1E0C5B91-6717-4806-BE04-D1D9872554E3}">
      <dgm:prSet/>
      <dgm:spPr/>
      <dgm:t>
        <a:bodyPr/>
        <a:lstStyle/>
        <a:p>
          <a:endParaRPr lang="en-US"/>
        </a:p>
      </dgm:t>
    </dgm:pt>
    <dgm:pt modelId="{8DD9E028-6183-4021-9329-9DE65A7B3FA4}">
      <dgm:prSet phldrT="[Text]" custT="1"/>
      <dgm:spPr>
        <a:noFill/>
        <a:ln>
          <a:noFill/>
        </a:ln>
      </dgm:spPr>
      <dgm:t>
        <a:bodyPr/>
        <a:lstStyle/>
        <a:p>
          <a:r>
            <a:rPr lang="en-US" sz="2000"/>
            <a:t>Estuary</a:t>
          </a:r>
        </a:p>
        <a:p>
          <a:r>
            <a:rPr lang="en-US" sz="2000"/>
            <a:t>(Brackish Water)</a:t>
          </a:r>
        </a:p>
      </dgm:t>
    </dgm:pt>
    <dgm:pt modelId="{7A374596-A4A2-4F3A-AC62-14075BE442BA}" type="parTrans" cxnId="{BA9FE991-0B25-44E8-9BF4-7813411E5DAB}">
      <dgm:prSet/>
      <dgm:spPr/>
      <dgm:t>
        <a:bodyPr/>
        <a:lstStyle/>
        <a:p>
          <a:endParaRPr lang="en-US"/>
        </a:p>
      </dgm:t>
    </dgm:pt>
    <dgm:pt modelId="{10630CF7-F01C-443C-A996-E18BF3FFDF7C}" type="sibTrans" cxnId="{BA9FE991-0B25-44E8-9BF4-7813411E5DAB}">
      <dgm:prSet/>
      <dgm:spPr/>
      <dgm:t>
        <a:bodyPr/>
        <a:lstStyle/>
        <a:p>
          <a:endParaRPr lang="en-US"/>
        </a:p>
      </dgm:t>
    </dgm:pt>
    <dgm:pt modelId="{C986D91F-EFD6-4A8D-AD13-A995E81BF177}">
      <dgm:prSet phldrT="[Text]" custT="1"/>
      <dgm:spPr>
        <a:noFill/>
        <a:ln>
          <a:noFill/>
        </a:ln>
      </dgm:spPr>
      <dgm:t>
        <a:bodyPr/>
        <a:lstStyle/>
        <a:p>
          <a:r>
            <a:rPr lang="en-US" sz="2000"/>
            <a:t>Ocean</a:t>
          </a:r>
        </a:p>
      </dgm:t>
    </dgm:pt>
    <dgm:pt modelId="{58D0CAB7-B69D-41D0-9B72-1A5787248FEB}" type="parTrans" cxnId="{A6E57FB3-E8A6-47FA-9CD3-6F89B4887C31}">
      <dgm:prSet/>
      <dgm:spPr/>
      <dgm:t>
        <a:bodyPr/>
        <a:lstStyle/>
        <a:p>
          <a:endParaRPr lang="en-US"/>
        </a:p>
      </dgm:t>
    </dgm:pt>
    <dgm:pt modelId="{B780591E-BFC8-4F7F-AA07-8613BEBCDA4D}" type="sibTrans" cxnId="{A6E57FB3-E8A6-47FA-9CD3-6F89B4887C31}">
      <dgm:prSet/>
      <dgm:spPr/>
      <dgm:t>
        <a:bodyPr/>
        <a:lstStyle/>
        <a:p>
          <a:endParaRPr lang="en-US"/>
        </a:p>
      </dgm:t>
    </dgm:pt>
    <dgm:pt modelId="{E62D6EA5-9AC2-4DFE-9C1E-10193D962A81}" type="pres">
      <dgm:prSet presAssocID="{9170214E-B266-4C68-A154-3C2D281A6F17}" presName="compositeShape" presStyleCnt="0">
        <dgm:presLayoutVars>
          <dgm:dir/>
          <dgm:resizeHandles/>
        </dgm:presLayoutVars>
      </dgm:prSet>
      <dgm:spPr/>
    </dgm:pt>
    <dgm:pt modelId="{849AC81B-3998-4C10-8019-E6D010991C0C}" type="pres">
      <dgm:prSet presAssocID="{9170214E-B266-4C68-A154-3C2D281A6F17}" presName="pyramid" presStyleLbl="node1" presStyleIdx="0" presStyleCnt="1"/>
      <dgm:spPr>
        <a:gradFill flip="none" rotWithShape="1">
          <a:gsLst>
            <a:gs pos="0">
              <a:srgbClr val="03D4A8"/>
            </a:gs>
            <a:gs pos="49000">
              <a:srgbClr val="21D6E0"/>
            </a:gs>
            <a:gs pos="75000">
              <a:srgbClr val="0087E6"/>
            </a:gs>
            <a:gs pos="100000">
              <a:srgbClr val="005CBF"/>
            </a:gs>
          </a:gsLst>
          <a:lin ang="5400000" scaled="1"/>
          <a:tileRect/>
        </a:gradFill>
      </dgm:spPr>
    </dgm:pt>
    <dgm:pt modelId="{21A14CA7-D2CE-4915-875C-250E29309496}" type="pres">
      <dgm:prSet presAssocID="{9170214E-B266-4C68-A154-3C2D281A6F17}" presName="theList" presStyleCnt="0"/>
      <dgm:spPr/>
    </dgm:pt>
    <dgm:pt modelId="{70204C8E-D152-49F1-82D0-3F77FFF3AAFB}" type="pres">
      <dgm:prSet presAssocID="{DB2698F6-B8DA-4538-8DEF-1D6DB7308823}" presName="aNode" presStyleLbl="fgAcc1" presStyleIdx="0" presStyleCnt="3" custLinFactY="-12852" custLinFactNeighborY="-100000">
        <dgm:presLayoutVars>
          <dgm:bulletEnabled val="1"/>
        </dgm:presLayoutVars>
      </dgm:prSet>
      <dgm:spPr/>
    </dgm:pt>
    <dgm:pt modelId="{991166DA-CDB8-4DB9-9689-D0B584DA5C06}" type="pres">
      <dgm:prSet presAssocID="{DB2698F6-B8DA-4538-8DEF-1D6DB7308823}" presName="aSpace" presStyleCnt="0"/>
      <dgm:spPr/>
    </dgm:pt>
    <dgm:pt modelId="{712D6718-8862-4436-9953-7D36417FAD18}" type="pres">
      <dgm:prSet presAssocID="{8DD9E028-6183-4021-9329-9DE65A7B3FA4}" presName="aNode" presStyleLbl="fgAcc1" presStyleIdx="1" presStyleCnt="3" custLinFactNeighborX="2387">
        <dgm:presLayoutVars>
          <dgm:bulletEnabled val="1"/>
        </dgm:presLayoutVars>
      </dgm:prSet>
      <dgm:spPr/>
    </dgm:pt>
    <dgm:pt modelId="{1AC0DF0F-AE5E-4AD0-A001-8B862FCEFA0C}" type="pres">
      <dgm:prSet presAssocID="{8DD9E028-6183-4021-9329-9DE65A7B3FA4}" presName="aSpace" presStyleCnt="0"/>
      <dgm:spPr/>
    </dgm:pt>
    <dgm:pt modelId="{0BD6146D-A60E-4504-AE37-2DEFA0B4F138}" type="pres">
      <dgm:prSet presAssocID="{C986D91F-EFD6-4A8D-AD13-A995E81BF177}" presName="aNode" presStyleLbl="fgAcc1" presStyleIdx="2" presStyleCnt="3" custLinFactY="41108" custLinFactNeighborY="100000">
        <dgm:presLayoutVars>
          <dgm:bulletEnabled val="1"/>
        </dgm:presLayoutVars>
      </dgm:prSet>
      <dgm:spPr/>
    </dgm:pt>
    <dgm:pt modelId="{853C0EB6-D617-472D-8921-54DDE200BFD1}" type="pres">
      <dgm:prSet presAssocID="{C986D91F-EFD6-4A8D-AD13-A995E81BF177}" presName="aSpace" presStyleCnt="0"/>
      <dgm:spPr/>
    </dgm:pt>
  </dgm:ptLst>
  <dgm:cxnLst>
    <dgm:cxn modelId="{45B17905-CB69-4DE6-A2B5-EEA626D027BD}" type="presOf" srcId="{9170214E-B266-4C68-A154-3C2D281A6F17}" destId="{E62D6EA5-9AC2-4DFE-9C1E-10193D962A81}" srcOrd="0" destOrd="0" presId="urn:microsoft.com/office/officeart/2005/8/layout/pyramid2"/>
    <dgm:cxn modelId="{1CF7C832-0C80-43DE-B27F-38F252D01C91}" type="presOf" srcId="{8DD9E028-6183-4021-9329-9DE65A7B3FA4}" destId="{712D6718-8862-4436-9953-7D36417FAD18}" srcOrd="0" destOrd="0" presId="urn:microsoft.com/office/officeart/2005/8/layout/pyramid2"/>
    <dgm:cxn modelId="{98A0DB72-D386-4324-B5A4-A408FDEF38F8}" type="presOf" srcId="{DB2698F6-B8DA-4538-8DEF-1D6DB7308823}" destId="{70204C8E-D152-49F1-82D0-3F77FFF3AAFB}" srcOrd="0" destOrd="0" presId="urn:microsoft.com/office/officeart/2005/8/layout/pyramid2"/>
    <dgm:cxn modelId="{1E0C5B91-6717-4806-BE04-D1D9872554E3}" srcId="{9170214E-B266-4C68-A154-3C2D281A6F17}" destId="{DB2698F6-B8DA-4538-8DEF-1D6DB7308823}" srcOrd="0" destOrd="0" parTransId="{DC4129F0-6FAA-4B1E-817B-1297371161CA}" sibTransId="{D7B13575-44AA-4B2F-98D9-FA5E300686EB}"/>
    <dgm:cxn modelId="{BA9FE991-0B25-44E8-9BF4-7813411E5DAB}" srcId="{9170214E-B266-4C68-A154-3C2D281A6F17}" destId="{8DD9E028-6183-4021-9329-9DE65A7B3FA4}" srcOrd="1" destOrd="0" parTransId="{7A374596-A4A2-4F3A-AC62-14075BE442BA}" sibTransId="{10630CF7-F01C-443C-A996-E18BF3FFDF7C}"/>
    <dgm:cxn modelId="{DA30A4AC-85D1-4B6B-B163-A35D714A2134}" type="presOf" srcId="{C986D91F-EFD6-4A8D-AD13-A995E81BF177}" destId="{0BD6146D-A60E-4504-AE37-2DEFA0B4F138}" srcOrd="0" destOrd="0" presId="urn:microsoft.com/office/officeart/2005/8/layout/pyramid2"/>
    <dgm:cxn modelId="{A6E57FB3-E8A6-47FA-9CD3-6F89B4887C31}" srcId="{9170214E-B266-4C68-A154-3C2D281A6F17}" destId="{C986D91F-EFD6-4A8D-AD13-A995E81BF177}" srcOrd="2" destOrd="0" parTransId="{58D0CAB7-B69D-41D0-9B72-1A5787248FEB}" sibTransId="{B780591E-BFC8-4F7F-AA07-8613BEBCDA4D}"/>
    <dgm:cxn modelId="{C80FB7C3-34BD-4C6E-86C9-CB2D824B9A64}" type="presParOf" srcId="{E62D6EA5-9AC2-4DFE-9C1E-10193D962A81}" destId="{849AC81B-3998-4C10-8019-E6D010991C0C}" srcOrd="0" destOrd="0" presId="urn:microsoft.com/office/officeart/2005/8/layout/pyramid2"/>
    <dgm:cxn modelId="{CADF4022-62DE-460A-A649-193A52506030}" type="presParOf" srcId="{E62D6EA5-9AC2-4DFE-9C1E-10193D962A81}" destId="{21A14CA7-D2CE-4915-875C-250E29309496}" srcOrd="1" destOrd="0" presId="urn:microsoft.com/office/officeart/2005/8/layout/pyramid2"/>
    <dgm:cxn modelId="{860963E8-9761-4C13-80EF-1E8FBEC434B2}" type="presParOf" srcId="{21A14CA7-D2CE-4915-875C-250E29309496}" destId="{70204C8E-D152-49F1-82D0-3F77FFF3AAFB}" srcOrd="0" destOrd="0" presId="urn:microsoft.com/office/officeart/2005/8/layout/pyramid2"/>
    <dgm:cxn modelId="{593C7F83-E26F-40BD-84FF-E99405FEB9CA}" type="presParOf" srcId="{21A14CA7-D2CE-4915-875C-250E29309496}" destId="{991166DA-CDB8-4DB9-9689-D0B584DA5C06}" srcOrd="1" destOrd="0" presId="urn:microsoft.com/office/officeart/2005/8/layout/pyramid2"/>
    <dgm:cxn modelId="{22A3E1D4-D540-42F9-8235-7BD608104C05}" type="presParOf" srcId="{21A14CA7-D2CE-4915-875C-250E29309496}" destId="{712D6718-8862-4436-9953-7D36417FAD18}" srcOrd="2" destOrd="0" presId="urn:microsoft.com/office/officeart/2005/8/layout/pyramid2"/>
    <dgm:cxn modelId="{E18414F6-0FA4-4A85-8433-90A17090955D}" type="presParOf" srcId="{21A14CA7-D2CE-4915-875C-250E29309496}" destId="{1AC0DF0F-AE5E-4AD0-A001-8B862FCEFA0C}" srcOrd="3" destOrd="0" presId="urn:microsoft.com/office/officeart/2005/8/layout/pyramid2"/>
    <dgm:cxn modelId="{2E570F89-5B31-4F2B-979E-C6E0BBD4789E}" type="presParOf" srcId="{21A14CA7-D2CE-4915-875C-250E29309496}" destId="{0BD6146D-A60E-4504-AE37-2DEFA0B4F138}" srcOrd="4" destOrd="0" presId="urn:microsoft.com/office/officeart/2005/8/layout/pyramid2"/>
    <dgm:cxn modelId="{CB0C8D2D-9820-442F-8E50-AEF3FC0DE68D}" type="presParOf" srcId="{21A14CA7-D2CE-4915-875C-250E29309496}" destId="{853C0EB6-D617-472D-8921-54DDE200BFD1}"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9973E0-8755-4BB3-B318-4BC2DFA1E73E}" type="doc">
      <dgm:prSet loTypeId="urn:microsoft.com/office/officeart/2005/8/layout/pyramid1" loCatId="pyramid" qsTypeId="urn:microsoft.com/office/officeart/2005/8/quickstyle/3d4" qsCatId="3D" csTypeId="urn:microsoft.com/office/officeart/2005/8/colors/colorful2" csCatId="colorful" phldr="1"/>
      <dgm:spPr/>
    </dgm:pt>
    <dgm:pt modelId="{7D0ADB54-F2B0-4EC6-B715-6A813372627A}">
      <dgm:prSet phldrT="[Text]"/>
      <dgm:spPr/>
      <dgm:t>
        <a:bodyPr/>
        <a:lstStyle/>
        <a:p>
          <a:r>
            <a:rPr lang="en-US"/>
            <a:t> </a:t>
          </a:r>
        </a:p>
      </dgm:t>
    </dgm:pt>
    <dgm:pt modelId="{4B10EBA8-C1B6-4E9C-9BA5-AFE83C61815E}" type="parTrans" cxnId="{661AB0E1-0AAB-41A0-AE0D-13882A216811}">
      <dgm:prSet/>
      <dgm:spPr/>
      <dgm:t>
        <a:bodyPr/>
        <a:lstStyle/>
        <a:p>
          <a:endParaRPr lang="en-US"/>
        </a:p>
      </dgm:t>
    </dgm:pt>
    <dgm:pt modelId="{A10F649E-3033-4094-90E7-B6E96412BF4B}" type="sibTrans" cxnId="{661AB0E1-0AAB-41A0-AE0D-13882A216811}">
      <dgm:prSet/>
      <dgm:spPr/>
      <dgm:t>
        <a:bodyPr/>
        <a:lstStyle/>
        <a:p>
          <a:endParaRPr lang="en-US"/>
        </a:p>
      </dgm:t>
    </dgm:pt>
    <dgm:pt modelId="{955138D7-923B-4328-9A53-5DAB9B726268}">
      <dgm:prSet phldrT="[Text]"/>
      <dgm:spPr/>
      <dgm:t>
        <a:bodyPr/>
        <a:lstStyle/>
        <a:p>
          <a:r>
            <a:rPr lang="en-US"/>
            <a:t> </a:t>
          </a:r>
        </a:p>
      </dgm:t>
    </dgm:pt>
    <dgm:pt modelId="{030F5EF2-B800-44EA-A39B-D268CB6F819F}" type="parTrans" cxnId="{3283E1D6-EA4F-4B06-A503-909FFF000707}">
      <dgm:prSet/>
      <dgm:spPr/>
      <dgm:t>
        <a:bodyPr/>
        <a:lstStyle/>
        <a:p>
          <a:endParaRPr lang="en-US"/>
        </a:p>
      </dgm:t>
    </dgm:pt>
    <dgm:pt modelId="{AFECE4E1-02EE-4912-BCC8-4E00122AB543}" type="sibTrans" cxnId="{3283E1D6-EA4F-4B06-A503-909FFF000707}">
      <dgm:prSet/>
      <dgm:spPr/>
      <dgm:t>
        <a:bodyPr/>
        <a:lstStyle/>
        <a:p>
          <a:endParaRPr lang="en-US"/>
        </a:p>
      </dgm:t>
    </dgm:pt>
    <dgm:pt modelId="{86FE09C7-8BB0-4409-9DEF-61F005EEECB1}">
      <dgm:prSet phldrT="[Text]"/>
      <dgm:spPr/>
      <dgm:t>
        <a:bodyPr/>
        <a:lstStyle/>
        <a:p>
          <a:r>
            <a:rPr lang="en-US"/>
            <a:t> </a:t>
          </a:r>
        </a:p>
      </dgm:t>
    </dgm:pt>
    <dgm:pt modelId="{68D11D38-E7A3-4BEB-A2E9-007104129A81}" type="parTrans" cxnId="{02D7D812-1BE5-45A9-AF84-CC69710BDDDF}">
      <dgm:prSet/>
      <dgm:spPr/>
      <dgm:t>
        <a:bodyPr/>
        <a:lstStyle/>
        <a:p>
          <a:endParaRPr lang="en-US"/>
        </a:p>
      </dgm:t>
    </dgm:pt>
    <dgm:pt modelId="{778E0F3E-10E1-481D-B44E-0FBD09DEF18A}" type="sibTrans" cxnId="{02D7D812-1BE5-45A9-AF84-CC69710BDDDF}">
      <dgm:prSet/>
      <dgm:spPr/>
      <dgm:t>
        <a:bodyPr/>
        <a:lstStyle/>
        <a:p>
          <a:endParaRPr lang="en-US"/>
        </a:p>
      </dgm:t>
    </dgm:pt>
    <dgm:pt modelId="{0451A595-A834-490A-A14E-4E04BCDD0BAA}">
      <dgm:prSet/>
      <dgm:spPr/>
      <dgm:t>
        <a:bodyPr/>
        <a:lstStyle/>
        <a:p>
          <a:endParaRPr lang="en-US"/>
        </a:p>
      </dgm:t>
    </dgm:pt>
    <dgm:pt modelId="{2547B33B-8A79-4EF4-8D98-EDE9EBDCDAB8}" type="parTrans" cxnId="{144C546B-EA37-4A52-AA32-5C8F8B1D32C5}">
      <dgm:prSet/>
      <dgm:spPr/>
      <dgm:t>
        <a:bodyPr/>
        <a:lstStyle/>
        <a:p>
          <a:endParaRPr lang="en-US"/>
        </a:p>
      </dgm:t>
    </dgm:pt>
    <dgm:pt modelId="{B1AFCDB4-40BA-4642-8C79-6A3B05CCC2F2}" type="sibTrans" cxnId="{144C546B-EA37-4A52-AA32-5C8F8B1D32C5}">
      <dgm:prSet/>
      <dgm:spPr/>
      <dgm:t>
        <a:bodyPr/>
        <a:lstStyle/>
        <a:p>
          <a:endParaRPr lang="en-US"/>
        </a:p>
      </dgm:t>
    </dgm:pt>
    <dgm:pt modelId="{F43525A6-C262-4079-96F5-95FC8BA04897}" type="pres">
      <dgm:prSet presAssocID="{D39973E0-8755-4BB3-B318-4BC2DFA1E73E}" presName="Name0" presStyleCnt="0">
        <dgm:presLayoutVars>
          <dgm:dir/>
          <dgm:animLvl val="lvl"/>
          <dgm:resizeHandles val="exact"/>
        </dgm:presLayoutVars>
      </dgm:prSet>
      <dgm:spPr/>
    </dgm:pt>
    <dgm:pt modelId="{986E596A-9687-4F67-A3A5-481C4DBF76EA}" type="pres">
      <dgm:prSet presAssocID="{7D0ADB54-F2B0-4EC6-B715-6A813372627A}" presName="Name8" presStyleCnt="0"/>
      <dgm:spPr/>
    </dgm:pt>
    <dgm:pt modelId="{BD990C40-788D-4933-9A4A-F7A1703C485B}" type="pres">
      <dgm:prSet presAssocID="{7D0ADB54-F2B0-4EC6-B715-6A813372627A}" presName="level" presStyleLbl="node1" presStyleIdx="0" presStyleCnt="4">
        <dgm:presLayoutVars>
          <dgm:chMax val="1"/>
          <dgm:bulletEnabled val="1"/>
        </dgm:presLayoutVars>
      </dgm:prSet>
      <dgm:spPr/>
    </dgm:pt>
    <dgm:pt modelId="{181B6FFA-92EF-4351-9212-99E738A469A5}" type="pres">
      <dgm:prSet presAssocID="{7D0ADB54-F2B0-4EC6-B715-6A813372627A}" presName="levelTx" presStyleLbl="revTx" presStyleIdx="0" presStyleCnt="0">
        <dgm:presLayoutVars>
          <dgm:chMax val="1"/>
          <dgm:bulletEnabled val="1"/>
        </dgm:presLayoutVars>
      </dgm:prSet>
      <dgm:spPr/>
    </dgm:pt>
    <dgm:pt modelId="{9FA93455-0447-4B49-9B6E-AA917E52CA3A}" type="pres">
      <dgm:prSet presAssocID="{955138D7-923B-4328-9A53-5DAB9B726268}" presName="Name8" presStyleCnt="0"/>
      <dgm:spPr/>
    </dgm:pt>
    <dgm:pt modelId="{DF82F1A3-8821-4DFE-B470-78C684DE4CE5}" type="pres">
      <dgm:prSet presAssocID="{955138D7-923B-4328-9A53-5DAB9B726268}" presName="level" presStyleLbl="node1" presStyleIdx="1" presStyleCnt="4">
        <dgm:presLayoutVars>
          <dgm:chMax val="1"/>
          <dgm:bulletEnabled val="1"/>
        </dgm:presLayoutVars>
      </dgm:prSet>
      <dgm:spPr/>
    </dgm:pt>
    <dgm:pt modelId="{85E238FA-B6E0-4C6A-A1E9-599DDD13C778}" type="pres">
      <dgm:prSet presAssocID="{955138D7-923B-4328-9A53-5DAB9B726268}" presName="levelTx" presStyleLbl="revTx" presStyleIdx="0" presStyleCnt="0">
        <dgm:presLayoutVars>
          <dgm:chMax val="1"/>
          <dgm:bulletEnabled val="1"/>
        </dgm:presLayoutVars>
      </dgm:prSet>
      <dgm:spPr/>
    </dgm:pt>
    <dgm:pt modelId="{0FEBCDC5-84BB-4932-B124-45F3B877B323}" type="pres">
      <dgm:prSet presAssocID="{0451A595-A834-490A-A14E-4E04BCDD0BAA}" presName="Name8" presStyleCnt="0"/>
      <dgm:spPr/>
    </dgm:pt>
    <dgm:pt modelId="{6BAFF600-571E-4258-BA0B-185FE7865D2E}" type="pres">
      <dgm:prSet presAssocID="{0451A595-A834-490A-A14E-4E04BCDD0BAA}" presName="level" presStyleLbl="node1" presStyleIdx="2" presStyleCnt="4">
        <dgm:presLayoutVars>
          <dgm:chMax val="1"/>
          <dgm:bulletEnabled val="1"/>
        </dgm:presLayoutVars>
      </dgm:prSet>
      <dgm:spPr/>
    </dgm:pt>
    <dgm:pt modelId="{28C50CF4-6C8C-48A4-A45A-CDB507195770}" type="pres">
      <dgm:prSet presAssocID="{0451A595-A834-490A-A14E-4E04BCDD0BAA}" presName="levelTx" presStyleLbl="revTx" presStyleIdx="0" presStyleCnt="0">
        <dgm:presLayoutVars>
          <dgm:chMax val="1"/>
          <dgm:bulletEnabled val="1"/>
        </dgm:presLayoutVars>
      </dgm:prSet>
      <dgm:spPr/>
    </dgm:pt>
    <dgm:pt modelId="{89D606A8-4A34-46D6-9279-AD771D9D1C9A}" type="pres">
      <dgm:prSet presAssocID="{86FE09C7-8BB0-4409-9DEF-61F005EEECB1}" presName="Name8" presStyleCnt="0"/>
      <dgm:spPr/>
    </dgm:pt>
    <dgm:pt modelId="{45137183-FE24-43A9-9C4F-BD74C8E1BA49}" type="pres">
      <dgm:prSet presAssocID="{86FE09C7-8BB0-4409-9DEF-61F005EEECB1}" presName="level" presStyleLbl="node1" presStyleIdx="3" presStyleCnt="4">
        <dgm:presLayoutVars>
          <dgm:chMax val="1"/>
          <dgm:bulletEnabled val="1"/>
        </dgm:presLayoutVars>
      </dgm:prSet>
      <dgm:spPr/>
    </dgm:pt>
    <dgm:pt modelId="{4D407364-68EB-477D-9A68-04D6EE8BC995}" type="pres">
      <dgm:prSet presAssocID="{86FE09C7-8BB0-4409-9DEF-61F005EEECB1}" presName="levelTx" presStyleLbl="revTx" presStyleIdx="0" presStyleCnt="0">
        <dgm:presLayoutVars>
          <dgm:chMax val="1"/>
          <dgm:bulletEnabled val="1"/>
        </dgm:presLayoutVars>
      </dgm:prSet>
      <dgm:spPr/>
    </dgm:pt>
  </dgm:ptLst>
  <dgm:cxnLst>
    <dgm:cxn modelId="{463D3B10-9295-4244-92B0-188C7E0E62EA}" type="presOf" srcId="{0451A595-A834-490A-A14E-4E04BCDD0BAA}" destId="{6BAFF600-571E-4258-BA0B-185FE7865D2E}" srcOrd="0" destOrd="0" presId="urn:microsoft.com/office/officeart/2005/8/layout/pyramid1"/>
    <dgm:cxn modelId="{02D7D812-1BE5-45A9-AF84-CC69710BDDDF}" srcId="{D39973E0-8755-4BB3-B318-4BC2DFA1E73E}" destId="{86FE09C7-8BB0-4409-9DEF-61F005EEECB1}" srcOrd="3" destOrd="0" parTransId="{68D11D38-E7A3-4BEB-A2E9-007104129A81}" sibTransId="{778E0F3E-10E1-481D-B44E-0FBD09DEF18A}"/>
    <dgm:cxn modelId="{144C546B-EA37-4A52-AA32-5C8F8B1D32C5}" srcId="{D39973E0-8755-4BB3-B318-4BC2DFA1E73E}" destId="{0451A595-A834-490A-A14E-4E04BCDD0BAA}" srcOrd="2" destOrd="0" parTransId="{2547B33B-8A79-4EF4-8D98-EDE9EBDCDAB8}" sibTransId="{B1AFCDB4-40BA-4642-8C79-6A3B05CCC2F2}"/>
    <dgm:cxn modelId="{E15B1A6F-30F2-4B15-BAA5-87AEDB603F42}" type="presOf" srcId="{7D0ADB54-F2B0-4EC6-B715-6A813372627A}" destId="{181B6FFA-92EF-4351-9212-99E738A469A5}" srcOrd="1" destOrd="0" presId="urn:microsoft.com/office/officeart/2005/8/layout/pyramid1"/>
    <dgm:cxn modelId="{42FA6258-13A2-401B-8E9D-3A169CA40822}" type="presOf" srcId="{86FE09C7-8BB0-4409-9DEF-61F005EEECB1}" destId="{45137183-FE24-43A9-9C4F-BD74C8E1BA49}" srcOrd="0" destOrd="0" presId="urn:microsoft.com/office/officeart/2005/8/layout/pyramid1"/>
    <dgm:cxn modelId="{3A0CA679-5236-4CA1-8981-B83B51DBB3B8}" type="presOf" srcId="{86FE09C7-8BB0-4409-9DEF-61F005EEECB1}" destId="{4D407364-68EB-477D-9A68-04D6EE8BC995}" srcOrd="1" destOrd="0" presId="urn:microsoft.com/office/officeart/2005/8/layout/pyramid1"/>
    <dgm:cxn modelId="{7D187394-674B-4ABF-BF6E-0D90253CB8B5}" type="presOf" srcId="{955138D7-923B-4328-9A53-5DAB9B726268}" destId="{DF82F1A3-8821-4DFE-B470-78C684DE4CE5}" srcOrd="0" destOrd="0" presId="urn:microsoft.com/office/officeart/2005/8/layout/pyramid1"/>
    <dgm:cxn modelId="{2E17F4AD-26EF-4A3F-81A7-5486BEA02F76}" type="presOf" srcId="{955138D7-923B-4328-9A53-5DAB9B726268}" destId="{85E238FA-B6E0-4C6A-A1E9-599DDD13C778}" srcOrd="1" destOrd="0" presId="urn:microsoft.com/office/officeart/2005/8/layout/pyramid1"/>
    <dgm:cxn modelId="{1AD20EC4-B625-4CF6-A265-1511B13A624B}" type="presOf" srcId="{D39973E0-8755-4BB3-B318-4BC2DFA1E73E}" destId="{F43525A6-C262-4079-96F5-95FC8BA04897}" srcOrd="0" destOrd="0" presId="urn:microsoft.com/office/officeart/2005/8/layout/pyramid1"/>
    <dgm:cxn modelId="{3283E1D6-EA4F-4B06-A503-909FFF000707}" srcId="{D39973E0-8755-4BB3-B318-4BC2DFA1E73E}" destId="{955138D7-923B-4328-9A53-5DAB9B726268}" srcOrd="1" destOrd="0" parTransId="{030F5EF2-B800-44EA-A39B-D268CB6F819F}" sibTransId="{AFECE4E1-02EE-4912-BCC8-4E00122AB543}"/>
    <dgm:cxn modelId="{CD16B8D9-6E32-48DF-8D90-6EF804ED4E82}" type="presOf" srcId="{0451A595-A834-490A-A14E-4E04BCDD0BAA}" destId="{28C50CF4-6C8C-48A4-A45A-CDB507195770}" srcOrd="1" destOrd="0" presId="urn:microsoft.com/office/officeart/2005/8/layout/pyramid1"/>
    <dgm:cxn modelId="{2F2DC2DD-3C27-4D9B-A7BD-9E6A291B8788}" type="presOf" srcId="{7D0ADB54-F2B0-4EC6-B715-6A813372627A}" destId="{BD990C40-788D-4933-9A4A-F7A1703C485B}" srcOrd="0" destOrd="0" presId="urn:microsoft.com/office/officeart/2005/8/layout/pyramid1"/>
    <dgm:cxn modelId="{661AB0E1-0AAB-41A0-AE0D-13882A216811}" srcId="{D39973E0-8755-4BB3-B318-4BC2DFA1E73E}" destId="{7D0ADB54-F2B0-4EC6-B715-6A813372627A}" srcOrd="0" destOrd="0" parTransId="{4B10EBA8-C1B6-4E9C-9BA5-AFE83C61815E}" sibTransId="{A10F649E-3033-4094-90E7-B6E96412BF4B}"/>
    <dgm:cxn modelId="{EA4E3473-FCF5-4036-994A-684A601B918D}" type="presParOf" srcId="{F43525A6-C262-4079-96F5-95FC8BA04897}" destId="{986E596A-9687-4F67-A3A5-481C4DBF76EA}" srcOrd="0" destOrd="0" presId="urn:microsoft.com/office/officeart/2005/8/layout/pyramid1"/>
    <dgm:cxn modelId="{983B19E6-BF06-4302-A7F9-9AC46396CF40}" type="presParOf" srcId="{986E596A-9687-4F67-A3A5-481C4DBF76EA}" destId="{BD990C40-788D-4933-9A4A-F7A1703C485B}" srcOrd="0" destOrd="0" presId="urn:microsoft.com/office/officeart/2005/8/layout/pyramid1"/>
    <dgm:cxn modelId="{90D28863-A61B-415F-9D2F-FB89528545D4}" type="presParOf" srcId="{986E596A-9687-4F67-A3A5-481C4DBF76EA}" destId="{181B6FFA-92EF-4351-9212-99E738A469A5}" srcOrd="1" destOrd="0" presId="urn:microsoft.com/office/officeart/2005/8/layout/pyramid1"/>
    <dgm:cxn modelId="{C2C7A9FD-A975-4A94-8F53-4B2479E91016}" type="presParOf" srcId="{F43525A6-C262-4079-96F5-95FC8BA04897}" destId="{9FA93455-0447-4B49-9B6E-AA917E52CA3A}" srcOrd="1" destOrd="0" presId="urn:microsoft.com/office/officeart/2005/8/layout/pyramid1"/>
    <dgm:cxn modelId="{141933D4-6C19-4EAB-B3D1-1E930BF3CACB}" type="presParOf" srcId="{9FA93455-0447-4B49-9B6E-AA917E52CA3A}" destId="{DF82F1A3-8821-4DFE-B470-78C684DE4CE5}" srcOrd="0" destOrd="0" presId="urn:microsoft.com/office/officeart/2005/8/layout/pyramid1"/>
    <dgm:cxn modelId="{38F596D1-ECE5-481A-B271-CDDB0D974DB0}" type="presParOf" srcId="{9FA93455-0447-4B49-9B6E-AA917E52CA3A}" destId="{85E238FA-B6E0-4C6A-A1E9-599DDD13C778}" srcOrd="1" destOrd="0" presId="urn:microsoft.com/office/officeart/2005/8/layout/pyramid1"/>
    <dgm:cxn modelId="{9EB42264-7A9C-40BD-855E-1826DA896DCA}" type="presParOf" srcId="{F43525A6-C262-4079-96F5-95FC8BA04897}" destId="{0FEBCDC5-84BB-4932-B124-45F3B877B323}" srcOrd="2" destOrd="0" presId="urn:microsoft.com/office/officeart/2005/8/layout/pyramid1"/>
    <dgm:cxn modelId="{A6451EA8-40F5-4E11-9ADF-F441DB86FD1B}" type="presParOf" srcId="{0FEBCDC5-84BB-4932-B124-45F3B877B323}" destId="{6BAFF600-571E-4258-BA0B-185FE7865D2E}" srcOrd="0" destOrd="0" presId="urn:microsoft.com/office/officeart/2005/8/layout/pyramid1"/>
    <dgm:cxn modelId="{6D09932C-9BE1-48CD-B0F5-906BF13207E7}" type="presParOf" srcId="{0FEBCDC5-84BB-4932-B124-45F3B877B323}" destId="{28C50CF4-6C8C-48A4-A45A-CDB507195770}" srcOrd="1" destOrd="0" presId="urn:microsoft.com/office/officeart/2005/8/layout/pyramid1"/>
    <dgm:cxn modelId="{E3D7A7BB-4D0D-4A8F-86F7-7F7878F0772B}" type="presParOf" srcId="{F43525A6-C262-4079-96F5-95FC8BA04897}" destId="{89D606A8-4A34-46D6-9279-AD771D9D1C9A}" srcOrd="3" destOrd="0" presId="urn:microsoft.com/office/officeart/2005/8/layout/pyramid1"/>
    <dgm:cxn modelId="{6743A726-6621-45AB-90A5-CF5CCB50AFB8}" type="presParOf" srcId="{89D606A8-4A34-46D6-9279-AD771D9D1C9A}" destId="{45137183-FE24-43A9-9C4F-BD74C8E1BA49}" srcOrd="0" destOrd="0" presId="urn:microsoft.com/office/officeart/2005/8/layout/pyramid1"/>
    <dgm:cxn modelId="{A24FECE8-BCE0-4DC2-BD3F-5F1550138EAB}" type="presParOf" srcId="{89D606A8-4A34-46D6-9279-AD771D9D1C9A}" destId="{4D407364-68EB-477D-9A68-04D6EE8BC995}" srcOrd="1" destOrd="0" presId="urn:microsoft.com/office/officeart/2005/8/layout/pyramid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9CDC2-94D2-409F-A216-CE4214519EB1}">
      <dsp:nvSpPr>
        <dsp:cNvPr id="0" name=""/>
        <dsp:cNvSpPr/>
      </dsp:nvSpPr>
      <dsp:spPr>
        <a:xfrm>
          <a:off x="1931994" y="59200"/>
          <a:ext cx="2841610" cy="284161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b="1" kern="1200">
              <a:solidFill>
                <a:schemeClr val="bg1"/>
              </a:solidFill>
            </a:rPr>
            <a:t>Atmosphere</a:t>
          </a:r>
        </a:p>
      </dsp:txBody>
      <dsp:txXfrm>
        <a:off x="2310876" y="556481"/>
        <a:ext cx="2083847" cy="1278724"/>
      </dsp:txXfrm>
    </dsp:sp>
    <dsp:sp modelId="{9FB23F1E-8D1E-4A5E-BDCC-852E424941BD}">
      <dsp:nvSpPr>
        <dsp:cNvPr id="0" name=""/>
        <dsp:cNvSpPr/>
      </dsp:nvSpPr>
      <dsp:spPr>
        <a:xfrm>
          <a:off x="2957342" y="1835206"/>
          <a:ext cx="2841610" cy="2841610"/>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b="1" kern="1200">
              <a:solidFill>
                <a:schemeClr val="bg1"/>
              </a:solidFill>
            </a:rPr>
            <a:t>Lithosphere</a:t>
          </a:r>
        </a:p>
      </dsp:txBody>
      <dsp:txXfrm>
        <a:off x="3826401" y="2569289"/>
        <a:ext cx="1704966" cy="1562885"/>
      </dsp:txXfrm>
    </dsp:sp>
    <dsp:sp modelId="{1513AC75-BF28-4E43-95D8-BC1144938FAA}">
      <dsp:nvSpPr>
        <dsp:cNvPr id="0" name=""/>
        <dsp:cNvSpPr/>
      </dsp:nvSpPr>
      <dsp:spPr>
        <a:xfrm>
          <a:off x="906647" y="1835206"/>
          <a:ext cx="2841610" cy="2841610"/>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b="1" kern="1200">
              <a:solidFill>
                <a:schemeClr val="bg1"/>
              </a:solidFill>
            </a:rPr>
            <a:t>Hydrosphere</a:t>
          </a:r>
        </a:p>
      </dsp:txBody>
      <dsp:txXfrm>
        <a:off x="1174232" y="2569289"/>
        <a:ext cx="1704966" cy="15628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90C40-788D-4933-9A4A-F7A1703C485B}">
      <dsp:nvSpPr>
        <dsp:cNvPr id="0" name=""/>
        <dsp:cNvSpPr/>
      </dsp:nvSpPr>
      <dsp:spPr>
        <a:xfrm>
          <a:off x="1906472" y="0"/>
          <a:ext cx="1270981" cy="1257299"/>
        </a:xfrm>
        <a:prstGeom prst="trapezoid">
          <a:avLst>
            <a:gd name="adj" fmla="val 50544"/>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906472" y="0"/>
        <a:ext cx="1270981" cy="1257299"/>
      </dsp:txXfrm>
    </dsp:sp>
    <dsp:sp modelId="{DF82F1A3-8821-4DFE-B470-78C684DE4CE5}">
      <dsp:nvSpPr>
        <dsp:cNvPr id="0" name=""/>
        <dsp:cNvSpPr/>
      </dsp:nvSpPr>
      <dsp:spPr>
        <a:xfrm>
          <a:off x="1270981" y="1257299"/>
          <a:ext cx="2541963" cy="1257299"/>
        </a:xfrm>
        <a:prstGeom prst="trapezoid">
          <a:avLst>
            <a:gd name="adj" fmla="val 50544"/>
          </a:avLst>
        </a:prstGeom>
        <a:solidFill>
          <a:schemeClr val="accent2">
            <a:hueOff val="-4800000"/>
            <a:satOff val="-16668"/>
            <a:lumOff val="2000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715825" y="1257299"/>
        <a:ext cx="1652276" cy="1257299"/>
      </dsp:txXfrm>
    </dsp:sp>
    <dsp:sp modelId="{6BAFF600-571E-4258-BA0B-185FE7865D2E}">
      <dsp:nvSpPr>
        <dsp:cNvPr id="0" name=""/>
        <dsp:cNvSpPr/>
      </dsp:nvSpPr>
      <dsp:spPr>
        <a:xfrm>
          <a:off x="635490" y="2514599"/>
          <a:ext cx="3812945" cy="1257299"/>
        </a:xfrm>
        <a:prstGeom prst="trapezoid">
          <a:avLst>
            <a:gd name="adj" fmla="val 50544"/>
          </a:avLst>
        </a:prstGeom>
        <a:solidFill>
          <a:schemeClr val="accent2">
            <a:hueOff val="-9600000"/>
            <a:satOff val="-33335"/>
            <a:lumOff val="4000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1302756" y="2514599"/>
        <a:ext cx="2478414" cy="1257299"/>
      </dsp:txXfrm>
    </dsp:sp>
    <dsp:sp modelId="{45137183-FE24-43A9-9C4F-BD74C8E1BA49}">
      <dsp:nvSpPr>
        <dsp:cNvPr id="0" name=""/>
        <dsp:cNvSpPr/>
      </dsp:nvSpPr>
      <dsp:spPr>
        <a:xfrm>
          <a:off x="0" y="3771899"/>
          <a:ext cx="5083927" cy="1257299"/>
        </a:xfrm>
        <a:prstGeom prst="trapezoid">
          <a:avLst>
            <a:gd name="adj" fmla="val 50544"/>
          </a:avLst>
        </a:prstGeom>
        <a:solidFill>
          <a:schemeClr val="accent2">
            <a:hueOff val="-14400000"/>
            <a:satOff val="-50003"/>
            <a:lumOff val="6000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889687" y="3771899"/>
        <a:ext cx="3304552" cy="12572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AC81B-3998-4C10-8019-E6D010991C0C}">
      <dsp:nvSpPr>
        <dsp:cNvPr id="0" name=""/>
        <dsp:cNvSpPr/>
      </dsp:nvSpPr>
      <dsp:spPr>
        <a:xfrm>
          <a:off x="711199" y="0"/>
          <a:ext cx="4064000" cy="4064000"/>
        </a:xfrm>
        <a:prstGeom prst="triangle">
          <a:avLst/>
        </a:prstGeom>
        <a:gradFill flip="none" rotWithShape="1">
          <a:gsLst>
            <a:gs pos="0">
              <a:srgbClr val="03D4A8"/>
            </a:gs>
            <a:gs pos="49000">
              <a:srgbClr val="21D6E0"/>
            </a:gs>
            <a:gs pos="75000">
              <a:srgbClr val="0087E6"/>
            </a:gs>
            <a:gs pos="100000">
              <a:srgbClr val="005CBF"/>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204C8E-D152-49F1-82D0-3F77FFF3AAFB}">
      <dsp:nvSpPr>
        <dsp:cNvPr id="0" name=""/>
        <dsp:cNvSpPr/>
      </dsp:nvSpPr>
      <dsp:spPr>
        <a:xfrm>
          <a:off x="2743199" y="164690"/>
          <a:ext cx="2641600" cy="962025"/>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River</a:t>
          </a:r>
        </a:p>
        <a:p>
          <a:pPr marL="0" lvl="0" indent="0" algn="ctr" defTabSz="889000">
            <a:lnSpc>
              <a:spcPct val="90000"/>
            </a:lnSpc>
            <a:spcBef>
              <a:spcPct val="0"/>
            </a:spcBef>
            <a:spcAft>
              <a:spcPct val="35000"/>
            </a:spcAft>
            <a:buNone/>
          </a:pPr>
          <a:r>
            <a:rPr lang="en-US" sz="2000" kern="1200"/>
            <a:t> (Fresh Water)</a:t>
          </a:r>
        </a:p>
      </dsp:txBody>
      <dsp:txXfrm>
        <a:off x="2790161" y="211652"/>
        <a:ext cx="2547676" cy="868101"/>
      </dsp:txXfrm>
    </dsp:sp>
    <dsp:sp modelId="{712D6718-8862-4436-9953-7D36417FAD18}">
      <dsp:nvSpPr>
        <dsp:cNvPr id="0" name=""/>
        <dsp:cNvSpPr/>
      </dsp:nvSpPr>
      <dsp:spPr>
        <a:xfrm>
          <a:off x="2806254" y="1490860"/>
          <a:ext cx="2641600" cy="962025"/>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Estuary</a:t>
          </a:r>
        </a:p>
        <a:p>
          <a:pPr marL="0" lvl="0" indent="0" algn="ctr" defTabSz="889000">
            <a:lnSpc>
              <a:spcPct val="90000"/>
            </a:lnSpc>
            <a:spcBef>
              <a:spcPct val="0"/>
            </a:spcBef>
            <a:spcAft>
              <a:spcPct val="35000"/>
            </a:spcAft>
            <a:buNone/>
          </a:pPr>
          <a:r>
            <a:rPr lang="en-US" sz="2000" kern="1200"/>
            <a:t>(Brackish Water)</a:t>
          </a:r>
        </a:p>
      </dsp:txBody>
      <dsp:txXfrm>
        <a:off x="2853216" y="1537822"/>
        <a:ext cx="2547676" cy="868101"/>
      </dsp:txXfrm>
    </dsp:sp>
    <dsp:sp modelId="{0BD6146D-A60E-4504-AE37-2DEFA0B4F138}">
      <dsp:nvSpPr>
        <dsp:cNvPr id="0" name=""/>
        <dsp:cNvSpPr/>
      </dsp:nvSpPr>
      <dsp:spPr>
        <a:xfrm>
          <a:off x="2743199" y="3088861"/>
          <a:ext cx="2641600" cy="962025"/>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Ocean</a:t>
          </a:r>
        </a:p>
      </dsp:txBody>
      <dsp:txXfrm>
        <a:off x="2790161" y="3135823"/>
        <a:ext cx="2547676" cy="8681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90C40-788D-4933-9A4A-F7A1703C485B}">
      <dsp:nvSpPr>
        <dsp:cNvPr id="0" name=""/>
        <dsp:cNvSpPr/>
      </dsp:nvSpPr>
      <dsp:spPr>
        <a:xfrm>
          <a:off x="1277822" y="0"/>
          <a:ext cx="851881" cy="1104900"/>
        </a:xfrm>
        <a:prstGeom prst="trapezoid">
          <a:avLst>
            <a:gd name="adj" fmla="val 5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277822" y="0"/>
        <a:ext cx="851881" cy="1104900"/>
      </dsp:txXfrm>
    </dsp:sp>
    <dsp:sp modelId="{DF82F1A3-8821-4DFE-B470-78C684DE4CE5}">
      <dsp:nvSpPr>
        <dsp:cNvPr id="0" name=""/>
        <dsp:cNvSpPr/>
      </dsp:nvSpPr>
      <dsp:spPr>
        <a:xfrm>
          <a:off x="851881" y="1104900"/>
          <a:ext cx="1703763" cy="1104900"/>
        </a:xfrm>
        <a:prstGeom prst="trapezoid">
          <a:avLst>
            <a:gd name="adj" fmla="val 38550"/>
          </a:avLst>
        </a:prstGeom>
        <a:solidFill>
          <a:schemeClr val="accent2">
            <a:hueOff val="-4800000"/>
            <a:satOff val="-16668"/>
            <a:lumOff val="2000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150040" y="1104900"/>
        <a:ext cx="1107446" cy="1104900"/>
      </dsp:txXfrm>
    </dsp:sp>
    <dsp:sp modelId="{6BAFF600-571E-4258-BA0B-185FE7865D2E}">
      <dsp:nvSpPr>
        <dsp:cNvPr id="0" name=""/>
        <dsp:cNvSpPr/>
      </dsp:nvSpPr>
      <dsp:spPr>
        <a:xfrm>
          <a:off x="425940" y="2209800"/>
          <a:ext cx="2555645" cy="1104900"/>
        </a:xfrm>
        <a:prstGeom prst="trapezoid">
          <a:avLst>
            <a:gd name="adj" fmla="val 38550"/>
          </a:avLst>
        </a:prstGeom>
        <a:solidFill>
          <a:schemeClr val="accent2">
            <a:hueOff val="-9600000"/>
            <a:satOff val="-33335"/>
            <a:lumOff val="4000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873178" y="2209800"/>
        <a:ext cx="1661169" cy="1104900"/>
      </dsp:txXfrm>
    </dsp:sp>
    <dsp:sp modelId="{45137183-FE24-43A9-9C4F-BD74C8E1BA49}">
      <dsp:nvSpPr>
        <dsp:cNvPr id="0" name=""/>
        <dsp:cNvSpPr/>
      </dsp:nvSpPr>
      <dsp:spPr>
        <a:xfrm>
          <a:off x="0" y="3314700"/>
          <a:ext cx="3407527" cy="1104900"/>
        </a:xfrm>
        <a:prstGeom prst="trapezoid">
          <a:avLst>
            <a:gd name="adj" fmla="val 38550"/>
          </a:avLst>
        </a:prstGeom>
        <a:solidFill>
          <a:schemeClr val="accent2">
            <a:hueOff val="-14400000"/>
            <a:satOff val="-50003"/>
            <a:lumOff val="6000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596317" y="3314700"/>
        <a:ext cx="2214892" cy="11049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6DEC4C-8836-4740-A03C-6AD7802D1088}" type="datetimeFigureOut">
              <a:rPr lang="en-US" smtClean="0"/>
              <a:t>8/20/2024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FA226E-76B6-4B31-B26F-03F4DFF160EE}" type="slidenum">
              <a:rPr lang="en-US" smtClean="0"/>
              <a:t>‹#›</a:t>
            </a:fld>
            <a:endParaRPr lang="en-US"/>
          </a:p>
        </p:txBody>
      </p:sp>
    </p:spTree>
    <p:extLst>
      <p:ext uri="{BB962C8B-B14F-4D97-AF65-F5344CB8AC3E}">
        <p14:creationId xmlns:p14="http://schemas.microsoft.com/office/powerpoint/2010/main" val="1561063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03EBC-DD1A-48DC-8882-72876183D205}" type="datetimeFigureOut">
              <a:rPr lang="en-US" smtClean="0"/>
              <a:t>8/20/2024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EF433D-35BE-4F53-B7EE-1E5FA554BE0A}" type="slidenum">
              <a:rPr lang="en-US" smtClean="0"/>
              <a:t>‹#›</a:t>
            </a:fld>
            <a:endParaRPr lang="en-US"/>
          </a:p>
        </p:txBody>
      </p:sp>
    </p:spTree>
    <p:extLst>
      <p:ext uri="{BB962C8B-B14F-4D97-AF65-F5344CB8AC3E}">
        <p14:creationId xmlns:p14="http://schemas.microsoft.com/office/powerpoint/2010/main" val="1082940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EF433D-35BE-4F53-B7EE-1E5FA554BE0A}"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77925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EF433D-35BE-4F53-B7EE-1E5FA554BE0A}" type="slidenum">
              <a:rPr lang="en-US" smtClean="0"/>
              <a:t>139</a:t>
            </a:fld>
            <a:endParaRPr lang="en-US"/>
          </a:p>
        </p:txBody>
      </p:sp>
    </p:spTree>
    <p:extLst>
      <p:ext uri="{BB962C8B-B14F-4D97-AF65-F5344CB8AC3E}">
        <p14:creationId xmlns:p14="http://schemas.microsoft.com/office/powerpoint/2010/main" val="103967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6" name="Rectangle 6"/>
          <p:cNvSpPr>
            <a:spLocks noGrp="1" noChangeArrowheads="1"/>
          </p:cNvSpPr>
          <p:nvPr>
            <p:ph type="sldNum" sz="quarter" idx="12"/>
          </p:nvPr>
        </p:nvSpPr>
        <p:spPr>
          <a:ln/>
        </p:spPr>
        <p:txBody>
          <a:bodyPr/>
          <a:lstStyle>
            <a:lvl1pPr>
              <a:defRPr/>
            </a:lvl1pPr>
          </a:lstStyle>
          <a:p>
            <a:pPr>
              <a:defRPr/>
            </a:pPr>
            <a:fld id="{983683B2-6632-4C26-A53E-C4906012A27A}" type="slidenum">
              <a:rPr lang="en-US"/>
              <a:pPr>
                <a:defRPr/>
              </a:pPr>
              <a:t>‹#›</a:t>
            </a:fld>
            <a:endParaRPr lang="en-US"/>
          </a:p>
        </p:txBody>
      </p:sp>
    </p:spTree>
    <p:extLst>
      <p:ext uri="{BB962C8B-B14F-4D97-AF65-F5344CB8AC3E}">
        <p14:creationId xmlns:p14="http://schemas.microsoft.com/office/powerpoint/2010/main" val="1444590245"/>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6" name="Rectangle 6"/>
          <p:cNvSpPr>
            <a:spLocks noGrp="1" noChangeArrowheads="1"/>
          </p:cNvSpPr>
          <p:nvPr>
            <p:ph type="sldNum" sz="quarter" idx="12"/>
          </p:nvPr>
        </p:nvSpPr>
        <p:spPr>
          <a:ln/>
        </p:spPr>
        <p:txBody>
          <a:bodyPr/>
          <a:lstStyle>
            <a:lvl1pPr>
              <a:defRPr/>
            </a:lvl1pPr>
          </a:lstStyle>
          <a:p>
            <a:pPr>
              <a:defRPr/>
            </a:pPr>
            <a:fld id="{51204356-32C6-4F25-9917-6A2181F6F3BE}" type="slidenum">
              <a:rPr lang="en-US"/>
              <a:pPr>
                <a:defRPr/>
              </a:pPr>
              <a:t>‹#›</a:t>
            </a:fld>
            <a:endParaRPr lang="en-US"/>
          </a:p>
        </p:txBody>
      </p:sp>
    </p:spTree>
    <p:extLst>
      <p:ext uri="{BB962C8B-B14F-4D97-AF65-F5344CB8AC3E}">
        <p14:creationId xmlns:p14="http://schemas.microsoft.com/office/powerpoint/2010/main" val="133763345"/>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6" name="Rectangle 6"/>
          <p:cNvSpPr>
            <a:spLocks noGrp="1" noChangeArrowheads="1"/>
          </p:cNvSpPr>
          <p:nvPr>
            <p:ph type="sldNum" sz="quarter" idx="12"/>
          </p:nvPr>
        </p:nvSpPr>
        <p:spPr>
          <a:ln/>
        </p:spPr>
        <p:txBody>
          <a:bodyPr/>
          <a:lstStyle>
            <a:lvl1pPr>
              <a:defRPr/>
            </a:lvl1pPr>
          </a:lstStyle>
          <a:p>
            <a:pPr>
              <a:defRPr/>
            </a:pPr>
            <a:fld id="{ECC3DC4A-27DE-40A3-BE88-1947AB5E7ED5}" type="slidenum">
              <a:rPr lang="en-US"/>
              <a:pPr>
                <a:defRPr/>
              </a:pPr>
              <a:t>‹#›</a:t>
            </a:fld>
            <a:endParaRPr lang="en-US"/>
          </a:p>
        </p:txBody>
      </p:sp>
    </p:spTree>
    <p:extLst>
      <p:ext uri="{BB962C8B-B14F-4D97-AF65-F5344CB8AC3E}">
        <p14:creationId xmlns:p14="http://schemas.microsoft.com/office/powerpoint/2010/main" val="2567818920"/>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6" name="Rectangle 6"/>
          <p:cNvSpPr>
            <a:spLocks noGrp="1" noChangeArrowheads="1"/>
          </p:cNvSpPr>
          <p:nvPr>
            <p:ph type="sldNum" sz="quarter" idx="12"/>
          </p:nvPr>
        </p:nvSpPr>
        <p:spPr>
          <a:ln/>
        </p:spPr>
        <p:txBody>
          <a:bodyPr/>
          <a:lstStyle>
            <a:lvl1pPr>
              <a:defRPr/>
            </a:lvl1pPr>
          </a:lstStyle>
          <a:p>
            <a:pPr>
              <a:defRPr/>
            </a:pPr>
            <a:fld id="{2160C5C2-AEE3-43BE-B678-FDD8C9D18BC5}" type="slidenum">
              <a:rPr lang="en-US"/>
              <a:pPr>
                <a:defRPr/>
              </a:pPr>
              <a:t>‹#›</a:t>
            </a:fld>
            <a:endParaRPr lang="en-US"/>
          </a:p>
        </p:txBody>
      </p:sp>
    </p:spTree>
    <p:extLst>
      <p:ext uri="{BB962C8B-B14F-4D97-AF65-F5344CB8AC3E}">
        <p14:creationId xmlns:p14="http://schemas.microsoft.com/office/powerpoint/2010/main" val="4124740182"/>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6" name="Rectangle 6"/>
          <p:cNvSpPr>
            <a:spLocks noGrp="1" noChangeArrowheads="1"/>
          </p:cNvSpPr>
          <p:nvPr>
            <p:ph type="sldNum" sz="quarter" idx="12"/>
          </p:nvPr>
        </p:nvSpPr>
        <p:spPr>
          <a:ln/>
        </p:spPr>
        <p:txBody>
          <a:bodyPr/>
          <a:lstStyle>
            <a:lvl1pPr>
              <a:defRPr/>
            </a:lvl1pPr>
          </a:lstStyle>
          <a:p>
            <a:pPr>
              <a:defRPr/>
            </a:pPr>
            <a:fld id="{A073B3F5-0907-428F-BDFD-768C6EF02C2E}" type="slidenum">
              <a:rPr lang="en-US"/>
              <a:pPr>
                <a:defRPr/>
              </a:pPr>
              <a:t>‹#›</a:t>
            </a:fld>
            <a:endParaRPr lang="en-US"/>
          </a:p>
        </p:txBody>
      </p:sp>
    </p:spTree>
    <p:extLst>
      <p:ext uri="{BB962C8B-B14F-4D97-AF65-F5344CB8AC3E}">
        <p14:creationId xmlns:p14="http://schemas.microsoft.com/office/powerpoint/2010/main" val="300130325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7" name="Rectangle 6"/>
          <p:cNvSpPr>
            <a:spLocks noGrp="1" noChangeArrowheads="1"/>
          </p:cNvSpPr>
          <p:nvPr>
            <p:ph type="sldNum" sz="quarter" idx="12"/>
          </p:nvPr>
        </p:nvSpPr>
        <p:spPr>
          <a:ln/>
        </p:spPr>
        <p:txBody>
          <a:bodyPr/>
          <a:lstStyle>
            <a:lvl1pPr>
              <a:defRPr/>
            </a:lvl1pPr>
          </a:lstStyle>
          <a:p>
            <a:pPr>
              <a:defRPr/>
            </a:pPr>
            <a:fld id="{8109EC9C-B2AD-474A-955D-0C81A1671B7E}" type="slidenum">
              <a:rPr lang="en-US"/>
              <a:pPr>
                <a:defRPr/>
              </a:pPr>
              <a:t>‹#›</a:t>
            </a:fld>
            <a:endParaRPr lang="en-US"/>
          </a:p>
        </p:txBody>
      </p:sp>
    </p:spTree>
    <p:extLst>
      <p:ext uri="{BB962C8B-B14F-4D97-AF65-F5344CB8AC3E}">
        <p14:creationId xmlns:p14="http://schemas.microsoft.com/office/powerpoint/2010/main" val="4026514266"/>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9" name="Rectangle 6"/>
          <p:cNvSpPr>
            <a:spLocks noGrp="1" noChangeArrowheads="1"/>
          </p:cNvSpPr>
          <p:nvPr>
            <p:ph type="sldNum" sz="quarter" idx="12"/>
          </p:nvPr>
        </p:nvSpPr>
        <p:spPr>
          <a:ln/>
        </p:spPr>
        <p:txBody>
          <a:bodyPr/>
          <a:lstStyle>
            <a:lvl1pPr>
              <a:defRPr/>
            </a:lvl1pPr>
          </a:lstStyle>
          <a:p>
            <a:pPr>
              <a:defRPr/>
            </a:pPr>
            <a:fld id="{202734C1-8E81-49C2-BEF1-7758E53EBDD2}" type="slidenum">
              <a:rPr lang="en-US"/>
              <a:pPr>
                <a:defRPr/>
              </a:pPr>
              <a:t>‹#›</a:t>
            </a:fld>
            <a:endParaRPr lang="en-US"/>
          </a:p>
        </p:txBody>
      </p:sp>
    </p:spTree>
    <p:extLst>
      <p:ext uri="{BB962C8B-B14F-4D97-AF65-F5344CB8AC3E}">
        <p14:creationId xmlns:p14="http://schemas.microsoft.com/office/powerpoint/2010/main" val="4247931616"/>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5" name="Rectangle 6"/>
          <p:cNvSpPr>
            <a:spLocks noGrp="1" noChangeArrowheads="1"/>
          </p:cNvSpPr>
          <p:nvPr>
            <p:ph type="sldNum" sz="quarter" idx="12"/>
          </p:nvPr>
        </p:nvSpPr>
        <p:spPr>
          <a:ln/>
        </p:spPr>
        <p:txBody>
          <a:bodyPr/>
          <a:lstStyle>
            <a:lvl1pPr>
              <a:defRPr/>
            </a:lvl1pPr>
          </a:lstStyle>
          <a:p>
            <a:pPr>
              <a:defRPr/>
            </a:pPr>
            <a:fld id="{708C6DC1-E4BC-48B9-84E1-7197FE5D960E}" type="slidenum">
              <a:rPr lang="en-US"/>
              <a:pPr>
                <a:defRPr/>
              </a:pPr>
              <a:t>‹#›</a:t>
            </a:fld>
            <a:endParaRPr lang="en-US"/>
          </a:p>
        </p:txBody>
      </p:sp>
    </p:spTree>
    <p:extLst>
      <p:ext uri="{BB962C8B-B14F-4D97-AF65-F5344CB8AC3E}">
        <p14:creationId xmlns:p14="http://schemas.microsoft.com/office/powerpoint/2010/main" val="2770117618"/>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4" name="Rectangle 6"/>
          <p:cNvSpPr>
            <a:spLocks noGrp="1" noChangeArrowheads="1"/>
          </p:cNvSpPr>
          <p:nvPr>
            <p:ph type="sldNum" sz="quarter" idx="12"/>
          </p:nvPr>
        </p:nvSpPr>
        <p:spPr>
          <a:ln/>
        </p:spPr>
        <p:txBody>
          <a:bodyPr/>
          <a:lstStyle>
            <a:lvl1pPr>
              <a:defRPr/>
            </a:lvl1pPr>
          </a:lstStyle>
          <a:p>
            <a:pPr>
              <a:defRPr/>
            </a:pPr>
            <a:fld id="{1EF05AA6-E787-417D-8F48-27FEE16F76BC}" type="slidenum">
              <a:rPr lang="en-US"/>
              <a:pPr>
                <a:defRPr/>
              </a:pPr>
              <a:t>‹#›</a:t>
            </a:fld>
            <a:endParaRPr lang="en-US"/>
          </a:p>
        </p:txBody>
      </p:sp>
    </p:spTree>
    <p:extLst>
      <p:ext uri="{BB962C8B-B14F-4D97-AF65-F5344CB8AC3E}">
        <p14:creationId xmlns:p14="http://schemas.microsoft.com/office/powerpoint/2010/main" val="4017254284"/>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7" name="Rectangle 6"/>
          <p:cNvSpPr>
            <a:spLocks noGrp="1" noChangeArrowheads="1"/>
          </p:cNvSpPr>
          <p:nvPr>
            <p:ph type="sldNum" sz="quarter" idx="12"/>
          </p:nvPr>
        </p:nvSpPr>
        <p:spPr>
          <a:ln/>
        </p:spPr>
        <p:txBody>
          <a:bodyPr/>
          <a:lstStyle>
            <a:lvl1pPr>
              <a:defRPr/>
            </a:lvl1pPr>
          </a:lstStyle>
          <a:p>
            <a:pPr>
              <a:defRPr/>
            </a:pPr>
            <a:fld id="{0FE6EB6F-4A1E-45F5-9653-D67D706E7DB6}" type="slidenum">
              <a:rPr lang="en-US"/>
              <a:pPr>
                <a:defRPr/>
              </a:pPr>
              <a:t>‹#›</a:t>
            </a:fld>
            <a:endParaRPr lang="en-US"/>
          </a:p>
        </p:txBody>
      </p:sp>
    </p:spTree>
    <p:extLst>
      <p:ext uri="{BB962C8B-B14F-4D97-AF65-F5344CB8AC3E}">
        <p14:creationId xmlns:p14="http://schemas.microsoft.com/office/powerpoint/2010/main" val="3518402797"/>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Getting Nerdy, LLC</a:t>
            </a:r>
          </a:p>
        </p:txBody>
      </p:sp>
      <p:sp>
        <p:nvSpPr>
          <p:cNvPr id="7" name="Rectangle 6"/>
          <p:cNvSpPr>
            <a:spLocks noGrp="1" noChangeArrowheads="1"/>
          </p:cNvSpPr>
          <p:nvPr>
            <p:ph type="sldNum" sz="quarter" idx="12"/>
          </p:nvPr>
        </p:nvSpPr>
        <p:spPr>
          <a:ln/>
        </p:spPr>
        <p:txBody>
          <a:bodyPr/>
          <a:lstStyle>
            <a:lvl1pPr>
              <a:defRPr/>
            </a:lvl1pPr>
          </a:lstStyle>
          <a:p>
            <a:pPr>
              <a:defRPr/>
            </a:pPr>
            <a:fld id="{11AD2991-B08B-48C5-B285-A7B89EAB937A}" type="slidenum">
              <a:rPr lang="en-US"/>
              <a:pPr>
                <a:defRPr/>
              </a:pPr>
              <a:t>‹#›</a:t>
            </a:fld>
            <a:endParaRPr lang="en-US"/>
          </a:p>
        </p:txBody>
      </p:sp>
    </p:spTree>
    <p:extLst>
      <p:ext uri="{BB962C8B-B14F-4D97-AF65-F5344CB8AC3E}">
        <p14:creationId xmlns:p14="http://schemas.microsoft.com/office/powerpoint/2010/main" val="2982000194"/>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a:latin typeface="Arial" charset="0"/>
                <a:cs typeface="+mn-cs"/>
              </a:defRPr>
            </a:lvl1pPr>
          </a:lstStyle>
          <a:p>
            <a:pPr>
              <a:defRPr/>
            </a:pPr>
            <a:r>
              <a:rPr lang="en-US"/>
              <a:t>(c) Getting Nerdy, LLC</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a:latin typeface="Arial" charset="0"/>
                <a:cs typeface="+mn-cs"/>
              </a:defRPr>
            </a:lvl1pPr>
          </a:lstStyle>
          <a:p>
            <a:pPr>
              <a:defRPr/>
            </a:pPr>
            <a:fld id="{E28A587C-798D-46F1-920B-54C80E5FD5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iknowthat.com/com/L3?utm_medium=email&amp;utm_campaign=iktnewsletter&amp;Area=Habitats"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309.png"/><Relationship Id="rId13" Type="http://schemas.microsoft.com/office/2007/relationships/hdphoto" Target="../media/hdphoto101.wdp"/><Relationship Id="rId3" Type="http://schemas.openxmlformats.org/officeDocument/2006/relationships/image" Target="../media/image306.jpeg"/><Relationship Id="rId7" Type="http://schemas.microsoft.com/office/2007/relationships/hdphoto" Target="../media/hdphoto98.wdp"/><Relationship Id="rId12" Type="http://schemas.openxmlformats.org/officeDocument/2006/relationships/image" Target="../media/image311.png"/><Relationship Id="rId2" Type="http://schemas.openxmlformats.org/officeDocument/2006/relationships/image" Target="../media/image305.jpeg"/><Relationship Id="rId1" Type="http://schemas.openxmlformats.org/officeDocument/2006/relationships/slideLayout" Target="../slideLayouts/slideLayout2.xml"/><Relationship Id="rId6" Type="http://schemas.openxmlformats.org/officeDocument/2006/relationships/image" Target="../media/image308.png"/><Relationship Id="rId11" Type="http://schemas.microsoft.com/office/2007/relationships/hdphoto" Target="../media/hdphoto100.wdp"/><Relationship Id="rId5" Type="http://schemas.microsoft.com/office/2007/relationships/hdphoto" Target="../media/hdphoto97.wdp"/><Relationship Id="rId10" Type="http://schemas.openxmlformats.org/officeDocument/2006/relationships/image" Target="../media/image310.png"/><Relationship Id="rId4" Type="http://schemas.openxmlformats.org/officeDocument/2006/relationships/image" Target="../media/image307.png"/><Relationship Id="rId9" Type="http://schemas.microsoft.com/office/2007/relationships/hdphoto" Target="../media/hdphoto99.wdp"/><Relationship Id="rId14" Type="http://schemas.openxmlformats.org/officeDocument/2006/relationships/image" Target="../media/image312.png"/></Relationships>
</file>

<file path=ppt/slides/_rels/slide102.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hyperlink" Target="http://vimeo.com/21121088" TargetMode="External"/><Relationship Id="rId1" Type="http://schemas.openxmlformats.org/officeDocument/2006/relationships/slideLayout" Target="../slideLayouts/slideLayout2.xml"/><Relationship Id="rId4" Type="http://schemas.openxmlformats.org/officeDocument/2006/relationships/image" Target="../media/image314.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image" Target="../media/image315.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318.wmf"/><Relationship Id="rId7" Type="http://schemas.openxmlformats.org/officeDocument/2006/relationships/image" Target="../media/image57.png"/><Relationship Id="rId2" Type="http://schemas.openxmlformats.org/officeDocument/2006/relationships/image" Target="../media/image317.jpeg"/><Relationship Id="rId1" Type="http://schemas.openxmlformats.org/officeDocument/2006/relationships/slideLayout" Target="../slideLayouts/slideLayout2.xml"/><Relationship Id="rId6" Type="http://schemas.openxmlformats.org/officeDocument/2006/relationships/image" Target="../media/image320.png"/><Relationship Id="rId5" Type="http://schemas.microsoft.com/office/2007/relationships/hdphoto" Target="../media/hdphoto102.wdp"/><Relationship Id="rId4" Type="http://schemas.openxmlformats.org/officeDocument/2006/relationships/image" Target="../media/image319.png"/></Relationships>
</file>

<file path=ppt/slides/_rels/slide106.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88.wmf"/><Relationship Id="rId7" Type="http://schemas.openxmlformats.org/officeDocument/2006/relationships/image" Target="../media/image191.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wmf"/><Relationship Id="rId4" Type="http://schemas.openxmlformats.org/officeDocument/2006/relationships/image" Target="../media/image188.wmf"/><Relationship Id="rId9" Type="http://schemas.openxmlformats.org/officeDocument/2006/relationships/image" Target="../media/image193.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microsoft.com/office/2007/relationships/hdphoto" Target="../media/hdphoto105.wdp"/><Relationship Id="rId13" Type="http://schemas.openxmlformats.org/officeDocument/2006/relationships/image" Target="../media/image327.png"/><Relationship Id="rId18" Type="http://schemas.microsoft.com/office/2007/relationships/hdphoto" Target="../media/hdphoto110.wdp"/><Relationship Id="rId3" Type="http://schemas.openxmlformats.org/officeDocument/2006/relationships/image" Target="../media/image322.png"/><Relationship Id="rId7" Type="http://schemas.openxmlformats.org/officeDocument/2006/relationships/image" Target="../media/image324.png"/><Relationship Id="rId12" Type="http://schemas.microsoft.com/office/2007/relationships/hdphoto" Target="../media/hdphoto107.wdp"/><Relationship Id="rId17" Type="http://schemas.openxmlformats.org/officeDocument/2006/relationships/image" Target="../media/image329.png"/><Relationship Id="rId2" Type="http://schemas.openxmlformats.org/officeDocument/2006/relationships/image" Target="../media/image321.jpeg"/><Relationship Id="rId16" Type="http://schemas.microsoft.com/office/2007/relationships/hdphoto" Target="../media/hdphoto109.wdp"/><Relationship Id="rId20" Type="http://schemas.microsoft.com/office/2007/relationships/hdphoto" Target="../media/hdphoto111.wdp"/><Relationship Id="rId1" Type="http://schemas.openxmlformats.org/officeDocument/2006/relationships/slideLayout" Target="../slideLayouts/slideLayout2.xml"/><Relationship Id="rId6" Type="http://schemas.microsoft.com/office/2007/relationships/hdphoto" Target="../media/hdphoto104.wdp"/><Relationship Id="rId11" Type="http://schemas.openxmlformats.org/officeDocument/2006/relationships/image" Target="../media/image326.png"/><Relationship Id="rId5" Type="http://schemas.openxmlformats.org/officeDocument/2006/relationships/image" Target="../media/image323.png"/><Relationship Id="rId15" Type="http://schemas.openxmlformats.org/officeDocument/2006/relationships/image" Target="../media/image328.png"/><Relationship Id="rId10" Type="http://schemas.microsoft.com/office/2007/relationships/hdphoto" Target="../media/hdphoto106.wdp"/><Relationship Id="rId19" Type="http://schemas.openxmlformats.org/officeDocument/2006/relationships/image" Target="../media/image330.png"/><Relationship Id="rId4" Type="http://schemas.microsoft.com/office/2007/relationships/hdphoto" Target="../media/hdphoto103.wdp"/><Relationship Id="rId9" Type="http://schemas.openxmlformats.org/officeDocument/2006/relationships/image" Target="../media/image325.png"/><Relationship Id="rId14" Type="http://schemas.microsoft.com/office/2007/relationships/hdphoto" Target="../media/hdphoto108.wdp"/></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8" Type="http://schemas.microsoft.com/office/2007/relationships/hdphoto" Target="../media/hdphoto114.wdp"/><Relationship Id="rId13" Type="http://schemas.openxmlformats.org/officeDocument/2006/relationships/image" Target="../media/image337.png"/><Relationship Id="rId18" Type="http://schemas.microsoft.com/office/2007/relationships/hdphoto" Target="../media/hdphoto119.wdp"/><Relationship Id="rId3" Type="http://schemas.openxmlformats.org/officeDocument/2006/relationships/image" Target="../media/image332.png"/><Relationship Id="rId21" Type="http://schemas.openxmlformats.org/officeDocument/2006/relationships/image" Target="../media/image341.png"/><Relationship Id="rId7" Type="http://schemas.openxmlformats.org/officeDocument/2006/relationships/image" Target="../media/image334.png"/><Relationship Id="rId12" Type="http://schemas.microsoft.com/office/2007/relationships/hdphoto" Target="../media/hdphoto116.wdp"/><Relationship Id="rId17" Type="http://schemas.openxmlformats.org/officeDocument/2006/relationships/image" Target="../media/image339.png"/><Relationship Id="rId2" Type="http://schemas.openxmlformats.org/officeDocument/2006/relationships/image" Target="../media/image331.jpeg"/><Relationship Id="rId16" Type="http://schemas.microsoft.com/office/2007/relationships/hdphoto" Target="../media/hdphoto118.wdp"/><Relationship Id="rId20" Type="http://schemas.microsoft.com/office/2007/relationships/hdphoto" Target="../media/hdphoto120.wdp"/><Relationship Id="rId1" Type="http://schemas.openxmlformats.org/officeDocument/2006/relationships/slideLayout" Target="../slideLayouts/slideLayout2.xml"/><Relationship Id="rId6" Type="http://schemas.microsoft.com/office/2007/relationships/hdphoto" Target="../media/hdphoto113.wdp"/><Relationship Id="rId11" Type="http://schemas.openxmlformats.org/officeDocument/2006/relationships/image" Target="../media/image336.png"/><Relationship Id="rId5" Type="http://schemas.openxmlformats.org/officeDocument/2006/relationships/image" Target="../media/image333.png"/><Relationship Id="rId15" Type="http://schemas.openxmlformats.org/officeDocument/2006/relationships/image" Target="../media/image338.png"/><Relationship Id="rId10" Type="http://schemas.microsoft.com/office/2007/relationships/hdphoto" Target="../media/hdphoto115.wdp"/><Relationship Id="rId19" Type="http://schemas.openxmlformats.org/officeDocument/2006/relationships/image" Target="../media/image340.png"/><Relationship Id="rId4" Type="http://schemas.microsoft.com/office/2007/relationships/hdphoto" Target="../media/hdphoto112.wdp"/><Relationship Id="rId9" Type="http://schemas.openxmlformats.org/officeDocument/2006/relationships/image" Target="../media/image335.png"/><Relationship Id="rId14" Type="http://schemas.microsoft.com/office/2007/relationships/hdphoto" Target="../media/hdphoto117.wdp"/><Relationship Id="rId22" Type="http://schemas.microsoft.com/office/2007/relationships/hdphoto" Target="../media/hdphoto121.wdp"/></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microsoft.com/office/2007/relationships/hdphoto" Target="../media/hdphoto124.wdp"/><Relationship Id="rId13" Type="http://schemas.openxmlformats.org/officeDocument/2006/relationships/image" Target="../media/image348.png"/><Relationship Id="rId3" Type="http://schemas.openxmlformats.org/officeDocument/2006/relationships/image" Target="../media/image343.png"/><Relationship Id="rId7" Type="http://schemas.openxmlformats.org/officeDocument/2006/relationships/image" Target="../media/image345.png"/><Relationship Id="rId12" Type="http://schemas.microsoft.com/office/2007/relationships/hdphoto" Target="../media/hdphoto126.wdp"/><Relationship Id="rId2" Type="http://schemas.openxmlformats.org/officeDocument/2006/relationships/image" Target="../media/image342.jpeg"/><Relationship Id="rId16" Type="http://schemas.microsoft.com/office/2007/relationships/hdphoto" Target="../media/hdphoto128.wdp"/><Relationship Id="rId1" Type="http://schemas.openxmlformats.org/officeDocument/2006/relationships/slideLayout" Target="../slideLayouts/slideLayout2.xml"/><Relationship Id="rId6" Type="http://schemas.microsoft.com/office/2007/relationships/hdphoto" Target="../media/hdphoto123.wdp"/><Relationship Id="rId11" Type="http://schemas.openxmlformats.org/officeDocument/2006/relationships/image" Target="../media/image347.png"/><Relationship Id="rId5" Type="http://schemas.openxmlformats.org/officeDocument/2006/relationships/image" Target="../media/image344.png"/><Relationship Id="rId15" Type="http://schemas.openxmlformats.org/officeDocument/2006/relationships/image" Target="../media/image349.png"/><Relationship Id="rId10" Type="http://schemas.microsoft.com/office/2007/relationships/hdphoto" Target="../media/hdphoto125.wdp"/><Relationship Id="rId4" Type="http://schemas.microsoft.com/office/2007/relationships/hdphoto" Target="../media/hdphoto122.wdp"/><Relationship Id="rId9" Type="http://schemas.openxmlformats.org/officeDocument/2006/relationships/image" Target="../media/image346.png"/><Relationship Id="rId14" Type="http://schemas.microsoft.com/office/2007/relationships/hdphoto" Target="../media/hdphoto127.wdp"/></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354.png"/><Relationship Id="rId3" Type="http://schemas.openxmlformats.org/officeDocument/2006/relationships/image" Target="../media/image351.jpeg"/><Relationship Id="rId7" Type="http://schemas.microsoft.com/office/2007/relationships/hdphoto" Target="../media/hdphoto130.wdp"/><Relationship Id="rId2" Type="http://schemas.openxmlformats.org/officeDocument/2006/relationships/image" Target="../media/image350.jpeg"/><Relationship Id="rId1" Type="http://schemas.openxmlformats.org/officeDocument/2006/relationships/slideLayout" Target="../slideLayouts/slideLayout2.xml"/><Relationship Id="rId6" Type="http://schemas.openxmlformats.org/officeDocument/2006/relationships/image" Target="../media/image353.png"/><Relationship Id="rId5" Type="http://schemas.microsoft.com/office/2007/relationships/hdphoto" Target="../media/hdphoto129.wdp"/><Relationship Id="rId4" Type="http://schemas.openxmlformats.org/officeDocument/2006/relationships/image" Target="../media/image352.png"/><Relationship Id="rId9" Type="http://schemas.microsoft.com/office/2007/relationships/hdphoto" Target="../media/hdphoto131.wdp"/></Relationships>
</file>

<file path=ppt/slides/_rels/slide115.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hyperlink" Target="http://video.nytimes.com/video/2010/11/22/science/1248069362582/an-exotic-predator-threatens-the-keys.html?scp=1&amp;sq=exotic%20predator&amp;st=cse" TargetMode="Externa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image" Target="../media/image356.jpeg"/><Relationship Id="rId1" Type="http://schemas.openxmlformats.org/officeDocument/2006/relationships/slideLayout" Target="../slideLayouts/slideLayout2.xml"/><Relationship Id="rId6" Type="http://schemas.openxmlformats.org/officeDocument/2006/relationships/image" Target="../media/image360.jpeg"/><Relationship Id="rId5" Type="http://schemas.openxmlformats.org/officeDocument/2006/relationships/image" Target="../media/image359.jpeg"/><Relationship Id="rId4" Type="http://schemas.openxmlformats.org/officeDocument/2006/relationships/image" Target="../media/image358.jpeg"/></Relationships>
</file>

<file path=ppt/slides/_rels/slide117.xml.rels><?xml version="1.0" encoding="UTF-8" standalone="yes"?>
<Relationships xmlns="http://schemas.openxmlformats.org/package/2006/relationships"><Relationship Id="rId2" Type="http://schemas.openxmlformats.org/officeDocument/2006/relationships/image" Target="../media/image361.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61.w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120.xml.rels><?xml version="1.0" encoding="UTF-8" standalone="yes"?>
<Relationships xmlns="http://schemas.openxmlformats.org/package/2006/relationships"><Relationship Id="rId2" Type="http://schemas.openxmlformats.org/officeDocument/2006/relationships/image" Target="../media/image36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4.wmf"/><Relationship Id="rId1" Type="http://schemas.openxmlformats.org/officeDocument/2006/relationships/slideLayout" Target="../slideLayouts/slideLayout2.xml"/><Relationship Id="rId4" Type="http://schemas.openxmlformats.org/officeDocument/2006/relationships/image" Target="../media/image366.w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6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image" Target="../media/image36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image" Target="../media/image370.jpeg"/><Relationship Id="rId1" Type="http://schemas.openxmlformats.org/officeDocument/2006/relationships/slideLayout" Target="../slideLayouts/slideLayout2.xml"/><Relationship Id="rId4" Type="http://schemas.openxmlformats.org/officeDocument/2006/relationships/image" Target="../media/image372.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hyperlink" Target="../My%20Documents/Sutton%20Files/Life%20Science/science%20ed%20documents/Ecology/What%20i%20use/no,%20what%20i%20really%20use/virtual%20forest%20eco%20abiotic%20biotic/lsps07_int_ecosystem.html" TargetMode="External"/><Relationship Id="rId18" Type="http://schemas.openxmlformats.org/officeDocument/2006/relationships/image" Target="../media/image35.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6.png"/><Relationship Id="rId17" Type="http://schemas.openxmlformats.org/officeDocument/2006/relationships/image" Target="../media/image49.jpeg"/><Relationship Id="rId2" Type="http://schemas.openxmlformats.org/officeDocument/2006/relationships/image" Target="../media/image37.jpeg"/><Relationship Id="rId16"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33.jpeg"/><Relationship Id="rId5" Type="http://schemas.openxmlformats.org/officeDocument/2006/relationships/image" Target="../media/image40.jpeg"/><Relationship Id="rId15" Type="http://schemas.openxmlformats.org/officeDocument/2006/relationships/image" Target="../media/image47.png"/><Relationship Id="rId10" Type="http://schemas.openxmlformats.org/officeDocument/2006/relationships/image" Target="../media/image45.jpeg"/><Relationship Id="rId19" Type="http://schemas.openxmlformats.org/officeDocument/2006/relationships/image" Target="../media/image36.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hyperlink" Target="http://www.harcourtschool.com/activity/science_up_close/413/deploy/interface.html"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jpeg"/><Relationship Id="rId1" Type="http://schemas.openxmlformats.org/officeDocument/2006/relationships/slideLayout" Target="../slideLayouts/slideLayout2.xml"/><Relationship Id="rId4" Type="http://schemas.openxmlformats.org/officeDocument/2006/relationships/image" Target="../media/image377.jpeg"/></Relationships>
</file>

<file path=ppt/slides/_rels/slide132.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image" Target="../media/image378.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image" Target="../media/image38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image" Target="../media/image38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image" Target="../media/image38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8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87.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388.jpeg"/><Relationship Id="rId2" Type="http://schemas.openxmlformats.org/officeDocument/2006/relationships/hyperlink" Target="http://www.snagfilms.com/films/title/last_stand_of_the_great_bear" TargetMode="Externa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image" Target="../media/image38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22.wmf"/><Relationship Id="rId5" Type="http://schemas.openxmlformats.org/officeDocument/2006/relationships/diagramQuickStyle" Target="../diagrams/quickStyle4.xml"/><Relationship Id="rId10" Type="http://schemas.openxmlformats.org/officeDocument/2006/relationships/image" Target="../media/image126.wmf"/><Relationship Id="rId4" Type="http://schemas.openxmlformats.org/officeDocument/2006/relationships/diagramLayout" Target="../diagrams/layout4.xml"/><Relationship Id="rId9" Type="http://schemas.openxmlformats.org/officeDocument/2006/relationships/image" Target="../media/image39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jpe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11" Type="http://schemas.openxmlformats.org/officeDocument/2006/relationships/image" Target="../media/image67.jpeg"/><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image" Target="../media/image61.jpeg"/><Relationship Id="rId9" Type="http://schemas.microsoft.com/office/2007/relationships/hdphoto" Target="../media/hdphoto10.wdp"/></Relationships>
</file>

<file path=ppt/slides/_rels/slide1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wmf"/><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wmf"/><Relationship Id="rId11" Type="http://schemas.openxmlformats.org/officeDocument/2006/relationships/image" Target="../media/image77.jpeg"/><Relationship Id="rId5" Type="http://schemas.openxmlformats.org/officeDocument/2006/relationships/image" Target="../media/image71.wmf"/><Relationship Id="rId10" Type="http://schemas.openxmlformats.org/officeDocument/2006/relationships/image" Target="../media/image76.wmf"/><Relationship Id="rId4" Type="http://schemas.openxmlformats.org/officeDocument/2006/relationships/image" Target="../media/image70.wmf"/><Relationship Id="rId9" Type="http://schemas.openxmlformats.org/officeDocument/2006/relationships/image" Target="../media/image75.wmf"/></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wmf"/><Relationship Id="rId3" Type="http://schemas.openxmlformats.org/officeDocument/2006/relationships/image" Target="../media/image79.wmf"/><Relationship Id="rId7" Type="http://schemas.openxmlformats.org/officeDocument/2006/relationships/image" Target="../media/image83.wmf"/><Relationship Id="rId12" Type="http://schemas.openxmlformats.org/officeDocument/2006/relationships/image" Target="../media/image88.wmf"/><Relationship Id="rId2" Type="http://schemas.openxmlformats.org/officeDocument/2006/relationships/image" Target="../media/image78.wmf"/><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5" Type="http://schemas.microsoft.com/office/2007/relationships/hdphoto" Target="../media/hdphoto11.wdp"/><Relationship Id="rId10" Type="http://schemas.openxmlformats.org/officeDocument/2006/relationships/image" Target="../media/image86.wmf"/><Relationship Id="rId4" Type="http://schemas.openxmlformats.org/officeDocument/2006/relationships/image" Target="../media/image80.wmf"/><Relationship Id="rId9" Type="http://schemas.openxmlformats.org/officeDocument/2006/relationships/image" Target="../media/image85.jpeg"/><Relationship Id="rId1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22.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slideLayout" Target="../slideLayouts/slideLayout2.xml"/><Relationship Id="rId5" Type="http://schemas.openxmlformats.org/officeDocument/2006/relationships/image" Target="../media/image97.wmf"/><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hyperlink" Target="http://www.sheppardsoftware.com/content/animals/kidscorner/games/producersconsumersgame.htm" TargetMode="External"/><Relationship Id="rId2" Type="http://schemas.openxmlformats.org/officeDocument/2006/relationships/hyperlink" Target="http://www.sheppardsoftware.com/content/animals/kidscorner/games/animaldietgame.htm" TargetMode="Externa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4.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102.wmf"/><Relationship Id="rId7" Type="http://schemas.openxmlformats.org/officeDocument/2006/relationships/image" Target="../media/image106.jpe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wmf"/><Relationship Id="rId5" Type="http://schemas.openxmlformats.org/officeDocument/2006/relationships/image" Target="../media/image104.wmf"/><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msnucleus.org/membership/storybooks/foodchain.sw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58.wmf"/><Relationship Id="rId4" Type="http://schemas.openxmlformats.org/officeDocument/2006/relationships/image" Target="../media/image104.wmf"/></Relationships>
</file>

<file path=ppt/slides/_rels/slide28.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05.wmf"/></Relationships>
</file>

<file path=ppt/slides/_rels/slide29.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04.wmf"/></Relationships>
</file>

<file path=ppt/slides/_rels/slide3.xml.rels><?xml version="1.0" encoding="UTF-8" standalone="yes"?>
<Relationships xmlns="http://schemas.openxmlformats.org/package/2006/relationships"><Relationship Id="rId8" Type="http://schemas.openxmlformats.org/officeDocument/2006/relationships/hyperlink" Target="https://www.pinterest.com/gettingnerdy" TargetMode="External"/><Relationship Id="rId13" Type="http://schemas.openxmlformats.org/officeDocument/2006/relationships/hyperlink" Target="http://www.teacherspayteachers.com/Store/Khrys-Bosland/Category/Fonts" TargetMode="External"/><Relationship Id="rId3" Type="http://schemas.openxmlformats.org/officeDocument/2006/relationships/hyperlink" Target="https://www.teacherspayteachers.com/Store/Getting-Nerdy-With-Mel-And-Gerdy" TargetMode="External"/><Relationship Id="rId7" Type="http://schemas.openxmlformats.org/officeDocument/2006/relationships/hyperlink" Target="https://instagram.com/gettingnerdy/" TargetMode="External"/><Relationship Id="rId12" Type="http://schemas.openxmlformats.org/officeDocument/2006/relationships/hyperlink" Target="http://www.teacherspayteachers.com/Store/This-Little-Piggy-Reads/Category/Fonts" TargetMode="Externa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gettingnerdywithmelandgerdy.us8.list-manage1.com/subscribe?u=c1c4da1d72e65dac8abee53db&amp;id=8f877c906e" TargetMode="External"/><Relationship Id="rId11" Type="http://schemas.openxmlformats.org/officeDocument/2006/relationships/hyperlink" Target="https://www.teacherspayteachers.com/Store/Kimberly-Geswein-Fonts" TargetMode="External"/><Relationship Id="rId5" Type="http://schemas.openxmlformats.org/officeDocument/2006/relationships/hyperlink" Target="http://www.teacherspayteachers.com/Store/Getting-Nerdy-With-Mel-And-Gerdy" TargetMode="External"/><Relationship Id="rId10" Type="http://schemas.openxmlformats.org/officeDocument/2006/relationships/hyperlink" Target="https://www.teacherspayteachers.com/Store/Ashley-Hughes-38" TargetMode="External"/><Relationship Id="rId4" Type="http://schemas.openxmlformats.org/officeDocument/2006/relationships/hyperlink" Target="mailto:gettingnerdywithmelandgerdy@gmail.com" TargetMode="External"/><Relationship Id="rId9" Type="http://schemas.openxmlformats.org/officeDocument/2006/relationships/hyperlink" Target="https://www.facebook.com/gettingnerdy" TargetMode="External"/><Relationship Id="rId14" Type="http://schemas.openxmlformats.org/officeDocument/2006/relationships/hyperlink" Target="https://www.youtube.com/c/GettingNerdy"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10.jpeg"/><Relationship Id="rId7" Type="http://schemas.openxmlformats.org/officeDocument/2006/relationships/image" Target="../media/image105.wmf"/><Relationship Id="rId2" Type="http://schemas.openxmlformats.org/officeDocument/2006/relationships/hyperlink" Target="http://www.gould.edu.au/foodwebs/africa.htm" TargetMode="External"/><Relationship Id="rId1" Type="http://schemas.openxmlformats.org/officeDocument/2006/relationships/slideLayout" Target="../slideLayouts/slideLayout2.xml"/><Relationship Id="rId6" Type="http://schemas.openxmlformats.org/officeDocument/2006/relationships/image" Target="../media/image104.wmf"/><Relationship Id="rId5" Type="http://schemas.openxmlformats.org/officeDocument/2006/relationships/image" Target="../media/image111.png"/><Relationship Id="rId10" Type="http://schemas.openxmlformats.org/officeDocument/2006/relationships/image" Target="../media/image58.wmf"/><Relationship Id="rId4" Type="http://schemas.openxmlformats.org/officeDocument/2006/relationships/image" Target="../media/image102.wmf"/><Relationship Id="rId9" Type="http://schemas.openxmlformats.org/officeDocument/2006/relationships/image" Target="../media/image112.png"/></Relationships>
</file>

<file path=ppt/slides/_rels/slide31.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113.png"/><Relationship Id="rId7" Type="http://schemas.openxmlformats.org/officeDocument/2006/relationships/image" Target="../media/image114.png"/><Relationship Id="rId2" Type="http://schemas.openxmlformats.org/officeDocument/2006/relationships/image" Target="../media/image102.wmf"/><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5.wmf"/><Relationship Id="rId4" Type="http://schemas.openxmlformats.org/officeDocument/2006/relationships/image" Target="../media/image104.wmf"/></Relationships>
</file>

<file path=ppt/slides/_rels/slide3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wmf"/><Relationship Id="rId3" Type="http://schemas.openxmlformats.org/officeDocument/2006/relationships/image" Target="../media/image116.wmf"/><Relationship Id="rId7" Type="http://schemas.openxmlformats.org/officeDocument/2006/relationships/image" Target="../media/image57.png"/><Relationship Id="rId12" Type="http://schemas.openxmlformats.org/officeDocument/2006/relationships/image" Target="../media/image123.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8.wmf"/><Relationship Id="rId11" Type="http://schemas.openxmlformats.org/officeDocument/2006/relationships/image" Target="../media/image122.wmf"/><Relationship Id="rId5" Type="http://schemas.openxmlformats.org/officeDocument/2006/relationships/image" Target="../media/image75.wmf"/><Relationship Id="rId10" Type="http://schemas.openxmlformats.org/officeDocument/2006/relationships/image" Target="../media/image121.wmf"/><Relationship Id="rId4" Type="http://schemas.openxmlformats.org/officeDocument/2006/relationships/image" Target="../media/image117.wmf"/><Relationship Id="rId9" Type="http://schemas.openxmlformats.org/officeDocument/2006/relationships/image" Target="../media/image120.wmf"/></Relationships>
</file>

<file path=ppt/slides/_rels/slide33.xml.rels><?xml version="1.0" encoding="UTF-8" standalone="yes"?>
<Relationships xmlns="http://schemas.openxmlformats.org/package/2006/relationships"><Relationship Id="rId8" Type="http://schemas.openxmlformats.org/officeDocument/2006/relationships/image" Target="../media/image127.wmf"/><Relationship Id="rId3" Type="http://schemas.openxmlformats.org/officeDocument/2006/relationships/image" Target="../media/image120.wmf"/><Relationship Id="rId7" Type="http://schemas.openxmlformats.org/officeDocument/2006/relationships/image" Target="../media/image126.wmf"/><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2.wmf"/><Relationship Id="rId4" Type="http://schemas.openxmlformats.org/officeDocument/2006/relationships/image" Target="../media/image121.wmf"/></Relationships>
</file>

<file path=ppt/slides/_rels/slide34.xml.rels><?xml version="1.0" encoding="UTF-8" standalone="yes"?>
<Relationships xmlns="http://schemas.openxmlformats.org/package/2006/relationships"><Relationship Id="rId8" Type="http://schemas.openxmlformats.org/officeDocument/2006/relationships/hyperlink" Target="http://www.harcourtschool.com/activity/food/meadow_activity.html" TargetMode="External"/><Relationship Id="rId3" Type="http://schemas.openxmlformats.org/officeDocument/2006/relationships/hyperlink" Target="http://www.sheppardsoftware.com/content/animals/kidscorner/games/foodchaingame.htm" TargetMode="External"/><Relationship Id="rId7" Type="http://schemas.openxmlformats.org/officeDocument/2006/relationships/hyperlink" Target="http://www.bbc.co.uk/schools/scienceclips/ages/10_11/interdependence_fs.shtml" TargetMode="External"/><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hyperlink" Target="http://www.crickweb.co.uk/assets/resources/flash.php?&amp;file=foodchains" TargetMode="External"/><Relationship Id="rId5" Type="http://schemas.openxmlformats.org/officeDocument/2006/relationships/hyperlink" Target="http://www.ecokids.ca/pub/eco_info/topics/frogs/chain_reaction/index.cfm" TargetMode="External"/><Relationship Id="rId4" Type="http://schemas.openxmlformats.org/officeDocument/2006/relationships/hyperlink" Target="http://www.iknowthat.com/com/App?File=ScienceLab.htm&amp;Type=S&amp;App=Science+Lab&amp;SWF=foodchains/science_desk"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31.png"/><Relationship Id="rId2" Type="http://schemas.openxmlformats.org/officeDocument/2006/relationships/hyperlink" Target="http://www.bbc.co.uk/schools/gcsebitesize/science/edexcel/environment/populationsandpyramidsact.shtml" TargetMode="Externa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22.wmf"/><Relationship Id="rId5" Type="http://schemas.openxmlformats.org/officeDocument/2006/relationships/diagramQuickStyle" Target="../diagrams/quickStyle2.xml"/><Relationship Id="rId10" Type="http://schemas.openxmlformats.org/officeDocument/2006/relationships/image" Target="../media/image126.wmf"/><Relationship Id="rId4" Type="http://schemas.openxmlformats.org/officeDocument/2006/relationships/diagramLayout" Target="../diagrams/layout2.xml"/><Relationship Id="rId9" Type="http://schemas.openxmlformats.org/officeDocument/2006/relationships/image" Target="../media/image1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2.jpeg"/><Relationship Id="rId2" Type="http://schemas.openxmlformats.org/officeDocument/2006/relationships/image" Target="../media/image4.jpeg"/><Relationship Id="rId16" Type="http://schemas.microsoft.com/office/2007/relationships/hdphoto" Target="../media/hdphoto7.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4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7.jpeg"/></Relationships>
</file>

<file path=ppt/slides/_rels/slide4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5.jpeg"/><Relationship Id="rId7" Type="http://schemas.microsoft.com/office/2007/relationships/hdphoto" Target="../media/hdphoto12.wdp"/><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39.jpeg"/><Relationship Id="rId4" Type="http://schemas.openxmlformats.org/officeDocument/2006/relationships/image" Target="../media/image137.jpeg"/></Relationships>
</file>

<file path=ppt/slides/_rels/slide4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5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5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5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5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jpeg"/></Relationships>
</file>

<file path=ppt/slides/_rels/slide57.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0.png"/><Relationship Id="rId2"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microsoft.com/office/2007/relationships/hdphoto" Target="../media/hdphoto13.wdp"/></Relationships>
</file>

<file path=ppt/slides/_rels/slide5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77.gif"/></Relationships>
</file>

<file path=ppt/slides/_rels/slide5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1.xml"/><Relationship Id="rId5" Type="http://schemas.openxmlformats.org/officeDocument/2006/relationships/image" Target="../media/image181.jpeg"/><Relationship Id="rId4" Type="http://schemas.openxmlformats.org/officeDocument/2006/relationships/image" Target="../media/image180.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2.jpeg"/><Relationship Id="rId2" Type="http://schemas.openxmlformats.org/officeDocument/2006/relationships/image" Target="../media/image4.jpeg"/><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wmf"/><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18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5.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5.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88.wmf"/><Relationship Id="rId7" Type="http://schemas.openxmlformats.org/officeDocument/2006/relationships/image" Target="../media/image191.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wmf"/><Relationship Id="rId4" Type="http://schemas.openxmlformats.org/officeDocument/2006/relationships/image" Target="../media/image188.wmf"/><Relationship Id="rId9" Type="http://schemas.openxmlformats.org/officeDocument/2006/relationships/image" Target="../media/image193.jpeg"/></Relationships>
</file>

<file path=ppt/slides/_rels/slide6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88.wmf"/><Relationship Id="rId7" Type="http://schemas.openxmlformats.org/officeDocument/2006/relationships/image" Target="../media/image191.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wmf"/><Relationship Id="rId4" Type="http://schemas.openxmlformats.org/officeDocument/2006/relationships/image" Target="../media/image188.wmf"/><Relationship Id="rId9" Type="http://schemas.openxmlformats.org/officeDocument/2006/relationships/image" Target="../media/image19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02.png"/><Relationship Id="rId18" Type="http://schemas.openxmlformats.org/officeDocument/2006/relationships/image" Target="../media/image205.png"/><Relationship Id="rId3" Type="http://schemas.openxmlformats.org/officeDocument/2006/relationships/image" Target="../media/image197.png"/><Relationship Id="rId21" Type="http://schemas.microsoft.com/office/2007/relationships/hdphoto" Target="../media/hdphoto22.wdp"/><Relationship Id="rId7" Type="http://schemas.openxmlformats.org/officeDocument/2006/relationships/image" Target="../media/image199.png"/><Relationship Id="rId12" Type="http://schemas.microsoft.com/office/2007/relationships/hdphoto" Target="../media/hdphoto19.wdp"/><Relationship Id="rId17" Type="http://schemas.microsoft.com/office/2007/relationships/hdphoto" Target="../media/hdphoto21.wdp"/><Relationship Id="rId2" Type="http://schemas.openxmlformats.org/officeDocument/2006/relationships/image" Target="../media/image196.jpeg"/><Relationship Id="rId16" Type="http://schemas.openxmlformats.org/officeDocument/2006/relationships/image" Target="../media/image204.png"/><Relationship Id="rId20" Type="http://schemas.openxmlformats.org/officeDocument/2006/relationships/image" Target="../media/image207.png"/><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201.png"/><Relationship Id="rId5" Type="http://schemas.openxmlformats.org/officeDocument/2006/relationships/image" Target="../media/image198.png"/><Relationship Id="rId15" Type="http://schemas.openxmlformats.org/officeDocument/2006/relationships/image" Target="../media/image203.png"/><Relationship Id="rId10" Type="http://schemas.microsoft.com/office/2007/relationships/hdphoto" Target="../media/hdphoto18.wdp"/><Relationship Id="rId19" Type="http://schemas.openxmlformats.org/officeDocument/2006/relationships/image" Target="../media/image206.png"/><Relationship Id="rId4" Type="http://schemas.microsoft.com/office/2007/relationships/hdphoto" Target="../media/hdphoto15.wdp"/><Relationship Id="rId9" Type="http://schemas.openxmlformats.org/officeDocument/2006/relationships/image" Target="../media/image200.png"/><Relationship Id="rId14" Type="http://schemas.microsoft.com/office/2007/relationships/hdphoto" Target="../media/hdphoto20.wdp"/></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211.png"/><Relationship Id="rId13" Type="http://schemas.microsoft.com/office/2007/relationships/hdphoto" Target="../media/hdphoto28.wdp"/><Relationship Id="rId18" Type="http://schemas.openxmlformats.org/officeDocument/2006/relationships/image" Target="../media/image216.png"/><Relationship Id="rId3" Type="http://schemas.microsoft.com/office/2007/relationships/hdphoto" Target="../media/hdphoto23.wdp"/><Relationship Id="rId21" Type="http://schemas.microsoft.com/office/2007/relationships/hdphoto" Target="../media/hdphoto32.wdp"/><Relationship Id="rId7" Type="http://schemas.microsoft.com/office/2007/relationships/hdphoto" Target="../media/hdphoto25.wdp"/><Relationship Id="rId12" Type="http://schemas.openxmlformats.org/officeDocument/2006/relationships/image" Target="../media/image213.png"/><Relationship Id="rId17" Type="http://schemas.microsoft.com/office/2007/relationships/hdphoto" Target="../media/hdphoto30.wdp"/><Relationship Id="rId2" Type="http://schemas.openxmlformats.org/officeDocument/2006/relationships/image" Target="../media/image208.jpeg"/><Relationship Id="rId16" Type="http://schemas.openxmlformats.org/officeDocument/2006/relationships/image" Target="../media/image215.png"/><Relationship Id="rId20"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10.png"/><Relationship Id="rId11" Type="http://schemas.microsoft.com/office/2007/relationships/hdphoto" Target="../media/hdphoto27.wdp"/><Relationship Id="rId5" Type="http://schemas.microsoft.com/office/2007/relationships/hdphoto" Target="../media/hdphoto24.wdp"/><Relationship Id="rId15" Type="http://schemas.microsoft.com/office/2007/relationships/hdphoto" Target="../media/hdphoto29.wdp"/><Relationship Id="rId10" Type="http://schemas.openxmlformats.org/officeDocument/2006/relationships/image" Target="../media/image212.png"/><Relationship Id="rId19" Type="http://schemas.microsoft.com/office/2007/relationships/hdphoto" Target="../media/hdphoto31.wdp"/><Relationship Id="rId4" Type="http://schemas.openxmlformats.org/officeDocument/2006/relationships/image" Target="../media/image209.png"/><Relationship Id="rId9" Type="http://schemas.microsoft.com/office/2007/relationships/hdphoto" Target="../media/hdphoto26.wdp"/><Relationship Id="rId14" Type="http://schemas.openxmlformats.org/officeDocument/2006/relationships/image" Target="../media/image21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219.png"/><Relationship Id="rId7" Type="http://schemas.openxmlformats.org/officeDocument/2006/relationships/image" Target="../media/image221.png"/><Relationship Id="rId12" Type="http://schemas.microsoft.com/office/2007/relationships/hdphoto" Target="../media/hdphoto37.wdp"/><Relationship Id="rId2" Type="http://schemas.openxmlformats.org/officeDocument/2006/relationships/image" Target="../media/image218.jpeg"/><Relationship Id="rId1" Type="http://schemas.openxmlformats.org/officeDocument/2006/relationships/slideLayout" Target="../slideLayouts/slideLayout2.xml"/><Relationship Id="rId6" Type="http://schemas.microsoft.com/office/2007/relationships/hdphoto" Target="../media/hdphoto34.wdp"/><Relationship Id="rId11" Type="http://schemas.openxmlformats.org/officeDocument/2006/relationships/image" Target="../media/image223.png"/><Relationship Id="rId5" Type="http://schemas.openxmlformats.org/officeDocument/2006/relationships/image" Target="../media/image220.png"/><Relationship Id="rId10" Type="http://schemas.microsoft.com/office/2007/relationships/hdphoto" Target="../media/hdphoto36.wdp"/><Relationship Id="rId4" Type="http://schemas.microsoft.com/office/2007/relationships/hdphoto" Target="../media/hdphoto33.wdp"/><Relationship Id="rId9" Type="http://schemas.openxmlformats.org/officeDocument/2006/relationships/image" Target="../media/image222.png"/></Relationships>
</file>

<file path=ppt/slides/_rels/slide7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hyperlink" Target="http://www.battleatkruger.org/" TargetMode="External"/><Relationship Id="rId1" Type="http://schemas.openxmlformats.org/officeDocument/2006/relationships/slideLayout" Target="../slideLayouts/slideLayout2.xml"/><Relationship Id="rId5" Type="http://schemas.openxmlformats.org/officeDocument/2006/relationships/image" Target="../media/image226.jpeg"/><Relationship Id="rId4" Type="http://schemas.openxmlformats.org/officeDocument/2006/relationships/image" Target="../media/image225.jpeg"/></Relationships>
</file>

<file path=ppt/slides/_rels/slide77.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88.wmf"/><Relationship Id="rId7" Type="http://schemas.openxmlformats.org/officeDocument/2006/relationships/image" Target="../media/image191.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wmf"/><Relationship Id="rId4" Type="http://schemas.openxmlformats.org/officeDocument/2006/relationships/image" Target="../media/image188.wmf"/><Relationship Id="rId9" Type="http://schemas.openxmlformats.org/officeDocument/2006/relationships/image" Target="../media/image19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hdphoto" Target="../media/hdphoto40.wdp"/><Relationship Id="rId13" Type="http://schemas.openxmlformats.org/officeDocument/2006/relationships/image" Target="../media/image234.png"/><Relationship Id="rId18" Type="http://schemas.microsoft.com/office/2007/relationships/hdphoto" Target="../media/hdphoto45.wdp"/><Relationship Id="rId3" Type="http://schemas.openxmlformats.org/officeDocument/2006/relationships/image" Target="../media/image229.png"/><Relationship Id="rId21" Type="http://schemas.openxmlformats.org/officeDocument/2006/relationships/image" Target="../media/image238.png"/><Relationship Id="rId7" Type="http://schemas.openxmlformats.org/officeDocument/2006/relationships/image" Target="../media/image231.png"/><Relationship Id="rId12" Type="http://schemas.microsoft.com/office/2007/relationships/hdphoto" Target="../media/hdphoto42.wdp"/><Relationship Id="rId17" Type="http://schemas.openxmlformats.org/officeDocument/2006/relationships/image" Target="../media/image236.png"/><Relationship Id="rId2" Type="http://schemas.openxmlformats.org/officeDocument/2006/relationships/image" Target="../media/image228.jpeg"/><Relationship Id="rId16" Type="http://schemas.microsoft.com/office/2007/relationships/hdphoto" Target="../media/hdphoto44.wdp"/><Relationship Id="rId20" Type="http://schemas.microsoft.com/office/2007/relationships/hdphoto" Target="../media/hdphoto46.wdp"/><Relationship Id="rId1" Type="http://schemas.openxmlformats.org/officeDocument/2006/relationships/slideLayout" Target="../slideLayouts/slideLayout2.xml"/><Relationship Id="rId6" Type="http://schemas.microsoft.com/office/2007/relationships/hdphoto" Target="../media/hdphoto39.wdp"/><Relationship Id="rId11" Type="http://schemas.openxmlformats.org/officeDocument/2006/relationships/image" Target="../media/image233.png"/><Relationship Id="rId5" Type="http://schemas.openxmlformats.org/officeDocument/2006/relationships/image" Target="../media/image230.png"/><Relationship Id="rId15" Type="http://schemas.openxmlformats.org/officeDocument/2006/relationships/image" Target="../media/image235.png"/><Relationship Id="rId10" Type="http://schemas.microsoft.com/office/2007/relationships/hdphoto" Target="../media/hdphoto41.wdp"/><Relationship Id="rId19" Type="http://schemas.openxmlformats.org/officeDocument/2006/relationships/image" Target="../media/image237.png"/><Relationship Id="rId4" Type="http://schemas.microsoft.com/office/2007/relationships/hdphoto" Target="../media/hdphoto38.wdp"/><Relationship Id="rId9" Type="http://schemas.openxmlformats.org/officeDocument/2006/relationships/image" Target="../media/image232.png"/><Relationship Id="rId14" Type="http://schemas.microsoft.com/office/2007/relationships/hdphoto" Target="../media/hdphoto43.wdp"/><Relationship Id="rId22" Type="http://schemas.microsoft.com/office/2007/relationships/hdphoto" Target="../media/hdphoto47.wdp"/></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microsoft.com/office/2007/relationships/hdphoto" Target="../media/hdphoto50.wdp"/><Relationship Id="rId13" Type="http://schemas.openxmlformats.org/officeDocument/2006/relationships/image" Target="../media/image245.png"/><Relationship Id="rId18" Type="http://schemas.microsoft.com/office/2007/relationships/hdphoto" Target="../media/hdphoto55.wdp"/><Relationship Id="rId3" Type="http://schemas.openxmlformats.org/officeDocument/2006/relationships/image" Target="../media/image240.jpeg"/><Relationship Id="rId7" Type="http://schemas.openxmlformats.org/officeDocument/2006/relationships/image" Target="../media/image242.png"/><Relationship Id="rId12" Type="http://schemas.microsoft.com/office/2007/relationships/hdphoto" Target="../media/hdphoto52.wdp"/><Relationship Id="rId17" Type="http://schemas.openxmlformats.org/officeDocument/2006/relationships/image" Target="../media/image247.png"/><Relationship Id="rId2" Type="http://schemas.openxmlformats.org/officeDocument/2006/relationships/image" Target="../media/image239.jpeg"/><Relationship Id="rId16" Type="http://schemas.microsoft.com/office/2007/relationships/hdphoto" Target="../media/hdphoto54.wdp"/><Relationship Id="rId20" Type="http://schemas.microsoft.com/office/2007/relationships/hdphoto" Target="../media/hdphoto56.wdp"/><Relationship Id="rId1" Type="http://schemas.openxmlformats.org/officeDocument/2006/relationships/slideLayout" Target="../slideLayouts/slideLayout2.xml"/><Relationship Id="rId6" Type="http://schemas.microsoft.com/office/2007/relationships/hdphoto" Target="../media/hdphoto49.wdp"/><Relationship Id="rId11" Type="http://schemas.openxmlformats.org/officeDocument/2006/relationships/image" Target="../media/image244.png"/><Relationship Id="rId5" Type="http://schemas.openxmlformats.org/officeDocument/2006/relationships/image" Target="../media/image241.png"/><Relationship Id="rId15" Type="http://schemas.openxmlformats.org/officeDocument/2006/relationships/image" Target="../media/image246.png"/><Relationship Id="rId10" Type="http://schemas.microsoft.com/office/2007/relationships/hdphoto" Target="../media/hdphoto51.wdp"/><Relationship Id="rId19" Type="http://schemas.openxmlformats.org/officeDocument/2006/relationships/image" Target="../media/image248.png"/><Relationship Id="rId4" Type="http://schemas.microsoft.com/office/2007/relationships/hdphoto" Target="../media/hdphoto48.wdp"/><Relationship Id="rId9" Type="http://schemas.openxmlformats.org/officeDocument/2006/relationships/image" Target="../media/image243.png"/><Relationship Id="rId14" Type="http://schemas.microsoft.com/office/2007/relationships/hdphoto" Target="../media/hdphoto53.wdp"/></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253.png"/><Relationship Id="rId13" Type="http://schemas.microsoft.com/office/2007/relationships/hdphoto" Target="../media/hdphoto61.wdp"/><Relationship Id="rId18" Type="http://schemas.openxmlformats.org/officeDocument/2006/relationships/image" Target="../media/image258.png"/><Relationship Id="rId3" Type="http://schemas.openxmlformats.org/officeDocument/2006/relationships/image" Target="../media/image250.jpeg"/><Relationship Id="rId7" Type="http://schemas.microsoft.com/office/2007/relationships/hdphoto" Target="../media/hdphoto58.wdp"/><Relationship Id="rId12" Type="http://schemas.openxmlformats.org/officeDocument/2006/relationships/image" Target="../media/image255.png"/><Relationship Id="rId17" Type="http://schemas.microsoft.com/office/2007/relationships/hdphoto" Target="../media/hdphoto63.wdp"/><Relationship Id="rId2" Type="http://schemas.openxmlformats.org/officeDocument/2006/relationships/image" Target="../media/image249.jpeg"/><Relationship Id="rId16"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52.png"/><Relationship Id="rId11" Type="http://schemas.microsoft.com/office/2007/relationships/hdphoto" Target="../media/hdphoto60.wdp"/><Relationship Id="rId5" Type="http://schemas.microsoft.com/office/2007/relationships/hdphoto" Target="../media/hdphoto57.wdp"/><Relationship Id="rId15" Type="http://schemas.microsoft.com/office/2007/relationships/hdphoto" Target="../media/hdphoto62.wdp"/><Relationship Id="rId10" Type="http://schemas.openxmlformats.org/officeDocument/2006/relationships/image" Target="../media/image254.png"/><Relationship Id="rId19" Type="http://schemas.microsoft.com/office/2007/relationships/hdphoto" Target="../media/hdphoto64.wdp"/><Relationship Id="rId4" Type="http://schemas.openxmlformats.org/officeDocument/2006/relationships/image" Target="../media/image251.png"/><Relationship Id="rId9" Type="http://schemas.microsoft.com/office/2007/relationships/hdphoto" Target="../media/hdphoto59.wdp"/><Relationship Id="rId14" Type="http://schemas.openxmlformats.org/officeDocument/2006/relationships/image" Target="../media/image256.png"/></Relationships>
</file>

<file path=ppt/slides/_rels/slide85.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hyperlink" Target="http://video.nationalgeographic.com/video/environment/threats-to-animals-environment/polar-bears/"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88.wmf"/><Relationship Id="rId7" Type="http://schemas.openxmlformats.org/officeDocument/2006/relationships/image" Target="../media/image191.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wmf"/><Relationship Id="rId4" Type="http://schemas.openxmlformats.org/officeDocument/2006/relationships/image" Target="../media/image188.wmf"/><Relationship Id="rId9" Type="http://schemas.openxmlformats.org/officeDocument/2006/relationships/image" Target="../media/image19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microsoft.com/office/2007/relationships/hdphoto" Target="../media/hdphoto67.wdp"/><Relationship Id="rId13" Type="http://schemas.microsoft.com/office/2007/relationships/hdphoto" Target="../media/hdphoto69.wdp"/><Relationship Id="rId3" Type="http://schemas.openxmlformats.org/officeDocument/2006/relationships/image" Target="../media/image262.png"/><Relationship Id="rId7" Type="http://schemas.openxmlformats.org/officeDocument/2006/relationships/image" Target="../media/image264.png"/><Relationship Id="rId12" Type="http://schemas.openxmlformats.org/officeDocument/2006/relationships/image" Target="../media/image267.png"/><Relationship Id="rId17" Type="http://schemas.microsoft.com/office/2007/relationships/hdphoto" Target="../media/hdphoto71.wdp"/><Relationship Id="rId2" Type="http://schemas.openxmlformats.org/officeDocument/2006/relationships/image" Target="../media/image261.jpeg"/><Relationship Id="rId16" Type="http://schemas.openxmlformats.org/officeDocument/2006/relationships/image" Target="../media/image269.png"/><Relationship Id="rId1" Type="http://schemas.openxmlformats.org/officeDocument/2006/relationships/slideLayout" Target="../slideLayouts/slideLayout2.xml"/><Relationship Id="rId6" Type="http://schemas.microsoft.com/office/2007/relationships/hdphoto" Target="../media/hdphoto66.wdp"/><Relationship Id="rId11" Type="http://schemas.microsoft.com/office/2007/relationships/hdphoto" Target="../media/hdphoto68.wdp"/><Relationship Id="rId5" Type="http://schemas.openxmlformats.org/officeDocument/2006/relationships/image" Target="../media/image263.png"/><Relationship Id="rId15" Type="http://schemas.microsoft.com/office/2007/relationships/hdphoto" Target="../media/hdphoto70.wdp"/><Relationship Id="rId10" Type="http://schemas.openxmlformats.org/officeDocument/2006/relationships/image" Target="../media/image266.png"/><Relationship Id="rId4" Type="http://schemas.microsoft.com/office/2007/relationships/hdphoto" Target="../media/hdphoto65.wdp"/><Relationship Id="rId9" Type="http://schemas.openxmlformats.org/officeDocument/2006/relationships/image" Target="../media/image265.jpeg"/><Relationship Id="rId14" Type="http://schemas.openxmlformats.org/officeDocument/2006/relationships/image" Target="../media/image268.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microsoft.com/office/2007/relationships/hdphoto" Target="../media/hdphoto74.wdp"/><Relationship Id="rId13" Type="http://schemas.openxmlformats.org/officeDocument/2006/relationships/image" Target="../media/image276.png"/><Relationship Id="rId18" Type="http://schemas.microsoft.com/office/2007/relationships/hdphoto" Target="../media/hdphoto79.wdp"/><Relationship Id="rId3" Type="http://schemas.openxmlformats.org/officeDocument/2006/relationships/image" Target="../media/image271.png"/><Relationship Id="rId7" Type="http://schemas.openxmlformats.org/officeDocument/2006/relationships/image" Target="../media/image273.png"/><Relationship Id="rId12" Type="http://schemas.microsoft.com/office/2007/relationships/hdphoto" Target="../media/hdphoto76.wdp"/><Relationship Id="rId17" Type="http://schemas.openxmlformats.org/officeDocument/2006/relationships/image" Target="../media/image278.png"/><Relationship Id="rId2" Type="http://schemas.openxmlformats.org/officeDocument/2006/relationships/image" Target="../media/image270.jpeg"/><Relationship Id="rId16" Type="http://schemas.microsoft.com/office/2007/relationships/hdphoto" Target="../media/hdphoto78.wdp"/><Relationship Id="rId20" Type="http://schemas.microsoft.com/office/2007/relationships/hdphoto" Target="../media/hdphoto80.wdp"/><Relationship Id="rId1" Type="http://schemas.openxmlformats.org/officeDocument/2006/relationships/slideLayout" Target="../slideLayouts/slideLayout2.xml"/><Relationship Id="rId6" Type="http://schemas.microsoft.com/office/2007/relationships/hdphoto" Target="../media/hdphoto73.wdp"/><Relationship Id="rId11" Type="http://schemas.openxmlformats.org/officeDocument/2006/relationships/image" Target="../media/image275.png"/><Relationship Id="rId5" Type="http://schemas.openxmlformats.org/officeDocument/2006/relationships/image" Target="../media/image272.png"/><Relationship Id="rId15" Type="http://schemas.openxmlformats.org/officeDocument/2006/relationships/image" Target="../media/image277.png"/><Relationship Id="rId10" Type="http://schemas.microsoft.com/office/2007/relationships/hdphoto" Target="../media/hdphoto75.wdp"/><Relationship Id="rId19" Type="http://schemas.openxmlformats.org/officeDocument/2006/relationships/image" Target="../media/image279.png"/><Relationship Id="rId4" Type="http://schemas.microsoft.com/office/2007/relationships/hdphoto" Target="../media/hdphoto72.wdp"/><Relationship Id="rId9" Type="http://schemas.openxmlformats.org/officeDocument/2006/relationships/image" Target="../media/image274.png"/><Relationship Id="rId14" Type="http://schemas.microsoft.com/office/2007/relationships/hdphoto" Target="../media/hdphoto77.wdp"/></Relationships>
</file>

<file path=ppt/slides/_rels/slide92.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hyperlink" Target="http://vimeo.com/4986526" TargetMode="External"/><Relationship Id="rId1" Type="http://schemas.openxmlformats.org/officeDocument/2006/relationships/slideLayout" Target="../slideLayouts/slideLayout2.xml"/><Relationship Id="rId5" Type="http://schemas.microsoft.com/office/2007/relationships/hdphoto" Target="../media/hdphoto81.wdp"/><Relationship Id="rId4" Type="http://schemas.openxmlformats.org/officeDocument/2006/relationships/image" Target="../media/image281.png"/></Relationships>
</file>

<file path=ppt/slides/_rels/slide93.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284.jpeg"/><Relationship Id="rId3" Type="http://schemas.openxmlformats.org/officeDocument/2006/relationships/diagramLayout" Target="../diagrams/layout3.xml"/><Relationship Id="rId7" Type="http://schemas.openxmlformats.org/officeDocument/2006/relationships/image" Target="../media/image283.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85.jpeg"/></Relationships>
</file>

<file path=ppt/slides/_rels/slide95.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88.wmf"/><Relationship Id="rId7" Type="http://schemas.openxmlformats.org/officeDocument/2006/relationships/image" Target="../media/image191.jpeg"/><Relationship Id="rId2" Type="http://schemas.openxmlformats.org/officeDocument/2006/relationships/image" Target="../media/image187.jpeg"/><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wmf"/><Relationship Id="rId4" Type="http://schemas.openxmlformats.org/officeDocument/2006/relationships/image" Target="../media/image188.wmf"/><Relationship Id="rId9" Type="http://schemas.openxmlformats.org/officeDocument/2006/relationships/image" Target="../media/image19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microsoft.com/office/2007/relationships/hdphoto" Target="../media/hdphoto83.wdp"/><Relationship Id="rId13" Type="http://schemas.openxmlformats.org/officeDocument/2006/relationships/image" Target="../media/image291.png"/><Relationship Id="rId18" Type="http://schemas.microsoft.com/office/2007/relationships/hdphoto" Target="../media/hdphoto88.wdp"/><Relationship Id="rId3" Type="http://schemas.openxmlformats.org/officeDocument/2006/relationships/image" Target="../media/image238.png"/><Relationship Id="rId7" Type="http://schemas.openxmlformats.org/officeDocument/2006/relationships/image" Target="../media/image288.png"/><Relationship Id="rId12" Type="http://schemas.microsoft.com/office/2007/relationships/hdphoto" Target="../media/hdphoto85.wdp"/><Relationship Id="rId17" Type="http://schemas.openxmlformats.org/officeDocument/2006/relationships/image" Target="../media/image293.png"/><Relationship Id="rId2" Type="http://schemas.openxmlformats.org/officeDocument/2006/relationships/image" Target="../media/image286.jpeg"/><Relationship Id="rId16" Type="http://schemas.microsoft.com/office/2007/relationships/hdphoto" Target="../media/hdphoto87.wdp"/><Relationship Id="rId1" Type="http://schemas.openxmlformats.org/officeDocument/2006/relationships/slideLayout" Target="../slideLayouts/slideLayout2.xml"/><Relationship Id="rId6" Type="http://schemas.microsoft.com/office/2007/relationships/hdphoto" Target="../media/hdphoto82.wdp"/><Relationship Id="rId11" Type="http://schemas.openxmlformats.org/officeDocument/2006/relationships/image" Target="../media/image290.png"/><Relationship Id="rId5" Type="http://schemas.openxmlformats.org/officeDocument/2006/relationships/image" Target="../media/image287.png"/><Relationship Id="rId15" Type="http://schemas.openxmlformats.org/officeDocument/2006/relationships/image" Target="../media/image292.png"/><Relationship Id="rId10" Type="http://schemas.microsoft.com/office/2007/relationships/hdphoto" Target="../media/hdphoto84.wdp"/><Relationship Id="rId4" Type="http://schemas.microsoft.com/office/2007/relationships/hdphoto" Target="../media/hdphoto47.wdp"/><Relationship Id="rId9" Type="http://schemas.openxmlformats.org/officeDocument/2006/relationships/image" Target="../media/image289.png"/><Relationship Id="rId14" Type="http://schemas.microsoft.com/office/2007/relationships/hdphoto" Target="../media/hdphoto86.wdp"/></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297.png"/><Relationship Id="rId13" Type="http://schemas.microsoft.com/office/2007/relationships/hdphoto" Target="../media/hdphoto94.wdp"/><Relationship Id="rId18" Type="http://schemas.openxmlformats.org/officeDocument/2006/relationships/image" Target="../media/image302.png"/><Relationship Id="rId3" Type="http://schemas.microsoft.com/office/2007/relationships/hdphoto" Target="../media/hdphoto89.wdp"/><Relationship Id="rId7" Type="http://schemas.microsoft.com/office/2007/relationships/hdphoto" Target="../media/hdphoto91.wdp"/><Relationship Id="rId12" Type="http://schemas.openxmlformats.org/officeDocument/2006/relationships/image" Target="../media/image299.png"/><Relationship Id="rId17" Type="http://schemas.microsoft.com/office/2007/relationships/hdphoto" Target="../media/hdphoto96.wdp"/><Relationship Id="rId2" Type="http://schemas.openxmlformats.org/officeDocument/2006/relationships/image" Target="../media/image294.jpeg"/><Relationship Id="rId16" Type="http://schemas.openxmlformats.org/officeDocument/2006/relationships/image" Target="../media/image301.png"/><Relationship Id="rId20"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296.png"/><Relationship Id="rId11" Type="http://schemas.microsoft.com/office/2007/relationships/hdphoto" Target="../media/hdphoto93.wdp"/><Relationship Id="rId5" Type="http://schemas.microsoft.com/office/2007/relationships/hdphoto" Target="../media/hdphoto90.wdp"/><Relationship Id="rId15" Type="http://schemas.microsoft.com/office/2007/relationships/hdphoto" Target="../media/hdphoto95.wdp"/><Relationship Id="rId10" Type="http://schemas.openxmlformats.org/officeDocument/2006/relationships/image" Target="../media/image298.png"/><Relationship Id="rId19" Type="http://schemas.openxmlformats.org/officeDocument/2006/relationships/image" Target="../media/image303.png"/><Relationship Id="rId4" Type="http://schemas.openxmlformats.org/officeDocument/2006/relationships/image" Target="../media/image295.png"/><Relationship Id="rId9" Type="http://schemas.microsoft.com/office/2007/relationships/hdphoto" Target="../media/hdphoto92.wdp"/><Relationship Id="rId14" Type="http://schemas.openxmlformats.org/officeDocument/2006/relationships/image" Target="../media/image3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 y="84069"/>
            <a:ext cx="9144000" cy="6858000"/>
          </a:xfrm>
          <a:prstGeom prst="rect">
            <a:avLst/>
          </a:prstGeom>
        </p:spPr>
      </p:pic>
    </p:spTree>
    <p:extLst>
      <p:ext uri="{BB962C8B-B14F-4D97-AF65-F5344CB8AC3E}">
        <p14:creationId xmlns:p14="http://schemas.microsoft.com/office/powerpoint/2010/main" val="2186444222"/>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381000" y="1066800"/>
            <a:ext cx="4343400" cy="4724400"/>
          </a:xfrm>
        </p:spPr>
        <p:txBody>
          <a:bodyPr/>
          <a:lstStyle/>
          <a:p>
            <a:pPr marL="0" indent="0" algn="ctr" eaLnBrk="1" hangingPunct="1">
              <a:buFontTx/>
              <a:buNone/>
            </a:pPr>
            <a:r>
              <a:rPr lang="en-US" b="1" u="sng"/>
              <a:t>Organism</a:t>
            </a:r>
            <a:r>
              <a:rPr lang="en-US" b="1"/>
              <a:t>:</a:t>
            </a:r>
            <a:r>
              <a:rPr lang="en-US"/>
              <a:t> a single </a:t>
            </a:r>
            <a:r>
              <a:rPr lang="en-US" b="1" u="sng"/>
              <a:t>living thing</a:t>
            </a:r>
            <a:r>
              <a:rPr lang="en-US" b="1"/>
              <a:t> </a:t>
            </a:r>
            <a:r>
              <a:rPr lang="en-US"/>
              <a:t>that obtains </a:t>
            </a:r>
            <a:r>
              <a:rPr lang="en-US" b="1" u="sng"/>
              <a:t>food</a:t>
            </a:r>
            <a:r>
              <a:rPr lang="en-US"/>
              <a:t>, </a:t>
            </a:r>
            <a:r>
              <a:rPr lang="en-US" b="1" u="sng"/>
              <a:t>water</a:t>
            </a:r>
            <a:r>
              <a:rPr lang="en-US"/>
              <a:t>, and </a:t>
            </a:r>
            <a:r>
              <a:rPr lang="en-US" b="1" u="sng"/>
              <a:t>shelter</a:t>
            </a:r>
            <a:r>
              <a:rPr lang="en-US" b="1"/>
              <a:t> </a:t>
            </a:r>
            <a:r>
              <a:rPr lang="en-US"/>
              <a:t>to live, grow, and reproduce in its </a:t>
            </a:r>
            <a:r>
              <a:rPr lang="en-US" b="1">
                <a:hlinkClick r:id="rId2"/>
              </a:rPr>
              <a:t>habitat</a:t>
            </a:r>
            <a:r>
              <a:rPr lang="en-US">
                <a:hlinkClick r:id="rId2"/>
              </a:rPr>
              <a:t> </a:t>
            </a:r>
            <a:r>
              <a:rPr lang="en-US"/>
              <a:t>(environment).</a:t>
            </a:r>
            <a:r>
              <a:rPr lang="en-US" b="1"/>
              <a:t> </a:t>
            </a:r>
            <a:r>
              <a:rPr lang="en-US"/>
              <a:t>An organism’s </a:t>
            </a:r>
            <a:r>
              <a:rPr lang="en-US" b="1" u="sng"/>
              <a:t>niche</a:t>
            </a:r>
            <a:r>
              <a:rPr lang="en-US" b="1"/>
              <a:t> </a:t>
            </a:r>
            <a:r>
              <a:rPr lang="en-US"/>
              <a:t>is its total way of life</a:t>
            </a:r>
            <a:r>
              <a:rPr lang="en-US" b="1"/>
              <a:t>.</a:t>
            </a:r>
            <a:r>
              <a:rPr lang="en-US"/>
              <a:t> </a:t>
            </a:r>
          </a:p>
          <a:p>
            <a:pPr marL="0" indent="0" algn="ctr" eaLnBrk="1" hangingPunct="1">
              <a:buFontTx/>
              <a:buNone/>
            </a:pPr>
            <a:r>
              <a:rPr lang="en-US" b="1"/>
              <a:t>Ex:  frog</a:t>
            </a:r>
          </a:p>
          <a:p>
            <a:pPr marL="0" indent="0" eaLnBrk="1" hangingPunct="1">
              <a:buFontTx/>
              <a:buNone/>
            </a:pPr>
            <a:endParaRPr lang="en-US"/>
          </a:p>
        </p:txBody>
      </p:sp>
      <p:pic>
        <p:nvPicPr>
          <p:cNvPr id="19460" name="Picture 4" descr="C:\Users\gvikingson\AppData\Local\Microsoft\Windows\Temporary Internet Files\Content.IE5\7X01L1GI\MP900314294[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2286000"/>
            <a:ext cx="3657600" cy="251155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3679096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circle(in)">
                                      <p:cBhvr>
                                        <p:cTn id="7"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52400" y="274638"/>
            <a:ext cx="8763000" cy="487362"/>
          </a:xfrm>
        </p:spPr>
        <p:txBody>
          <a:bodyPr/>
          <a:lstStyle/>
          <a:p>
            <a:pPr eaLnBrk="1" hangingPunct="1"/>
            <a:r>
              <a:rPr lang="en-US" sz="4000"/>
              <a:t>Wetlands: Marshes, Swamps &amp; Bogs</a:t>
            </a:r>
          </a:p>
        </p:txBody>
      </p:sp>
      <p:sp>
        <p:nvSpPr>
          <p:cNvPr id="105475" name="Rectangle 3"/>
          <p:cNvSpPr>
            <a:spLocks noGrp="1" noChangeArrowheads="1"/>
          </p:cNvSpPr>
          <p:nvPr>
            <p:ph type="body" idx="1"/>
          </p:nvPr>
        </p:nvSpPr>
        <p:spPr>
          <a:xfrm>
            <a:off x="228600" y="990600"/>
            <a:ext cx="8686800" cy="5257800"/>
          </a:xfrm>
        </p:spPr>
        <p:txBody>
          <a:bodyPr/>
          <a:lstStyle/>
          <a:p>
            <a:pPr marL="0" indent="0" algn="just" eaLnBrk="1" hangingPunct="1">
              <a:lnSpc>
                <a:spcPct val="90000"/>
              </a:lnSpc>
              <a:buFontTx/>
              <a:buNone/>
            </a:pPr>
            <a:r>
              <a:rPr lang="en-US" b="1"/>
              <a:t>Details/Climate</a:t>
            </a:r>
            <a:r>
              <a:rPr lang="en-US"/>
              <a:t>: Areas where the land is saturated with standing water. Wetlands have the highest species diversity of all ecosystems </a:t>
            </a:r>
            <a:endParaRPr lang="en-US" b="1"/>
          </a:p>
          <a:p>
            <a:pPr marL="0" indent="0" algn="just" eaLnBrk="1" hangingPunct="1">
              <a:lnSpc>
                <a:spcPct val="90000"/>
              </a:lnSpc>
              <a:buFontTx/>
              <a:buNone/>
            </a:pPr>
            <a:endParaRPr lang="en-US" b="1"/>
          </a:p>
          <a:p>
            <a:pPr marL="0" indent="0" algn="ctr" eaLnBrk="1" hangingPunct="1">
              <a:lnSpc>
                <a:spcPct val="90000"/>
              </a:lnSpc>
              <a:buFontTx/>
              <a:buNone/>
            </a:pPr>
            <a:r>
              <a:rPr lang="en-US" i="1"/>
              <a:t>Louisiana Wetland</a:t>
            </a:r>
          </a:p>
          <a:p>
            <a:pPr marL="0" indent="0" algn="just" eaLnBrk="1" hangingPunct="1">
              <a:lnSpc>
                <a:spcPct val="90000"/>
              </a:lnSpc>
              <a:buFontTx/>
              <a:buNone/>
            </a:pPr>
            <a:r>
              <a:rPr lang="en-US" b="1"/>
              <a:t>Animals</a:t>
            </a:r>
            <a:r>
              <a:rPr lang="en-US"/>
              <a:t>: Amphibians, reptiles, ducks, alligators, egret, nutria, and raccoons </a:t>
            </a:r>
            <a:endParaRPr lang="en-US" b="1"/>
          </a:p>
          <a:p>
            <a:pPr marL="0" indent="0" algn="just" eaLnBrk="1" hangingPunct="1">
              <a:lnSpc>
                <a:spcPct val="90000"/>
              </a:lnSpc>
              <a:buFontTx/>
              <a:buNone/>
            </a:pPr>
            <a:endParaRPr lang="en-US" b="1"/>
          </a:p>
          <a:p>
            <a:pPr marL="0" indent="0" algn="just" eaLnBrk="1" hangingPunct="1">
              <a:lnSpc>
                <a:spcPct val="90000"/>
              </a:lnSpc>
              <a:buFontTx/>
              <a:buNone/>
            </a:pPr>
            <a:r>
              <a:rPr lang="en-US" b="1"/>
              <a:t>Plants</a:t>
            </a:r>
            <a:r>
              <a:rPr lang="en-US"/>
              <a:t>: Pond lilies, cattails, sedges, cypress trees, and black spruce </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title"/>
          </p:nvPr>
        </p:nvSpPr>
        <p:spPr>
          <a:xfrm>
            <a:off x="228600" y="76200"/>
            <a:ext cx="8686800" cy="1143000"/>
          </a:xfrm>
        </p:spPr>
        <p:txBody>
          <a:bodyPr/>
          <a:lstStyle/>
          <a:p>
            <a:pPr eaLnBrk="1" hangingPunct="1"/>
            <a:r>
              <a:rPr lang="en-US" sz="4000"/>
              <a:t>Wetlands: Marshes, Swamps &amp; Bogs</a:t>
            </a:r>
          </a:p>
        </p:txBody>
      </p:sp>
      <p:grpSp>
        <p:nvGrpSpPr>
          <p:cNvPr id="3" name="Group 2"/>
          <p:cNvGrpSpPr/>
          <p:nvPr/>
        </p:nvGrpSpPr>
        <p:grpSpPr>
          <a:xfrm>
            <a:off x="152400" y="990600"/>
            <a:ext cx="8842642" cy="5630919"/>
            <a:chOff x="18393" y="1047972"/>
            <a:chExt cx="9125607" cy="5879494"/>
          </a:xfrm>
        </p:grpSpPr>
        <p:pic>
          <p:nvPicPr>
            <p:cNvPr id="8194" name="Picture 2" descr="C:\Users\gvikingson\AppData\Local\Microsoft\Windows\Temporary Internet Files\Content.IE5\YGIQ3BU6\MP900402498[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8393" y="1047972"/>
              <a:ext cx="6077607" cy="5824315"/>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C:\Users\gvikingson\AppData\Local\Microsoft\Windows\Temporary Internet Files\Content.IE5\YGIQ3BU6\MP900402498[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6096000" y="1050242"/>
              <a:ext cx="3048000" cy="5824315"/>
            </a:xfrm>
            <a:prstGeom prst="rect">
              <a:avLst/>
            </a:prstGeom>
            <a:noFill/>
            <a:extLst>
              <a:ext uri="{909E8E84-426E-40dd-AFC4-6F175D3DCCD1}">
                <a14:hiddenFill xmlns="" xmlns:a14="http://schemas.microsoft.com/office/drawing/2010/main">
                  <a:solidFill>
                    <a:srgbClr val="FFFFFF"/>
                  </a:solidFill>
                </a14:hiddenFill>
              </a:ext>
            </a:extLst>
          </p:spPr>
        </p:pic>
        <p:pic>
          <p:nvPicPr>
            <p:cNvPr id="8195" name="Picture 3" descr="C:\Users\gvikingson\AppData\Local\Microsoft\Windows\Temporary Internet Files\Content.IE5\4O3BXESW\MP900262608[1].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3778463" y="3777438"/>
              <a:ext cx="2630283" cy="1749139"/>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8196" name="Picture 4" descr="C:\Users\gvikingson\AppData\Local\Microsoft\Windows\Temporary Internet Files\Content.IE5\INFEI1W6\MP900182537[1].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1667" b="90000" l="6948" r="89826">
                          <a14:foregroundMark x1="10670" y1="17500" x2="27543" y2="12500"/>
                          <a14:foregroundMark x1="47146" y1="48667" x2="54591" y2="68333"/>
                        </a14:backgroundRemoval>
                      </a14:imgEffect>
                    </a14:imgLayer>
                  </a14:imgProps>
                </a:ext>
                <a:ext uri="{28A0092B-C50C-407E-A947-70E740481C1C}">
                  <a14:useLocalDpi xmlns:a14="http://schemas.microsoft.com/office/drawing/2010/main"/>
                </a:ext>
              </a:extLst>
            </a:blip>
            <a:srcRect/>
            <a:stretch>
              <a:fillRect/>
            </a:stretch>
          </p:blipFill>
          <p:spPr bwMode="auto">
            <a:xfrm>
              <a:off x="5523081" y="2286419"/>
              <a:ext cx="1723006" cy="2565268"/>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8197" name="Picture 5" descr="C:\Users\gvikingson\AppData\Local\Microsoft\Windows\Temporary Internet Files\Content.IE5\JY9KX15N\MP900403180[1].jp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128857" y="5745610"/>
              <a:ext cx="1773477" cy="1181856"/>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8198" name="Picture 6" descr="C:\Users\gvikingson\AppData\Local\Microsoft\Windows\Temporary Internet Files\Content.IE5\JY9KX15N\MP900406729[1].jpg"/>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10772" b="100000" l="0" r="100000">
                          <a14:foregroundMark x1="21923" y1="76302" x2="21923" y2="16697"/>
                          <a14:foregroundMark x1="3974" y1="98384" x2="24744" y2="92998"/>
                          <a14:foregroundMark x1="35128" y1="92460" x2="65385" y2="91023"/>
                          <a14:foregroundMark x1="78974" y1="88330" x2="88974" y2="78995"/>
                          <a14:foregroundMark x1="18077" y1="97666" x2="43077" y2="97666"/>
                          <a14:foregroundMark x1="19359" y1="57451" x2="18974" y2="67684"/>
                          <a14:backgroundMark x1="8205" y1="24776" x2="11538" y2="80969"/>
                          <a14:backgroundMark x1="42179" y1="36086" x2="35128" y2="77738"/>
                          <a14:backgroundMark x1="88462" y1="82944" x2="96538" y2="74327"/>
                          <a14:backgroundMark x1="25641" y1="85637" x2="23718" y2="70916"/>
                          <a14:backgroundMark x1="61026" y1="98384" x2="77308" y2="92998"/>
                          <a14:backgroundMark x1="22179" y1="24596" x2="26667" y2="24596"/>
                          <a14:backgroundMark x1="18333" y1="59246" x2="18333" y2="66248"/>
                        </a14:backgroundRemoval>
                      </a14:imgEffect>
                    </a14:imgLayer>
                  </a14:imgProps>
                </a:ext>
                <a:ext uri="{28A0092B-C50C-407E-A947-70E740481C1C}">
                  <a14:useLocalDpi xmlns:a14="http://schemas.microsoft.com/office/drawing/2010/main"/>
                </a:ext>
              </a:extLst>
            </a:blip>
            <a:srcRect/>
            <a:stretch/>
          </p:blipFill>
          <p:spPr bwMode="auto">
            <a:xfrm>
              <a:off x="22156" y="3514451"/>
              <a:ext cx="4714541" cy="3365911"/>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
        <p:nvSpPr>
          <p:cNvPr id="11" name="TextBox 10"/>
          <p:cNvSpPr txBox="1"/>
          <p:nvPr/>
        </p:nvSpPr>
        <p:spPr>
          <a:xfrm>
            <a:off x="152400" y="6553200"/>
            <a:ext cx="1905000" cy="307777"/>
          </a:xfrm>
          <a:prstGeom prst="rect">
            <a:avLst/>
          </a:prstGeom>
          <a:noFill/>
        </p:spPr>
        <p:txBody>
          <a:bodyPr wrap="square" rtlCol="0">
            <a:spAutoFit/>
          </a:bodyPr>
          <a:lstStyle/>
          <a:p>
            <a:pPr fontAlgn="base">
              <a:spcBef>
                <a:spcPct val="0"/>
              </a:spcBef>
              <a:spcAft>
                <a:spcPct val="0"/>
              </a:spcAft>
            </a:pPr>
            <a:r>
              <a:rPr lang="en-US" sz="1400">
                <a:solidFill>
                  <a:srgbClr val="FFFFFF">
                    <a:lumMod val="50000"/>
                  </a:srgbClr>
                </a:solidFill>
                <a:cs typeface="Arial" charset="0"/>
              </a:rPr>
              <a:t>© Getting Nerdy, LLC</a:t>
            </a:r>
          </a:p>
        </p:txBody>
      </p:sp>
      <p:pic>
        <p:nvPicPr>
          <p:cNvPr id="14" name="Picture 2" descr="http://images.clipart.com/thb/thb8/PH/mb5241_20030515_05/mb20030515_05_01/9808894.thb.jpg?5241_030616_1258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571" b="100000" l="1709" r="99573"/>
                    </a14:imgEffect>
                  </a14:imgLayer>
                </a14:imgProps>
              </a:ext>
              <a:ext uri="{28A0092B-C50C-407E-A947-70E740481C1C}">
                <a14:useLocalDpi xmlns:a14="http://schemas.microsoft.com/office/drawing/2010/main"/>
              </a:ext>
            </a:extLst>
          </a:blip>
          <a:srcRect/>
          <a:stretch>
            <a:fillRect/>
          </a:stretch>
        </p:blipFill>
        <p:spPr bwMode="auto">
          <a:xfrm>
            <a:off x="7155979" y="3213902"/>
            <a:ext cx="2228850" cy="3333750"/>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images.clipart.com/thb/thb8/PH/mb5241_20030515_05/mb20030515_05_01/9808894.thb.jpg?5241_030616_1258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571" b="100000" l="1709" r="99573"/>
                    </a14:imgEffect>
                  </a14:imgLayer>
                </a14:imgProps>
              </a:ext>
              <a:ext uri="{28A0092B-C50C-407E-A947-70E740481C1C}">
                <a14:useLocalDpi xmlns:a14="http://schemas.microsoft.com/office/drawing/2010/main"/>
              </a:ext>
            </a:extLst>
          </a:blip>
          <a:srcRect/>
          <a:stretch>
            <a:fillRect/>
          </a:stretch>
        </p:blipFill>
        <p:spPr bwMode="auto">
          <a:xfrm>
            <a:off x="7880617" y="3253609"/>
            <a:ext cx="2228850" cy="3333750"/>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http://images.clipart.com/thb/thb8/PH/mb5241_20030515_05/mb20030515_05_01/9808894.thb.jpg?5241_030616_12582"/>
          <p:cNvPicPr>
            <a:picLocks noChangeAspect="1" noChangeArrowheads="1"/>
          </p:cNvPicPr>
          <p:nvPr/>
        </p:nvPicPr>
        <p:blipFill>
          <a:blip r:embed="rId14">
            <a:extLst>
              <a:ext uri="{BEBA8EAE-BF5A-486C-A8C5-ECC9F3942E4B}">
                <a14:imgProps xmlns:a14="http://schemas.microsoft.com/office/drawing/2010/main">
                  <a14:imgLayer r:embed="rId13">
                    <a14:imgEffect>
                      <a14:backgroundRemoval t="6571" b="100000" l="1709" r="99573">
                        <a14:backgroundMark x1="9829" y1="21714" x2="26923" y2="70286"/>
                      </a14:backgroundRemoval>
                    </a14:imgEffect>
                  </a14:imgLayer>
                </a14:imgProps>
              </a:ext>
              <a:ext uri="{28A0092B-C50C-407E-A947-70E740481C1C}">
                <a14:useLocalDpi xmlns:a14="http://schemas.microsoft.com/office/drawing/2010/main"/>
              </a:ext>
            </a:extLst>
          </a:blip>
          <a:srcRect/>
          <a:stretch>
            <a:fillRect/>
          </a:stretch>
        </p:blipFill>
        <p:spPr bwMode="auto">
          <a:xfrm>
            <a:off x="6403873" y="3250551"/>
            <a:ext cx="2228850" cy="33337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 name="Straight Connector 3"/>
          <p:cNvCxnSpPr/>
          <p:nvPr/>
        </p:nvCxnSpPr>
        <p:spPr bwMode="auto">
          <a:xfrm>
            <a:off x="1104900" y="5715000"/>
            <a:ext cx="0" cy="533400"/>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bwMode="auto">
          <a:xfrm>
            <a:off x="1324302" y="5600700"/>
            <a:ext cx="199698" cy="454874"/>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53237218"/>
      </p:ext>
    </p:extLst>
  </p:cSld>
  <p:clrMapOvr>
    <a:masterClrMapping/>
  </p:clrMapOvr>
  <p:transition spd="slow">
    <p:pull/>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74638"/>
            <a:ext cx="8229600" cy="563562"/>
          </a:xfrm>
        </p:spPr>
        <p:txBody>
          <a:bodyPr/>
          <a:lstStyle/>
          <a:p>
            <a:pPr eaLnBrk="1" hangingPunct="1"/>
            <a:r>
              <a:rPr lang="en-US" sz="4000" b="1"/>
              <a:t>Reflection: San Pedro River</a:t>
            </a:r>
          </a:p>
        </p:txBody>
      </p:sp>
      <p:sp>
        <p:nvSpPr>
          <p:cNvPr id="107523" name="Rectangle 3"/>
          <p:cNvSpPr>
            <a:spLocks noGrp="1" noChangeArrowheads="1"/>
          </p:cNvSpPr>
          <p:nvPr>
            <p:ph type="body" idx="1"/>
          </p:nvPr>
        </p:nvSpPr>
        <p:spPr>
          <a:xfrm>
            <a:off x="228600" y="914400"/>
            <a:ext cx="5791200" cy="5715000"/>
          </a:xfrm>
        </p:spPr>
        <p:txBody>
          <a:bodyPr/>
          <a:lstStyle/>
          <a:p>
            <a:pPr marL="0" indent="0" algn="ctr" eaLnBrk="1" hangingPunct="1">
              <a:lnSpc>
                <a:spcPct val="90000"/>
              </a:lnSpc>
              <a:buFontTx/>
              <a:buNone/>
            </a:pPr>
            <a:r>
              <a:rPr lang="en-US" sz="2800"/>
              <a:t>Watch this </a:t>
            </a:r>
            <a:r>
              <a:rPr lang="en-US" sz="2800">
                <a:hlinkClick r:id="rId2"/>
              </a:rPr>
              <a:t>VIDEO</a:t>
            </a:r>
            <a:r>
              <a:rPr lang="en-US" sz="2800"/>
              <a:t> about the San Pedro river ecosystem.</a:t>
            </a:r>
          </a:p>
          <a:p>
            <a:pPr marL="0" indent="0" algn="ctr" eaLnBrk="1" hangingPunct="1">
              <a:lnSpc>
                <a:spcPct val="90000"/>
              </a:lnSpc>
              <a:buFontTx/>
              <a:buNone/>
            </a:pPr>
            <a:r>
              <a:rPr lang="en-US" sz="2800" b="1"/>
              <a:t>Now answer the following:</a:t>
            </a:r>
          </a:p>
          <a:p>
            <a:pPr marL="520700" indent="-520700" algn="just" eaLnBrk="1" hangingPunct="1">
              <a:lnSpc>
                <a:spcPct val="90000"/>
              </a:lnSpc>
              <a:buFontTx/>
              <a:buNone/>
            </a:pPr>
            <a:r>
              <a:rPr lang="en-US" sz="2800" b="1"/>
              <a:t>1.  </a:t>
            </a:r>
            <a:r>
              <a:rPr lang="en-US" sz="2800"/>
              <a:t>Why do you think it is important to preserve the San Pedro river ecosystem?</a:t>
            </a:r>
          </a:p>
          <a:p>
            <a:pPr marL="520700" indent="-520700" algn="just" eaLnBrk="1" hangingPunct="1">
              <a:lnSpc>
                <a:spcPct val="90000"/>
              </a:lnSpc>
              <a:buFontTx/>
              <a:buNone/>
            </a:pPr>
            <a:r>
              <a:rPr lang="en-US" sz="2800"/>
              <a:t>2.  What is threatening the San Pedro river and the organisms that live there?</a:t>
            </a:r>
          </a:p>
          <a:p>
            <a:pPr marL="520700" indent="-520700" algn="just" eaLnBrk="1" hangingPunct="1">
              <a:lnSpc>
                <a:spcPct val="90000"/>
              </a:lnSpc>
              <a:buFontTx/>
              <a:buNone/>
            </a:pPr>
            <a:r>
              <a:rPr lang="en-US" sz="2800"/>
              <a:t>3. Do you think the government’s decision to exempt the city from the endangered species act is right/wrong?  Why?</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6146" name="Picture 2" descr="C:\Users\mzaher\AppData\Local\Microsoft\Windows\Temporary Internet Files\Content.IE5\DPAN9GLL\MP900313968[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1066800"/>
            <a:ext cx="2795016" cy="5334000"/>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descr="C:\Users\mzaher\AppData\Local\Microsoft\Windows\Temporary Internet Files\Content.IE5\CVVI84UB\MC900437463[1].wm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0006"/>
          <a:stretch/>
        </p:blipFill>
        <p:spPr bwMode="auto">
          <a:xfrm>
            <a:off x="5867401" y="1905000"/>
            <a:ext cx="3099816" cy="201918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4"/>
          <p:cNvSpPr txBox="1">
            <a:spLocks noChangeArrowheads="1"/>
          </p:cNvSpPr>
          <p:nvPr/>
        </p:nvSpPr>
        <p:spPr bwMode="auto">
          <a:xfrm>
            <a:off x="609600" y="415290"/>
            <a:ext cx="7924800" cy="59093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spcBef>
                <a:spcPct val="50000"/>
              </a:spcBef>
            </a:pPr>
            <a:r>
              <a:rPr lang="en-US" sz="3600" b="1">
                <a:latin typeface="+mn-lt"/>
              </a:rPr>
              <a:t>Exit Ticket: </a:t>
            </a:r>
          </a:p>
          <a:p>
            <a:pPr eaLnBrk="1" hangingPunct="1">
              <a:spcBef>
                <a:spcPct val="50000"/>
              </a:spcBef>
            </a:pPr>
            <a:r>
              <a:rPr lang="en-US" sz="3600" b="1">
                <a:latin typeface="+mn-lt"/>
              </a:rPr>
              <a:t>Which biomes are described below?</a:t>
            </a:r>
          </a:p>
          <a:p>
            <a:pPr marL="568325" indent="-568325" algn="just" eaLnBrk="1" hangingPunct="1">
              <a:spcBef>
                <a:spcPct val="50000"/>
              </a:spcBef>
              <a:buFontTx/>
              <a:buAutoNum type="arabicPeriod"/>
            </a:pPr>
            <a:r>
              <a:rPr lang="en-US" sz="3600">
                <a:latin typeface="+mn-lt"/>
              </a:rPr>
              <a:t>I am continuously moving and my communities change often.  Many organisms visit me for food and water - what biome am I?</a:t>
            </a:r>
          </a:p>
          <a:p>
            <a:pPr marL="568325" indent="-568325" algn="just" eaLnBrk="1" hangingPunct="1">
              <a:spcBef>
                <a:spcPct val="50000"/>
              </a:spcBef>
              <a:buFontTx/>
              <a:buAutoNum type="arabicPeriod"/>
            </a:pPr>
            <a:r>
              <a:rPr lang="en-US" sz="3600">
                <a:latin typeface="+mn-lt"/>
              </a:rPr>
              <a:t>I am standing water on land, my soil is nutrient rich, and I am the most diverse biome - what am I?</a:t>
            </a:r>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3"/>
          <p:cNvSpPr txBox="1">
            <a:spLocks noChangeArrowheads="1"/>
          </p:cNvSpPr>
          <p:nvPr/>
        </p:nvSpPr>
        <p:spPr bwMode="auto">
          <a:xfrm>
            <a:off x="228600" y="609600"/>
            <a:ext cx="4953000" cy="51398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ts val="0"/>
              </a:spcBef>
            </a:pPr>
            <a:r>
              <a:rPr lang="en-US" sz="3600" b="1">
                <a:latin typeface="+mn-lt"/>
              </a:rPr>
              <a:t>Salty Stuff . . . Marine Biomes</a:t>
            </a:r>
          </a:p>
          <a:p>
            <a:pPr eaLnBrk="1" hangingPunct="1">
              <a:spcBef>
                <a:spcPts val="0"/>
              </a:spcBef>
            </a:pPr>
            <a:r>
              <a:rPr lang="en-US" sz="3200" b="1">
                <a:latin typeface="+mn-lt"/>
              </a:rPr>
              <a:t>Objective:</a:t>
            </a:r>
            <a:r>
              <a:rPr lang="en-US" sz="3200">
                <a:latin typeface="+mn-lt"/>
              </a:rPr>
              <a:t>  To learn the characteristics of marine biomes</a:t>
            </a:r>
          </a:p>
          <a:p>
            <a:pPr eaLnBrk="1" hangingPunct="1">
              <a:spcBef>
                <a:spcPts val="0"/>
              </a:spcBef>
            </a:pPr>
            <a:endParaRPr lang="en-US" sz="3200">
              <a:latin typeface="+mn-lt"/>
            </a:endParaRPr>
          </a:p>
          <a:p>
            <a:pPr eaLnBrk="1" hangingPunct="1">
              <a:spcBef>
                <a:spcPts val="0"/>
              </a:spcBef>
            </a:pPr>
            <a:r>
              <a:rPr lang="en-US" sz="3200" b="1">
                <a:latin typeface="+mn-lt"/>
              </a:rPr>
              <a:t>Bell work:  </a:t>
            </a:r>
          </a:p>
          <a:p>
            <a:pPr eaLnBrk="1" hangingPunct="1">
              <a:spcBef>
                <a:spcPts val="0"/>
              </a:spcBef>
            </a:pPr>
            <a:r>
              <a:rPr lang="en-US" sz="3200">
                <a:latin typeface="+mn-lt"/>
              </a:rPr>
              <a:t>1.  What are the abiotic and biotic features of marine or ocean biomes?</a:t>
            </a:r>
          </a:p>
        </p:txBody>
      </p:sp>
      <p:sp>
        <p:nvSpPr>
          <p:cNvPr id="110596" name="Line 4"/>
          <p:cNvSpPr>
            <a:spLocks noChangeShapeType="1"/>
          </p:cNvSpPr>
          <p:nvPr/>
        </p:nvSpPr>
        <p:spPr bwMode="auto">
          <a:xfrm>
            <a:off x="1981200" y="3276600"/>
            <a:ext cx="5334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round/>
                <a:headEnd/>
                <a:tailEnd type="triangl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0" name="Picture 4" descr="C:\Users\gvikingson\AppData\Local\Microsoft\Windows\Temporary Internet Files\Content.IE5\YGIQ3BU6\MP900400488[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37385" y="3581400"/>
            <a:ext cx="3657600" cy="2390585"/>
          </a:xfrm>
          <a:prstGeom prst="rect">
            <a:avLst/>
          </a:prstGeom>
          <a:noFill/>
          <a:extLst>
            <a:ext uri="{909E8E84-426E-40dd-AFC4-6F175D3DCCD1}">
              <a14:hiddenFill xmlns="" xmlns:a14="http://schemas.microsoft.com/office/drawing/2010/main">
                <a:solidFill>
                  <a:srgbClr val="FFFFFF"/>
                </a:solidFill>
              </a14:hiddenFill>
            </a:ext>
          </a:extLst>
        </p:spPr>
      </p:pic>
      <p:pic>
        <p:nvPicPr>
          <p:cNvPr id="9221" name="Picture 5" descr="C:\Users\gvikingson\AppData\Local\Microsoft\Windows\Temporary Internet Files\Content.IE5\INFEI1W6\MP90025554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7384" y="944880"/>
            <a:ext cx="3657600" cy="240792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body" idx="1"/>
          </p:nvPr>
        </p:nvSpPr>
        <p:spPr>
          <a:xfrm>
            <a:off x="291664" y="152401"/>
            <a:ext cx="8534400" cy="2431606"/>
          </a:xfrm>
        </p:spPr>
        <p:txBody>
          <a:bodyPr/>
          <a:lstStyle/>
          <a:p>
            <a:pPr marL="0" indent="0" algn="ctr" eaLnBrk="1" hangingPunct="1">
              <a:buFontTx/>
              <a:buNone/>
            </a:pPr>
            <a:r>
              <a:rPr lang="en-US"/>
              <a:t>Marine (saltwater) regions cover about 3/4 of the Earth. Marine algae supply 90% of the world's oxygen and take in just as much carbon dioxide. Evaporation of seawater provides rainwater for the land.</a:t>
            </a:r>
          </a:p>
        </p:txBody>
      </p:sp>
      <p:pic>
        <p:nvPicPr>
          <p:cNvPr id="10243" name="Picture 3" descr="C:\Users\gvikingson\AppData\Local\Microsoft\Windows\Temporary Internet Files\Content.IE5\JY9KX15N\MP900430849[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61142" y="3439172"/>
            <a:ext cx="2891658" cy="2885428"/>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8" name="Group 7"/>
          <p:cNvGrpSpPr/>
          <p:nvPr/>
        </p:nvGrpSpPr>
        <p:grpSpPr>
          <a:xfrm>
            <a:off x="3188791" y="2320330"/>
            <a:ext cx="6107610" cy="4385270"/>
            <a:chOff x="2743200" y="2057401"/>
            <a:chExt cx="6457059" cy="4876798"/>
          </a:xfrm>
        </p:grpSpPr>
        <p:grpSp>
          <p:nvGrpSpPr>
            <p:cNvPr id="7" name="Group 6"/>
            <p:cNvGrpSpPr/>
            <p:nvPr/>
          </p:nvGrpSpPr>
          <p:grpSpPr>
            <a:xfrm>
              <a:off x="2743200" y="2057401"/>
              <a:ext cx="6457059" cy="4876798"/>
              <a:chOff x="2336553" y="1828958"/>
              <a:chExt cx="6742387" cy="5029041"/>
            </a:xfrm>
          </p:grpSpPr>
          <p:grpSp>
            <p:nvGrpSpPr>
              <p:cNvPr id="6" name="Group 5"/>
              <p:cNvGrpSpPr/>
              <p:nvPr/>
            </p:nvGrpSpPr>
            <p:grpSpPr>
              <a:xfrm>
                <a:off x="2336553" y="1905000"/>
                <a:ext cx="6742387" cy="4952999"/>
                <a:chOff x="3749565" y="1905000"/>
                <a:chExt cx="5712373" cy="4953000"/>
              </a:xfrm>
            </p:grpSpPr>
            <p:pic>
              <p:nvPicPr>
                <p:cNvPr id="10251" name="Picture 11" descr="C:\Users\gvikingson\AppData\Local\Microsoft\Windows\Temporary Internet Files\Content.IE5\INFEI1W6\MC900156311[1].wm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6633" t="14380" b="19245"/>
                <a:stretch/>
              </p:blipFill>
              <p:spPr bwMode="auto">
                <a:xfrm>
                  <a:off x="4114800" y="2619704"/>
                  <a:ext cx="5105400" cy="4238296"/>
                </a:xfrm>
                <a:prstGeom prst="rect">
                  <a:avLst/>
                </a:prstGeom>
                <a:noFill/>
                <a:extLst>
                  <a:ext uri="{909E8E84-426E-40dd-AFC4-6F175D3DCCD1}">
                    <a14:hiddenFill xmlns="" xmlns:a14="http://schemas.microsoft.com/office/drawing/2010/main">
                      <a:solidFill>
                        <a:srgbClr val="FFFFFF"/>
                      </a:solidFill>
                    </a14:hiddenFill>
                  </a:ext>
                </a:extLst>
              </p:spPr>
            </p:pic>
            <p:pic>
              <p:nvPicPr>
                <p:cNvPr id="10247" name="Picture 7" descr="C:\Users\gvikingson\AppData\Local\Microsoft\Windows\Temporary Internet Files\Content.IE5\YGIQ3BU6\MC900440407[1].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2250"/>
                          </a14:imgEffect>
                          <a14:imgEffect>
                            <a14:saturation sat="55000"/>
                          </a14:imgEffect>
                        </a14:imgLayer>
                      </a14:imgProps>
                    </a:ext>
                    <a:ext uri="{28A0092B-C50C-407E-A947-70E740481C1C}">
                      <a14:useLocalDpi xmlns:a14="http://schemas.microsoft.com/office/drawing/2010/main"/>
                    </a:ext>
                  </a:extLst>
                </a:blip>
                <a:srcRect/>
                <a:stretch>
                  <a:fillRect/>
                </a:stretch>
              </p:blipFill>
              <p:spPr bwMode="auto">
                <a:xfrm>
                  <a:off x="7086600" y="1905000"/>
                  <a:ext cx="2375338" cy="2375338"/>
                </a:xfrm>
                <a:prstGeom prst="rect">
                  <a:avLst/>
                </a:prstGeom>
                <a:noFill/>
                <a:extLst>
                  <a:ext uri="{909E8E84-426E-40dd-AFC4-6F175D3DCCD1}">
                    <a14:hiddenFill xmlns="" xmlns:a14="http://schemas.microsoft.com/office/drawing/2010/main">
                      <a:solidFill>
                        <a:srgbClr val="FFFFFF"/>
                      </a:solidFill>
                    </a14:hiddenFill>
                  </a:ext>
                </a:extLst>
              </p:spPr>
            </p:pic>
            <p:pic>
              <p:nvPicPr>
                <p:cNvPr id="10246" name="Picture 6" descr="C:\Users\gvikingson\AppData\Local\Microsoft\Windows\Temporary Internet Files\Content.IE5\4O3BXESW\MC900441809[1].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3749565" y="1981200"/>
                  <a:ext cx="2819400" cy="27432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ight Arrow 2"/>
                <p:cNvSpPr/>
                <p:nvPr/>
              </p:nvSpPr>
              <p:spPr bwMode="auto">
                <a:xfrm rot="16200000">
                  <a:off x="3360422" y="5069896"/>
                  <a:ext cx="2085282" cy="271725"/>
                </a:xfrm>
                <a:prstGeom prst="rightArrow">
                  <a:avLst/>
                </a:prstGeom>
                <a:solidFill>
                  <a:srgbClr val="0000FF"/>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Right Arrow 16"/>
                <p:cNvSpPr/>
                <p:nvPr/>
              </p:nvSpPr>
              <p:spPr bwMode="auto">
                <a:xfrm rot="8050468">
                  <a:off x="6373973" y="4602988"/>
                  <a:ext cx="2085282" cy="271725"/>
                </a:xfrm>
                <a:prstGeom prst="rightArrow">
                  <a:avLst/>
                </a:prstGeom>
                <a:solidFill>
                  <a:srgbClr val="0000FF"/>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4" name="TextBox 3"/>
                <p:cNvSpPr txBox="1"/>
                <p:nvPr/>
              </p:nvSpPr>
              <p:spPr>
                <a:xfrm>
                  <a:off x="4495800" y="4964668"/>
                  <a:ext cx="1524000" cy="423551"/>
                </a:xfrm>
                <a:prstGeom prst="rect">
                  <a:avLst/>
                </a:prstGeom>
                <a:noFill/>
              </p:spPr>
              <p:txBody>
                <a:bodyPr wrap="square" rtlCol="0">
                  <a:spAutoFit/>
                </a:bodyPr>
                <a:lstStyle/>
                <a:p>
                  <a:pPr algn="ctr"/>
                  <a:r>
                    <a:rPr lang="en-US" sz="1800" b="1">
                      <a:solidFill>
                        <a:schemeClr val="bg1"/>
                      </a:solidFill>
                      <a:latin typeface="+mj-lt"/>
                    </a:rPr>
                    <a:t>Evaporation</a:t>
                  </a:r>
                </a:p>
              </p:txBody>
            </p:sp>
            <p:sp>
              <p:nvSpPr>
                <p:cNvPr id="21" name="TextBox 20"/>
                <p:cNvSpPr txBox="1"/>
                <p:nvPr/>
              </p:nvSpPr>
              <p:spPr>
                <a:xfrm>
                  <a:off x="7345669" y="4641502"/>
                  <a:ext cx="1005051" cy="741215"/>
                </a:xfrm>
                <a:prstGeom prst="rect">
                  <a:avLst/>
                </a:prstGeom>
                <a:noFill/>
              </p:spPr>
              <p:txBody>
                <a:bodyPr wrap="square" rtlCol="0">
                  <a:spAutoFit/>
                </a:bodyPr>
                <a:lstStyle/>
                <a:p>
                  <a:pPr algn="ctr"/>
                  <a:r>
                    <a:rPr lang="en-US" sz="1800" b="1">
                      <a:solidFill>
                        <a:schemeClr val="bg1"/>
                      </a:solidFill>
                      <a:latin typeface="+mj-lt"/>
                    </a:rPr>
                    <a:t>Surface Runoff</a:t>
                  </a:r>
                </a:p>
              </p:txBody>
            </p:sp>
            <p:sp>
              <p:nvSpPr>
                <p:cNvPr id="22" name="TextBox 21"/>
                <p:cNvSpPr txBox="1"/>
                <p:nvPr/>
              </p:nvSpPr>
              <p:spPr>
                <a:xfrm>
                  <a:off x="5475890" y="6248399"/>
                  <a:ext cx="1524000" cy="423551"/>
                </a:xfrm>
                <a:prstGeom prst="rect">
                  <a:avLst/>
                </a:prstGeom>
                <a:noFill/>
              </p:spPr>
              <p:txBody>
                <a:bodyPr wrap="square" rtlCol="0">
                  <a:spAutoFit/>
                </a:bodyPr>
                <a:lstStyle/>
                <a:p>
                  <a:pPr algn="ctr"/>
                  <a:r>
                    <a:rPr lang="en-US" sz="1800" b="1">
                      <a:solidFill>
                        <a:schemeClr val="bg1"/>
                      </a:solidFill>
                      <a:latin typeface="+mj-lt"/>
                    </a:rPr>
                    <a:t>Accumulation</a:t>
                  </a:r>
                </a:p>
              </p:txBody>
            </p:sp>
          </p:grpSp>
          <p:pic>
            <p:nvPicPr>
              <p:cNvPr id="5" name="Picture 6" descr="C:\Users\gvikingson\AppData\Local\Microsoft\Windows\Temporary Internet Files\Content.IE5\INFEI1W6\MC900440405[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11268" y="1828958"/>
                <a:ext cx="1932038" cy="1932038"/>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6777719" y="2435038"/>
                <a:ext cx="1798797" cy="423551"/>
              </a:xfrm>
              <a:prstGeom prst="rect">
                <a:avLst/>
              </a:prstGeom>
              <a:noFill/>
            </p:spPr>
            <p:txBody>
              <a:bodyPr wrap="square" rtlCol="0">
                <a:spAutoFit/>
              </a:bodyPr>
              <a:lstStyle/>
              <a:p>
                <a:pPr algn="ctr"/>
                <a:r>
                  <a:rPr lang="en-US" sz="1800" b="1">
                    <a:solidFill>
                      <a:schemeClr val="bg1"/>
                    </a:solidFill>
                    <a:latin typeface="+mj-lt"/>
                  </a:rPr>
                  <a:t>Precipitation</a:t>
                </a:r>
              </a:p>
            </p:txBody>
          </p:sp>
        </p:grpSp>
        <p:sp>
          <p:nvSpPr>
            <p:cNvPr id="23" name="TextBox 22"/>
            <p:cNvSpPr txBox="1"/>
            <p:nvPr/>
          </p:nvSpPr>
          <p:spPr>
            <a:xfrm>
              <a:off x="3643466" y="3677687"/>
              <a:ext cx="1798797" cy="410729"/>
            </a:xfrm>
            <a:prstGeom prst="rect">
              <a:avLst/>
            </a:prstGeom>
            <a:noFill/>
          </p:spPr>
          <p:txBody>
            <a:bodyPr wrap="square" rtlCol="0">
              <a:spAutoFit/>
            </a:bodyPr>
            <a:lstStyle/>
            <a:p>
              <a:pPr algn="ctr"/>
              <a:r>
                <a:rPr lang="en-US" sz="1800" b="1">
                  <a:solidFill>
                    <a:schemeClr val="bg1"/>
                  </a:solidFill>
                  <a:latin typeface="+mj-lt"/>
                </a:rPr>
                <a:t>Condensation</a:t>
              </a:r>
            </a:p>
          </p:txBody>
        </p:sp>
      </p:grpSp>
    </p:spTree>
  </p:cSld>
  <p:clrMapOvr>
    <a:masterClrMapping/>
  </p:clrMapOvr>
  <p:transition spd="slow">
    <p:pull/>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zaher\Documents\Zaher\Science Art by Mel\2010-2011 Rainforest Sce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172200"/>
          </a:xfrm>
          <a:prstGeom prst="rect">
            <a:avLst/>
          </a:prstGeom>
          <a:noFill/>
          <a:extLst>
            <a:ext uri="{909E8E84-426E-40dd-AFC4-6F175D3DCCD1}">
              <a14:hiddenFill xmlns="" xmlns:a14="http://schemas.microsoft.com/office/drawing/2010/main">
                <a:solidFill>
                  <a:srgbClr val="FFFFFF"/>
                </a:solidFill>
              </a14:hiddenFill>
            </a:ext>
          </a:extLst>
        </p:spPr>
      </p:pic>
      <p:sp>
        <p:nvSpPr>
          <p:cNvPr id="65539" name="Content Placeholder 2"/>
          <p:cNvSpPr>
            <a:spLocks noGrp="1"/>
          </p:cNvSpPr>
          <p:nvPr>
            <p:ph idx="1"/>
          </p:nvPr>
        </p:nvSpPr>
        <p:spPr>
          <a:xfrm>
            <a:off x="0" y="152400"/>
            <a:ext cx="4800600" cy="4495800"/>
          </a:xfrm>
        </p:spPr>
        <p:txBody>
          <a:bodyPr/>
          <a:lstStyle/>
          <a:p>
            <a:pPr marL="0" indent="0" algn="ctr">
              <a:buFontTx/>
              <a:buNone/>
            </a:pPr>
            <a:r>
              <a:rPr lang="en-US" b="1">
                <a:solidFill>
                  <a:srgbClr val="0070C0"/>
                </a:solidFill>
              </a:rPr>
              <a:t>Take notes using the following slides.  Use the pictures to help you fill in your biomes on your sheet by drawing an example of at least 1 plant and  2 animals for each biome.  Be sure to draw neatly and to color your work.  </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8" name="Picture 4" descr="C:\Users\mzaher\AppData\Local\Microsoft\Windows\Temporary Internet Files\Content.IE5\I4ZGXQU2\MC90044137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8789" y="1111605"/>
            <a:ext cx="1793875" cy="182245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mzaher\AppData\Local\Microsoft\Windows\Temporary Internet Files\Content.IE5\I4ZGXQU2\MC90033625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381000"/>
            <a:ext cx="716533" cy="10754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mzaher\AppData\Local\Microsoft\Windows\Temporary Internet Files\Content.IE5\I4ZGXQU2\MC900434565[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383442">
            <a:off x="4601652" y="2430224"/>
            <a:ext cx="1876425" cy="15589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C:\Users\mzaher\AppData\Local\Microsoft\Windows\Temporary Internet Files\Content.IE5\I4ZGXQU2\MP900407286[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82225" y="4800600"/>
            <a:ext cx="1117969" cy="818388"/>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8939907">
            <a:off x="4321540" y="4396542"/>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33422">
            <a:off x="4854731" y="1785750"/>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7452" y="372520"/>
            <a:ext cx="601473" cy="47416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bwMode="auto">
          <a:xfrm flipH="1">
            <a:off x="3079531" y="5571690"/>
            <a:ext cx="1" cy="324612"/>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22" name="Picture 9" descr="C:\Users\mzaher\AppData\Local\Microsoft\Windows\Temporary Internet Files\Content.IE5\I4ZGXQU2\MP900407286[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120813">
            <a:off x="3482314" y="4964153"/>
            <a:ext cx="740557" cy="54211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9" descr="C:\Users\mzaher\AppData\Local\Microsoft\Windows\Temporary Internet Files\Content.IE5\I4ZGXQU2\MP900407286[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8884956">
            <a:off x="1992954" y="4861771"/>
            <a:ext cx="813169" cy="59526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Straight Connector 23"/>
          <p:cNvCxnSpPr/>
          <p:nvPr/>
        </p:nvCxnSpPr>
        <p:spPr bwMode="auto">
          <a:xfrm>
            <a:off x="2525667" y="5399478"/>
            <a:ext cx="217533" cy="486918"/>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bwMode="auto">
          <a:xfrm flipH="1">
            <a:off x="3411061" y="5326510"/>
            <a:ext cx="279078" cy="559886"/>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59956418"/>
      </p:ext>
    </p:extLst>
  </p:cSld>
  <p:clrMapOvr>
    <a:masterClrMapping/>
  </p:clrMapOvr>
  <p:transition spd="slow">
    <p:pull/>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152400"/>
            <a:ext cx="8229600" cy="868362"/>
          </a:xfrm>
        </p:spPr>
        <p:txBody>
          <a:bodyPr/>
          <a:lstStyle/>
          <a:p>
            <a:pPr eaLnBrk="1" hangingPunct="1"/>
            <a:r>
              <a:rPr lang="en-US"/>
              <a:t>Estuary</a:t>
            </a:r>
          </a:p>
        </p:txBody>
      </p:sp>
      <p:sp>
        <p:nvSpPr>
          <p:cNvPr id="112643" name="Rectangle 3"/>
          <p:cNvSpPr>
            <a:spLocks noGrp="1" noChangeArrowheads="1"/>
          </p:cNvSpPr>
          <p:nvPr>
            <p:ph type="body" idx="1"/>
          </p:nvPr>
        </p:nvSpPr>
        <p:spPr>
          <a:xfrm>
            <a:off x="381000" y="1066800"/>
            <a:ext cx="8382000" cy="5257800"/>
          </a:xfrm>
        </p:spPr>
        <p:txBody>
          <a:bodyPr/>
          <a:lstStyle/>
          <a:p>
            <a:pPr marL="0" indent="0" algn="just" eaLnBrk="1" hangingPunct="1">
              <a:buFontTx/>
              <a:buNone/>
            </a:pPr>
            <a:r>
              <a:rPr lang="en-US" b="1"/>
              <a:t>Details/Climate:</a:t>
            </a:r>
            <a:r>
              <a:rPr lang="en-US"/>
              <a:t> Where freshwater streams &amp; rivers meet the ocean. Freshwater brings nutrients from the inland which helps to increase diversity and productivity of the estuary</a:t>
            </a:r>
          </a:p>
          <a:p>
            <a:pPr marL="0" indent="0" algn="just" eaLnBrk="1" hangingPunct="1">
              <a:buFontTx/>
              <a:buNone/>
            </a:pPr>
            <a:endParaRPr lang="en-US" b="1"/>
          </a:p>
          <a:p>
            <a:pPr marL="0" indent="0" algn="just" eaLnBrk="1" hangingPunct="1">
              <a:buFontTx/>
              <a:buNone/>
            </a:pPr>
            <a:r>
              <a:rPr lang="en-US" b="1"/>
              <a:t>Animals: </a:t>
            </a:r>
            <a:r>
              <a:rPr lang="en-US"/>
              <a:t>Oysters, clams, manatee, crabs, beluga whale, harbor seal, turtles, salmon, trout, and shorebirds </a:t>
            </a:r>
          </a:p>
          <a:p>
            <a:pPr marL="0" indent="0" algn="just" eaLnBrk="1" hangingPunct="1">
              <a:buFontTx/>
              <a:buNone/>
            </a:pPr>
            <a:endParaRPr lang="en-US" b="1"/>
          </a:p>
          <a:p>
            <a:pPr marL="0" indent="0" algn="just" eaLnBrk="1" hangingPunct="1">
              <a:buFontTx/>
              <a:buNone/>
            </a:pPr>
            <a:r>
              <a:rPr lang="en-US" b="1"/>
              <a:t>Plants:  </a:t>
            </a:r>
            <a:r>
              <a:rPr lang="en-US"/>
              <a:t>Algae, grasses, sea oats, tickseed flowers</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152400"/>
            <a:ext cx="8229600" cy="411163"/>
          </a:xfrm>
        </p:spPr>
        <p:txBody>
          <a:bodyPr/>
          <a:lstStyle/>
          <a:p>
            <a:pPr eaLnBrk="1" hangingPunct="1"/>
            <a:r>
              <a:rPr lang="en-US" sz="4000"/>
              <a:t>Estuary</a:t>
            </a:r>
          </a:p>
        </p:txBody>
      </p:sp>
      <p:grpSp>
        <p:nvGrpSpPr>
          <p:cNvPr id="2" name="Group 1"/>
          <p:cNvGrpSpPr/>
          <p:nvPr/>
        </p:nvGrpSpPr>
        <p:grpSpPr>
          <a:xfrm>
            <a:off x="123680" y="459347"/>
            <a:ext cx="8899451" cy="6401630"/>
            <a:chOff x="123680" y="459347"/>
            <a:chExt cx="8899451" cy="6401630"/>
          </a:xfrm>
        </p:grpSpPr>
        <p:pic>
          <p:nvPicPr>
            <p:cNvPr id="1028" name="Picture 4" descr="http://downloads.clipart.com/15746927.jpg?t=1382385316&amp;h=72e489d910505c8b8e508204490bf6d8&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3680" y="688777"/>
              <a:ext cx="8899451" cy="586442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1258653" y="459347"/>
              <a:ext cx="7764478" cy="6121301"/>
              <a:chOff x="1280792" y="775282"/>
              <a:chExt cx="8032217" cy="6289079"/>
            </a:xfrm>
          </p:grpSpPr>
          <p:pic>
            <p:nvPicPr>
              <p:cNvPr id="11266" name="Picture 2" descr="C:\Users\gvikingson\AppData\Local\Microsoft\Windows\Temporary Internet Files\Content.IE5\INFEI1W6\MP900262747[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799" b="89950" l="1667" r="97167"/>
                        </a14:imgEffect>
                      </a14:imgLayer>
                    </a14:imgProps>
                  </a:ext>
                  <a:ext uri="{28A0092B-C50C-407E-A947-70E740481C1C}">
                    <a14:useLocalDpi xmlns:a14="http://schemas.microsoft.com/office/drawing/2010/main"/>
                  </a:ext>
                </a:extLst>
              </a:blip>
              <a:srcRect/>
              <a:stretch>
                <a:fillRect/>
              </a:stretch>
            </p:blipFill>
            <p:spPr bwMode="auto">
              <a:xfrm rot="1048948">
                <a:off x="1280792" y="775282"/>
                <a:ext cx="2059540" cy="1366163"/>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1267" name="Picture 3" descr="C:\Users\gvikingson\AppData\Local\Microsoft\Windows\Temporary Internet Files\Content.IE5\YGIQ3BU6\MP900262600[1].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956882" y="3680349"/>
                <a:ext cx="618613" cy="932584"/>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1270" name="Picture 6" descr="C:\Users\gvikingson\AppData\Local\Microsoft\Windows\Temporary Internet Files\Content.IE5\JY9KX15N\MP900403319[1].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9873" b="100000" l="9829" r="100000"/>
                        </a14:imgEffect>
                      </a14:imgLayer>
                    </a14:imgProps>
                  </a:ext>
                  <a:ext uri="{28A0092B-C50C-407E-A947-70E740481C1C}">
                    <a14:useLocalDpi xmlns:a14="http://schemas.microsoft.com/office/drawing/2010/main"/>
                  </a:ext>
                </a:extLst>
              </a:blip>
              <a:srcRect/>
              <a:stretch>
                <a:fillRect/>
              </a:stretch>
            </p:blipFill>
            <p:spPr bwMode="auto">
              <a:xfrm>
                <a:off x="7297392" y="5721140"/>
                <a:ext cx="2015617" cy="1343221"/>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1" name="Picture 7" descr="http://images.clipart.com/thb/thb14/PH/000802_c210/34765839.thb.jpg?000802_c210_0049_clhs"/>
              <p:cNvPicPr>
                <a:picLocks noChangeAspect="1" noChangeArrowheads="1"/>
              </p:cNvPicPr>
              <p:nvPr/>
            </p:nvPicPr>
            <p:blipFill rotWithShape="1">
              <a:blip r:embed="rId9" cstate="screen">
                <a:duotone>
                  <a:prstClr val="black"/>
                  <a:schemeClr val="accent1">
                    <a:tint val="45000"/>
                    <a:satMod val="400000"/>
                  </a:schemeClr>
                </a:duotone>
                <a:extLst>
                  <a:ext uri="{BEBA8EAE-BF5A-486C-A8C5-ECC9F3942E4B}">
                    <a14:imgProps xmlns:a14="http://schemas.microsoft.com/office/drawing/2010/main">
                      <a14:imgLayer r:embed="rId10">
                        <a14:imgEffect>
                          <a14:backgroundRemoval t="5042" b="89916" l="9402" r="100000">
                            <a14:foregroundMark x1="36752" y1="65546" x2="47009" y2="78571"/>
                          </a14:backgroundRemoval>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rot="1233939">
                <a:off x="4478686" y="5135132"/>
                <a:ext cx="1878306" cy="1910412"/>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1268" name="Picture 4" descr="C:\Users\gvikingson\AppData\Local\Microsoft\Windows\Temporary Internet Files\Content.IE5\INFEI1W6\MP900427999[1].jpg"/>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9960" b="89841" l="9751" r="100000"/>
                        </a14:imgEffect>
                      </a14:imgLayer>
                    </a14:imgProps>
                  </a:ext>
                  <a:ext uri="{28A0092B-C50C-407E-A947-70E740481C1C}">
                    <a14:useLocalDpi xmlns:a14="http://schemas.microsoft.com/office/drawing/2010/main"/>
                  </a:ext>
                </a:extLst>
              </a:blip>
              <a:srcRect/>
              <a:stretch/>
            </p:blipFill>
            <p:spPr bwMode="auto">
              <a:xfrm>
                <a:off x="4949798" y="1671735"/>
                <a:ext cx="2603731" cy="2941198"/>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
          <p:nvSpPr>
            <p:cNvPr id="14" name="TextBox 13"/>
            <p:cNvSpPr txBox="1"/>
            <p:nvPr/>
          </p:nvSpPr>
          <p:spPr>
            <a:xfrm>
              <a:off x="152400" y="6553200"/>
              <a:ext cx="1905000" cy="307777"/>
            </a:xfrm>
            <a:prstGeom prst="rect">
              <a:avLst/>
            </a:prstGeom>
            <a:noFill/>
          </p:spPr>
          <p:txBody>
            <a:bodyPr wrap="square" rtlCol="0">
              <a:spAutoFit/>
            </a:bodyPr>
            <a:lstStyle/>
            <a:p>
              <a:pPr fontAlgn="base">
                <a:spcBef>
                  <a:spcPct val="0"/>
                </a:spcBef>
                <a:spcAft>
                  <a:spcPct val="0"/>
                </a:spcAft>
              </a:pPr>
              <a:r>
                <a:rPr lang="en-US" sz="1400">
                  <a:solidFill>
                    <a:srgbClr val="FFFFFF">
                      <a:lumMod val="50000"/>
                    </a:srgbClr>
                  </a:solidFill>
                  <a:cs typeface="Arial" charset="0"/>
                </a:rPr>
                <a:t>© Getting Nerdy, LLC</a:t>
              </a:r>
            </a:p>
          </p:txBody>
        </p:sp>
        <p:pic>
          <p:nvPicPr>
            <p:cNvPr id="15" name="Picture 7" descr="C:\Users\gvikingson\AppData\Local\Microsoft\Windows\Temporary Internet Files\Content.IE5\YGIQ3BU6\MP900431766[1].jpg"/>
            <p:cNvPicPr>
              <a:picLocks noChangeAspect="1" noChangeArrowheads="1"/>
            </p:cNvPicPr>
            <p:nvPr/>
          </p:nvPicPr>
          <p:blipFill>
            <a:blip r:embed="rId13" cstate="screen">
              <a:duotone>
                <a:prstClr val="black"/>
                <a:schemeClr val="accent1">
                  <a:tint val="45000"/>
                  <a:satMod val="400000"/>
                </a:schemeClr>
              </a:duotone>
              <a:extLst>
                <a:ext uri="{BEBA8EAE-BF5A-486C-A8C5-ECC9F3942E4B}">
                  <a14:imgProps xmlns:a14="http://schemas.microsoft.com/office/drawing/2010/main">
                    <a14:imgLayer r:embed="rId14">
                      <a14:imgEffect>
                        <a14:backgroundRemoval t="10000" b="100000" l="1721" r="89866">
                          <a14:backgroundMark x1="5354" y1="33143" x2="25621" y2="53714"/>
                          <a14:backgroundMark x1="51816" y1="42857" x2="53155" y2="56000"/>
                          <a14:backgroundMark x1="24283" y1="31143" x2="31549" y2="52571"/>
                          <a14:backgroundMark x1="11855" y1="49429" x2="3250" y2="80857"/>
                          <a14:backgroundMark x1="5354" y1="92571" x2="84321" y2="87429"/>
                        </a14:backgroundRemoval>
                      </a14:imgEffect>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695572">
              <a:off x="680540" y="4109306"/>
              <a:ext cx="2376155" cy="1592516"/>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050" name="Picture 2" descr="http://images.clipart.com/thb/thb8/PH/mb5241_20030909/mb5241_20030909_04/14537411.thb.jpg?5241_030917_106414"/>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rot="825990">
              <a:off x="5972957" y="3513055"/>
              <a:ext cx="791518" cy="309823"/>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images.clipart.com/thb/thb8/PH/mb5241_20030909/mb5241_20030909_04/14537411.thb.jpg?5241_030917_106414"/>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0" b="100000" l="0" r="100000">
                          <a14:backgroundMark x1="2941" y1="20000" x2="16667" y2="10000"/>
                          <a14:backgroundMark x1="80392" y1="5000" x2="96078" y2="20000"/>
                        </a14:backgroundRemoval>
                      </a14:imgEffect>
                    </a14:imgLayer>
                  </a14:imgProps>
                </a:ext>
                <a:ext uri="{28A0092B-C50C-407E-A947-70E740481C1C}">
                  <a14:useLocalDpi xmlns:a14="http://schemas.microsoft.com/office/drawing/2010/main"/>
                </a:ext>
              </a:extLst>
            </a:blip>
            <a:srcRect/>
            <a:stretch>
              <a:fillRect/>
            </a:stretch>
          </p:blipFill>
          <p:spPr bwMode="auto">
            <a:xfrm rot="21144594">
              <a:off x="6193481" y="3252418"/>
              <a:ext cx="873269" cy="341823"/>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C:\Users\gvikingson\AppData\Local\Microsoft\Windows\Temporary Internet Files\Content.IE5\YGIQ3BU6\MP900262600[1].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522205">
              <a:off x="4964608" y="3439314"/>
              <a:ext cx="597993" cy="907705"/>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9" name="Picture 3" descr="C:\Users\gvikingson\AppData\Local\Microsoft\Windows\Temporary Internet Files\Content.IE5\YGIQ3BU6\MP900262600[1].jpg"/>
            <p:cNvPicPr>
              <a:picLocks noChangeAspect="1" noChangeArrowheads="1"/>
            </p:cNvPicPr>
            <p:nvPr/>
          </p:nvPicPr>
          <p:blipFill>
            <a:blip r:embed="rId19" cstate="screen">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823753" y="3620988"/>
              <a:ext cx="403593" cy="612621"/>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328028207"/>
      </p:ext>
    </p:extLst>
  </p:cSld>
  <p:clrMapOvr>
    <a:masterClrMapping/>
  </p:clrMapOvr>
  <p:transition spd="slow">
    <p:pull/>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274638"/>
            <a:ext cx="8229600" cy="639762"/>
          </a:xfrm>
        </p:spPr>
        <p:txBody>
          <a:bodyPr/>
          <a:lstStyle/>
          <a:p>
            <a:pPr eaLnBrk="1" hangingPunct="1"/>
            <a:r>
              <a:rPr lang="en-US" sz="4000"/>
              <a:t>Beach (Intertidal Zone)</a:t>
            </a:r>
          </a:p>
        </p:txBody>
      </p:sp>
      <p:sp>
        <p:nvSpPr>
          <p:cNvPr id="114691" name="Rectangle 3"/>
          <p:cNvSpPr>
            <a:spLocks noGrp="1" noChangeArrowheads="1"/>
          </p:cNvSpPr>
          <p:nvPr>
            <p:ph type="body" idx="1"/>
          </p:nvPr>
        </p:nvSpPr>
        <p:spPr>
          <a:xfrm>
            <a:off x="152400" y="838200"/>
            <a:ext cx="8915400" cy="5791200"/>
          </a:xfrm>
        </p:spPr>
        <p:txBody>
          <a:bodyPr/>
          <a:lstStyle/>
          <a:p>
            <a:pPr marL="0" indent="0" algn="just" eaLnBrk="1" hangingPunct="1">
              <a:lnSpc>
                <a:spcPct val="90000"/>
              </a:lnSpc>
              <a:buFontTx/>
              <a:buNone/>
            </a:pPr>
            <a:r>
              <a:rPr lang="en-US" b="1"/>
              <a:t>Detail/Climate:</a:t>
            </a:r>
            <a:r>
              <a:rPr lang="en-US" i="1"/>
              <a:t> </a:t>
            </a:r>
            <a:r>
              <a:rPr lang="en-US"/>
              <a:t>Where ocean meets land, and as waves and tides come in and out, the beach can be submerged or exposed.  Because of this, the communities of plants and animals are constantly changing</a:t>
            </a:r>
          </a:p>
          <a:p>
            <a:pPr marL="0" indent="0" algn="just" eaLnBrk="1" hangingPunct="1">
              <a:lnSpc>
                <a:spcPct val="90000"/>
              </a:lnSpc>
              <a:buFontTx/>
              <a:buNone/>
            </a:pPr>
            <a:endParaRPr lang="en-US" b="1"/>
          </a:p>
          <a:p>
            <a:pPr marL="0" indent="0" algn="just" eaLnBrk="1" hangingPunct="1">
              <a:lnSpc>
                <a:spcPct val="90000"/>
              </a:lnSpc>
              <a:buFontTx/>
              <a:buNone/>
            </a:pPr>
            <a:r>
              <a:rPr lang="en-US" b="1"/>
              <a:t>Animals: </a:t>
            </a:r>
            <a:r>
              <a:rPr lang="en-US"/>
              <a:t>Worms, clams, crabs, sea stars, snails, arthropods, crawfish, sea fleas and shorebirds</a:t>
            </a:r>
          </a:p>
          <a:p>
            <a:pPr marL="0" indent="0" algn="just" eaLnBrk="1" hangingPunct="1">
              <a:lnSpc>
                <a:spcPct val="90000"/>
              </a:lnSpc>
              <a:buFontTx/>
              <a:buNone/>
            </a:pPr>
            <a:endParaRPr lang="en-US" b="1"/>
          </a:p>
          <a:p>
            <a:pPr marL="0" indent="0" algn="just" eaLnBrk="1" hangingPunct="1">
              <a:lnSpc>
                <a:spcPct val="90000"/>
              </a:lnSpc>
              <a:buFontTx/>
              <a:buNone/>
            </a:pPr>
            <a:r>
              <a:rPr lang="en-US" b="1"/>
              <a:t>Plants: </a:t>
            </a:r>
            <a:r>
              <a:rPr lang="en-US"/>
              <a:t>Mud and sand are constantly moving, so very few algae and plants can establish</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body" idx="1"/>
          </p:nvPr>
        </p:nvSpPr>
        <p:spPr>
          <a:xfrm>
            <a:off x="273268" y="457200"/>
            <a:ext cx="8610600" cy="1828800"/>
          </a:xfrm>
        </p:spPr>
        <p:txBody>
          <a:bodyPr/>
          <a:lstStyle/>
          <a:p>
            <a:pPr algn="ctr" eaLnBrk="1" hangingPunct="1">
              <a:buFontTx/>
              <a:buNone/>
            </a:pPr>
            <a:r>
              <a:rPr lang="en-US" b="1" u="sng"/>
              <a:t>Population</a:t>
            </a:r>
            <a:r>
              <a:rPr lang="en-US"/>
              <a:t>: A group of </a:t>
            </a:r>
            <a:r>
              <a:rPr lang="en-US" b="1" u="sng"/>
              <a:t>interbreeding</a:t>
            </a:r>
            <a:r>
              <a:rPr lang="en-US" b="1"/>
              <a:t> </a:t>
            </a:r>
            <a:r>
              <a:rPr lang="en-US"/>
              <a:t>organisms (</a:t>
            </a:r>
            <a:r>
              <a:rPr lang="en-US" b="1" u="sng"/>
              <a:t>species</a:t>
            </a:r>
            <a:r>
              <a:rPr lang="en-US"/>
              <a:t>) living in the same area</a:t>
            </a:r>
          </a:p>
          <a:p>
            <a:pPr algn="ctr" eaLnBrk="1" hangingPunct="1">
              <a:buFontTx/>
              <a:buNone/>
            </a:pPr>
            <a:r>
              <a:rPr lang="en-US" sz="2600" b="1"/>
              <a:t>Ex: All of the frogs living in a pond behind your neighborhood</a:t>
            </a:r>
          </a:p>
        </p:txBody>
      </p:sp>
      <p:pic>
        <p:nvPicPr>
          <p:cNvPr id="20485" name="Picture 5" descr="C:\Users\gvikingson\AppData\Local\Microsoft\Windows\Temporary Internet Files\Content.IE5\7X01L1GI\MP900314294[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435162">
            <a:off x="5677325" y="2995453"/>
            <a:ext cx="2915936" cy="2002276"/>
          </a:xfrm>
          <a:prstGeom prst="rect">
            <a:avLst/>
          </a:prstGeom>
          <a:noFill/>
          <a:extLst>
            <a:ext uri="{909E8E84-426E-40dd-AFC4-6F175D3DCCD1}">
              <a14:hiddenFill xmlns="" xmlns:a14="http://schemas.microsoft.com/office/drawing/2010/main">
                <a:solidFill>
                  <a:srgbClr val="FFFFFF"/>
                </a:solidFill>
              </a14:hiddenFill>
            </a:ext>
          </a:extLst>
        </p:spPr>
      </p:pic>
      <p:pic>
        <p:nvPicPr>
          <p:cNvPr id="20486" name="Picture 6" descr="C:\Users\gvikingson\AppData\Local\Microsoft\Windows\Temporary Internet Files\Content.IE5\DIZL4JRL\MP900314295[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0762571">
            <a:off x="457200" y="2467957"/>
            <a:ext cx="3657600" cy="3389376"/>
          </a:xfrm>
          <a:prstGeom prst="rect">
            <a:avLst/>
          </a:prstGeom>
          <a:noFill/>
          <a:extLst>
            <a:ext uri="{909E8E84-426E-40dd-AFC4-6F175D3DCCD1}">
              <a14:hiddenFill xmlns="" xmlns:a14="http://schemas.microsoft.com/office/drawing/2010/main">
                <a:solidFill>
                  <a:srgbClr val="FFFFFF"/>
                </a:solidFill>
              </a14:hiddenFill>
            </a:ext>
          </a:extLst>
        </p:spPr>
      </p:pic>
      <p:pic>
        <p:nvPicPr>
          <p:cNvPr id="20487" name="Picture 7" descr="C:\Users\gvikingson\AppData\Local\Microsoft\Windows\Temporary Internet Files\Content.IE5\DIZL4JRL\MP900314295[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74752" flipH="1">
            <a:off x="4068460" y="4301221"/>
            <a:ext cx="2022863" cy="1999488"/>
          </a:xfrm>
          <a:prstGeom prst="rect">
            <a:avLst/>
          </a:prstGeom>
          <a:noFill/>
          <a:extLst>
            <a:ext uri="{909E8E84-426E-40dd-AFC4-6F175D3DCCD1}">
              <a14:hiddenFill xmlns="" xmlns:a14="http://schemas.microsoft.com/office/drawing/2010/main">
                <a:solidFill>
                  <a:srgbClr val="FFFFFF"/>
                </a:solidFill>
              </a14:hiddenFill>
            </a:ext>
          </a:extLst>
        </p:spPr>
      </p:pic>
      <p:pic>
        <p:nvPicPr>
          <p:cNvPr id="20488" name="Picture 8" descr="C:\Users\gvikingson\AppData\Local\Microsoft\Windows\Temporary Internet Files\Content.IE5\7X01L1GI\MP900314294[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925656" flipH="1">
            <a:off x="3803602" y="2482292"/>
            <a:ext cx="2182797" cy="171297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0384578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circle(in)">
                                      <p:cBhvr>
                                        <p:cTn id="7" dur="2000"/>
                                        <p:tgtEl>
                                          <p:spTgt spid="20488"/>
                                        </p:tgtEl>
                                      </p:cBhvr>
                                    </p:animEffect>
                                  </p:childTnLst>
                                </p:cTn>
                              </p:par>
                              <p:par>
                                <p:cTn id="8" presetID="6" presetClass="entr" presetSubtype="16" fill="hold" nodeType="withEffect">
                                  <p:stCondLst>
                                    <p:cond delay="0"/>
                                  </p:stCondLst>
                                  <p:childTnLst>
                                    <p:set>
                                      <p:cBhvr>
                                        <p:cTn id="9" dur="1" fill="hold">
                                          <p:stCondLst>
                                            <p:cond delay="0"/>
                                          </p:stCondLst>
                                        </p:cTn>
                                        <p:tgtEl>
                                          <p:spTgt spid="20486"/>
                                        </p:tgtEl>
                                        <p:attrNameLst>
                                          <p:attrName>style.visibility</p:attrName>
                                        </p:attrNameLst>
                                      </p:cBhvr>
                                      <p:to>
                                        <p:strVal val="visible"/>
                                      </p:to>
                                    </p:set>
                                    <p:animEffect transition="in" filter="circle(in)">
                                      <p:cBhvr>
                                        <p:cTn id="10" dur="2000"/>
                                        <p:tgtEl>
                                          <p:spTgt spid="20486"/>
                                        </p:tgtEl>
                                      </p:cBhvr>
                                    </p:animEffect>
                                  </p:childTnLst>
                                </p:cTn>
                              </p:par>
                              <p:par>
                                <p:cTn id="11" presetID="6" presetClass="entr" presetSubtype="16" fill="hold" nodeType="withEffect">
                                  <p:stCondLst>
                                    <p:cond delay="0"/>
                                  </p:stCondLst>
                                  <p:childTnLst>
                                    <p:set>
                                      <p:cBhvr>
                                        <p:cTn id="12" dur="1" fill="hold">
                                          <p:stCondLst>
                                            <p:cond delay="0"/>
                                          </p:stCondLst>
                                        </p:cTn>
                                        <p:tgtEl>
                                          <p:spTgt spid="20487"/>
                                        </p:tgtEl>
                                        <p:attrNameLst>
                                          <p:attrName>style.visibility</p:attrName>
                                        </p:attrNameLst>
                                      </p:cBhvr>
                                      <p:to>
                                        <p:strVal val="visible"/>
                                      </p:to>
                                    </p:set>
                                    <p:animEffect transition="in" filter="circle(in)">
                                      <p:cBhvr>
                                        <p:cTn id="13"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447800" y="152400"/>
            <a:ext cx="6248400" cy="563563"/>
          </a:xfrm>
        </p:spPr>
        <p:txBody>
          <a:bodyPr/>
          <a:lstStyle/>
          <a:p>
            <a:pPr eaLnBrk="1" hangingPunct="1"/>
            <a:r>
              <a:rPr lang="en-US" sz="4000"/>
              <a:t>Beach/Intertidal Zone</a:t>
            </a:r>
          </a:p>
        </p:txBody>
      </p:sp>
      <p:grpSp>
        <p:nvGrpSpPr>
          <p:cNvPr id="2" name="Group 1"/>
          <p:cNvGrpSpPr/>
          <p:nvPr/>
        </p:nvGrpSpPr>
        <p:grpSpPr>
          <a:xfrm>
            <a:off x="152400" y="747404"/>
            <a:ext cx="8796066" cy="6113573"/>
            <a:chOff x="152400" y="747404"/>
            <a:chExt cx="8796066" cy="6113573"/>
          </a:xfrm>
        </p:grpSpPr>
        <p:pic>
          <p:nvPicPr>
            <p:cNvPr id="12290" name="Picture 2" descr="C:\Users\gvikingson\AppData\Local\Microsoft\Windows\Temporary Internet Files\Content.IE5\YGIQ3BU6\MP900444377[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466" y="747404"/>
              <a:ext cx="8763000" cy="58674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1" name="Picture 3" descr="C:\Users\gvikingson\AppData\Local\Microsoft\Windows\Temporary Internet Files\Content.IE5\YGIQ3BU6\MP900438364[1].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163" b="100000" l="0" r="95324"/>
                      </a14:imgEffect>
                    </a14:imgLayer>
                  </a14:imgProps>
                </a:ext>
                <a:ext uri="{28A0092B-C50C-407E-A947-70E740481C1C}">
                  <a14:useLocalDpi xmlns:a14="http://schemas.microsoft.com/office/drawing/2010/main"/>
                </a:ext>
              </a:extLst>
            </a:blip>
            <a:srcRect/>
            <a:stretch/>
          </p:blipFill>
          <p:spPr bwMode="auto">
            <a:xfrm rot="1068573">
              <a:off x="5546496" y="5787369"/>
              <a:ext cx="1154602" cy="1072150"/>
            </a:xfrm>
            <a:prstGeom prst="rect">
              <a:avLst/>
            </a:prstGeom>
            <a:noFill/>
            <a:effectLst>
              <a:softEdge rad="0"/>
            </a:effectLst>
            <a:scene3d>
              <a:camera prst="isometricTopUp"/>
              <a:lightRig rig="threePt" dir="t"/>
            </a:scene3d>
            <a:extLst>
              <a:ext uri="{909E8E84-426E-40dd-AFC4-6F175D3DCCD1}">
                <a14:hiddenFill xmlns="" xmlns:a14="http://schemas.microsoft.com/office/drawing/2010/main">
                  <a:solidFill>
                    <a:srgbClr val="FFFFFF"/>
                  </a:solidFill>
                </a14:hiddenFill>
              </a:ext>
            </a:extLst>
          </p:spPr>
        </p:pic>
        <p:pic>
          <p:nvPicPr>
            <p:cNvPr id="12293" name="Picture 5" descr="C:\Users\gvikingson\AppData\Local\Microsoft\Windows\Temporary Internet Files\Content.IE5\YGIQ3BU6\MP900427997[1].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8571" b="100000" l="0" r="98413"/>
                      </a14:imgEffect>
                    </a14:imgLayer>
                  </a14:imgProps>
                </a:ext>
                <a:ext uri="{28A0092B-C50C-407E-A947-70E740481C1C}">
                  <a14:useLocalDpi xmlns:a14="http://schemas.microsoft.com/office/drawing/2010/main"/>
                </a:ext>
              </a:extLst>
            </a:blip>
            <a:srcRect/>
            <a:stretch/>
          </p:blipFill>
          <p:spPr bwMode="auto">
            <a:xfrm rot="932028">
              <a:off x="3134133" y="5304634"/>
              <a:ext cx="265534" cy="291831"/>
            </a:xfrm>
            <a:prstGeom prst="rect">
              <a:avLst/>
            </a:prstGeom>
            <a:noFill/>
            <a:effectLst>
              <a:softEdge rad="0"/>
            </a:effectLst>
            <a:scene3d>
              <a:camera prst="isometricOffAxis1Top"/>
              <a:lightRig rig="threePt" dir="t"/>
            </a:scene3d>
            <a:extLst>
              <a:ext uri="{909E8E84-426E-40dd-AFC4-6F175D3DCCD1}">
                <a14:hiddenFill xmlns="" xmlns:a14="http://schemas.microsoft.com/office/drawing/2010/main">
                  <a:solidFill>
                    <a:srgbClr val="FFFFFF"/>
                  </a:solidFill>
                </a14:hiddenFill>
              </a:ext>
            </a:extLst>
          </p:spPr>
        </p:pic>
        <p:pic>
          <p:nvPicPr>
            <p:cNvPr id="12296" name="Picture 8" descr="C:\Users\gvikingson\AppData\Local\Microsoft\Windows\Temporary Internet Files\Content.IE5\INFEI1W6\MP900201345[1].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0000" b="97000" l="9898" r="100000">
                          <a14:foregroundMark x1="51523" y1="73500" x2="72589" y2="73500"/>
                          <a14:backgroundMark x1="20558" y1="74167" x2="25888" y2="24333"/>
                        </a14:backgroundRemoval>
                      </a14:imgEffect>
                    </a14:imgLayer>
                  </a14:imgProps>
                </a:ext>
                <a:ext uri="{28A0092B-C50C-407E-A947-70E740481C1C}">
                  <a14:useLocalDpi xmlns:a14="http://schemas.microsoft.com/office/drawing/2010/main"/>
                </a:ext>
              </a:extLst>
            </a:blip>
            <a:srcRect/>
            <a:stretch>
              <a:fillRect/>
            </a:stretch>
          </p:blipFill>
          <p:spPr bwMode="auto">
            <a:xfrm>
              <a:off x="6172200" y="3844202"/>
              <a:ext cx="1867546" cy="2861398"/>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152400" y="6553200"/>
              <a:ext cx="1905000" cy="307777"/>
            </a:xfrm>
            <a:prstGeom prst="rect">
              <a:avLst/>
            </a:prstGeom>
            <a:noFill/>
          </p:spPr>
          <p:txBody>
            <a:bodyPr wrap="square" rtlCol="0">
              <a:spAutoFit/>
            </a:bodyPr>
            <a:lstStyle/>
            <a:p>
              <a:pPr fontAlgn="base">
                <a:spcBef>
                  <a:spcPct val="0"/>
                </a:spcBef>
                <a:spcAft>
                  <a:spcPct val="0"/>
                </a:spcAft>
              </a:pPr>
              <a:r>
                <a:rPr lang="en-US" sz="1400">
                  <a:solidFill>
                    <a:srgbClr val="FFFFFF">
                      <a:lumMod val="50000"/>
                    </a:srgbClr>
                  </a:solidFill>
                  <a:cs typeface="Arial" charset="0"/>
                </a:rPr>
                <a:t>© Getting Nerdy, LLC</a:t>
              </a:r>
            </a:p>
          </p:txBody>
        </p:sp>
        <p:pic>
          <p:nvPicPr>
            <p:cNvPr id="10" name="Picture 5" descr="C:\Users\gvikingson\AppData\Local\Microsoft\Windows\Temporary Internet Files\Content.IE5\YGIQ3BU6\MP900427997[1].jp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9677" b="100000" l="0" r="98214"/>
                      </a14:imgEffect>
                    </a14:imgLayer>
                  </a14:imgProps>
                </a:ext>
                <a:ext uri="{28A0092B-C50C-407E-A947-70E740481C1C}">
                  <a14:useLocalDpi xmlns:a14="http://schemas.microsoft.com/office/drawing/2010/main"/>
                </a:ext>
              </a:extLst>
            </a:blip>
            <a:srcRect/>
            <a:stretch/>
          </p:blipFill>
          <p:spPr bwMode="auto">
            <a:xfrm rot="245674">
              <a:off x="3450339" y="5284580"/>
              <a:ext cx="233465" cy="256586"/>
            </a:xfrm>
            <a:prstGeom prst="rect">
              <a:avLst/>
            </a:prstGeom>
            <a:noFill/>
            <a:effectLst>
              <a:softEdge rad="0"/>
            </a:effectLst>
            <a:scene3d>
              <a:camera prst="isometricOffAxis1Top"/>
              <a:lightRig rig="threePt" dir="t"/>
            </a:scene3d>
            <a:extLst>
              <a:ext uri="{909E8E84-426E-40dd-AFC4-6F175D3DCCD1}">
                <a14:hiddenFill xmlns="" xmlns:a14="http://schemas.microsoft.com/office/drawing/2010/main">
                  <a:solidFill>
                    <a:srgbClr val="FFFFFF"/>
                  </a:solidFill>
                </a14:hiddenFill>
              </a:ext>
            </a:extLst>
          </p:spPr>
        </p:pic>
        <p:pic>
          <p:nvPicPr>
            <p:cNvPr id="11" name="Picture 5" descr="C:\Users\gvikingson\AppData\Local\Microsoft\Windows\Temporary Internet Files\Content.IE5\YGIQ3BU6\MP900427997[1].jpg"/>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9150" b="100000" l="0" r="98551"/>
                      </a14:imgEffect>
                    </a14:imgLayer>
                  </a14:imgProps>
                </a:ext>
                <a:ext uri="{28A0092B-C50C-407E-A947-70E740481C1C}">
                  <a14:useLocalDpi xmlns:a14="http://schemas.microsoft.com/office/drawing/2010/main"/>
                </a:ext>
              </a:extLst>
            </a:blip>
            <a:srcRect/>
            <a:stretch/>
          </p:blipFill>
          <p:spPr bwMode="auto">
            <a:xfrm rot="374110">
              <a:off x="4014042" y="5305950"/>
              <a:ext cx="575427" cy="632414"/>
            </a:xfrm>
            <a:prstGeom prst="rect">
              <a:avLst/>
            </a:prstGeom>
            <a:noFill/>
            <a:effectLst>
              <a:softEdge rad="0"/>
            </a:effectLst>
            <a:scene3d>
              <a:camera prst="isometricOffAxis1Top"/>
              <a:lightRig rig="threePt" dir="t"/>
            </a:scene3d>
            <a:extLst>
              <a:ext uri="{909E8E84-426E-40dd-AFC4-6F175D3DCCD1}">
                <a14:hiddenFill xmlns="" xmlns:a14="http://schemas.microsoft.com/office/drawing/2010/main">
                  <a:solidFill>
                    <a:srgbClr val="FFFFFF"/>
                  </a:solidFill>
                </a14:hiddenFill>
              </a:ext>
            </a:extLst>
          </p:spPr>
        </p:pic>
        <p:pic>
          <p:nvPicPr>
            <p:cNvPr id="3074" name="Picture 2" descr="http://images.clipart.com/thb/thb13/AS/000802_c864_00/26815928.thb.jpg?000802_c864_0079_c__s"/>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10000" b="90000" l="10000" r="90000">
                          <a14:backgroundMark x1="23429" y1="44206" x2="42286" y2="84120"/>
                          <a14:backgroundMark x1="50857" y1="76824" x2="68286" y2="27468"/>
                        </a14:backgroundRemoval>
                      </a14:imgEffect>
                    </a14:imgLayer>
                  </a14:imgProps>
                </a:ext>
                <a:ext uri="{28A0092B-C50C-407E-A947-70E740481C1C}">
                  <a14:useLocalDpi xmlns:a14="http://schemas.microsoft.com/office/drawing/2010/main"/>
                </a:ext>
              </a:extLst>
            </a:blip>
            <a:srcRect/>
            <a:stretch>
              <a:fillRect/>
            </a:stretch>
          </p:blipFill>
          <p:spPr bwMode="auto">
            <a:xfrm>
              <a:off x="6400800" y="3775369"/>
              <a:ext cx="1805051" cy="1201649"/>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descr="http://images.clipart.com/thb/thb9/PH/5344_2004120013/020220_1326_00/19102997.thb.jpg?020220_1326_0005_d__s"/>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10000" b="90000" l="10000" r="90000">
                          <a14:foregroundMark x1="33429" y1="35088" x2="61429" y2="26316"/>
                          <a14:foregroundMark x1="33429" y1="26316" x2="54000" y2="19298"/>
                          <a14:foregroundMark x1="61429" y1="24123" x2="78571" y2="46053"/>
                          <a14:foregroundMark x1="28286" y1="30702" x2="21714" y2="53509"/>
                          <a14:foregroundMark x1="30286" y1="28509" x2="42857" y2="15789"/>
                          <a14:foregroundMark x1="21714" y1="53947" x2="26857" y2="79386"/>
                          <a14:foregroundMark x1="64286" y1="20614" x2="79429" y2="40351"/>
                          <a14:foregroundMark x1="80000" y1="54825" x2="76571" y2="73684"/>
                        </a14:backgroundRemoval>
                      </a14:imgEffect>
                    </a14:imgLayer>
                  </a14:imgProps>
                </a:ext>
                <a:ext uri="{28A0092B-C50C-407E-A947-70E740481C1C}">
                  <a14:useLocalDpi xmlns:a14="http://schemas.microsoft.com/office/drawing/2010/main"/>
                </a:ext>
              </a:extLst>
            </a:blip>
            <a:srcRect/>
            <a:stretch>
              <a:fillRect/>
            </a:stretch>
          </p:blipFill>
          <p:spPr bwMode="auto">
            <a:xfrm>
              <a:off x="250074" y="5967743"/>
              <a:ext cx="854826" cy="556858"/>
            </a:xfrm>
            <a:prstGeom prst="rect">
              <a:avLst/>
            </a:prstGeom>
            <a:noFill/>
            <a:extLst>
              <a:ext uri="{909E8E84-426E-40dd-AFC4-6F175D3DCCD1}">
                <a14:hiddenFill xmlns="" xmlns:a14="http://schemas.microsoft.com/office/drawing/2010/main">
                  <a:solidFill>
                    <a:srgbClr val="FFFFFF"/>
                  </a:solidFill>
                </a14:hiddenFill>
              </a:ext>
            </a:extLst>
          </p:spPr>
        </p:pic>
        <p:pic>
          <p:nvPicPr>
            <p:cNvPr id="3082" name="Picture 10" descr="http://images.clipart.com/thb/thb15/PC/images/39053114.thb.jpg?1001058478"/>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10000" b="90000" l="10000" r="90000">
                          <a14:foregroundMark x1="57714" y1="57447" x2="57714" y2="66383"/>
                          <a14:foregroundMark x1="61429" y1="54468" x2="61429" y2="64255"/>
                        </a14:backgroundRemoval>
                      </a14:imgEffect>
                    </a14:imgLayer>
                  </a14:imgProps>
                </a:ext>
                <a:ext uri="{28A0092B-C50C-407E-A947-70E740481C1C}">
                  <a14:useLocalDpi xmlns:a14="http://schemas.microsoft.com/office/drawing/2010/main"/>
                </a:ext>
              </a:extLst>
            </a:blip>
            <a:srcRect/>
            <a:stretch>
              <a:fillRect/>
            </a:stretch>
          </p:blipFill>
          <p:spPr bwMode="auto">
            <a:xfrm>
              <a:off x="381000" y="3681104"/>
              <a:ext cx="2004740" cy="1346040"/>
            </a:xfrm>
            <a:prstGeom prst="rect">
              <a:avLst/>
            </a:prstGeom>
            <a:noFill/>
            <a:extLst>
              <a:ext uri="{909E8E84-426E-40dd-AFC4-6F175D3DCCD1}">
                <a14:hiddenFill xmlns="" xmlns:a14="http://schemas.microsoft.com/office/drawing/2010/main">
                  <a:solidFill>
                    <a:srgbClr val="FFFFFF"/>
                  </a:solidFill>
                </a14:hiddenFill>
              </a:ext>
            </a:extLst>
          </p:spPr>
        </p:pic>
        <p:pic>
          <p:nvPicPr>
            <p:cNvPr id="3084" name="Picture 12" descr="http://images.clipart.com/thb/thb14/PH/Corel.1841/34878483.thb.jpg?000802_c798_0099_clhs"/>
            <p:cNvPicPr>
              <a:picLocks noChangeAspect="1" noChangeArrowheads="1"/>
            </p:cNvPicPr>
            <p:nvPr/>
          </p:nvPicPr>
          <p:blipFill>
            <a:blip r:embed="rId19" cstate="screen">
              <a:extLst>
                <a:ext uri="{BEBA8EAE-BF5A-486C-A8C5-ECC9F3942E4B}">
                  <a14:imgProps xmlns:a14="http://schemas.microsoft.com/office/drawing/2010/main">
                    <a14:imgLayer r:embed="rId20">
                      <a14:imgEffect>
                        <a14:backgroundRemoval t="10000" b="90000" l="10000" r="90000">
                          <a14:backgroundMark x1="35429" y1="70815" x2="56286" y2="69957"/>
                          <a14:backgroundMark x1="56571" y1="70815" x2="63714" y2="84120"/>
                          <a14:backgroundMark x1="66571" y1="72961" x2="70857" y2="83691"/>
                        </a14:backgroundRemoval>
                      </a14:imgEffect>
                    </a14:imgLayer>
                  </a14:imgProps>
                </a:ext>
                <a:ext uri="{28A0092B-C50C-407E-A947-70E740481C1C}">
                  <a14:useLocalDpi xmlns:a14="http://schemas.microsoft.com/office/drawing/2010/main"/>
                </a:ext>
              </a:extLst>
            </a:blip>
            <a:srcRect/>
            <a:stretch>
              <a:fillRect/>
            </a:stretch>
          </p:blipFill>
          <p:spPr bwMode="auto">
            <a:xfrm>
              <a:off x="887875" y="4977018"/>
              <a:ext cx="1721159" cy="1145801"/>
            </a:xfrm>
            <a:prstGeom prst="rect">
              <a:avLst/>
            </a:prstGeom>
            <a:noFill/>
            <a:extLst>
              <a:ext uri="{909E8E84-426E-40dd-AFC4-6F175D3DCCD1}">
                <a14:hiddenFill xmlns="" xmlns:a14="http://schemas.microsoft.com/office/drawing/2010/main">
                  <a:solidFill>
                    <a:srgbClr val="FFFFFF"/>
                  </a:solidFill>
                </a14:hiddenFill>
              </a:ext>
            </a:extLst>
          </p:spPr>
        </p:pic>
        <p:pic>
          <p:nvPicPr>
            <p:cNvPr id="3086" name="Picture 14" descr="http://images.clipart.com/thb/thb11/PH/5344_2005030011/5/24289526.thb.jpg?010309_0800_2549_n__s"/>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21030550">
              <a:off x="3692667" y="914400"/>
              <a:ext cx="2191864" cy="1421581"/>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14136968"/>
      </p:ext>
    </p:extLst>
  </p:cSld>
  <p:clrMapOvr>
    <a:masterClrMapping/>
  </p:clrMapOvr>
  <p:transition spd="slow">
    <p:pull/>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76200"/>
            <a:ext cx="8229600" cy="838200"/>
          </a:xfrm>
        </p:spPr>
        <p:txBody>
          <a:bodyPr/>
          <a:lstStyle/>
          <a:p>
            <a:pPr eaLnBrk="1" hangingPunct="1"/>
            <a:r>
              <a:rPr lang="en-US"/>
              <a:t>Coral Reef</a:t>
            </a:r>
          </a:p>
        </p:txBody>
      </p:sp>
      <p:sp>
        <p:nvSpPr>
          <p:cNvPr id="116739" name="Rectangle 3"/>
          <p:cNvSpPr>
            <a:spLocks noGrp="1" noChangeArrowheads="1"/>
          </p:cNvSpPr>
          <p:nvPr>
            <p:ph type="body" idx="1"/>
          </p:nvPr>
        </p:nvSpPr>
        <p:spPr>
          <a:xfrm>
            <a:off x="152400" y="762000"/>
            <a:ext cx="8839200" cy="5791200"/>
          </a:xfrm>
        </p:spPr>
        <p:txBody>
          <a:bodyPr/>
          <a:lstStyle/>
          <a:p>
            <a:pPr marL="0" indent="0" algn="just" eaLnBrk="1" hangingPunct="1">
              <a:buFontTx/>
              <a:buNone/>
            </a:pPr>
            <a:r>
              <a:rPr lang="en-US" b="1"/>
              <a:t>Details/Climate:</a:t>
            </a:r>
            <a:r>
              <a:rPr lang="en-US"/>
              <a:t>  Includes warm shallow waters that receive lots of sunlight </a:t>
            </a:r>
            <a:r>
              <a:rPr lang="en-US" i="1"/>
              <a:t>-</a:t>
            </a:r>
            <a:r>
              <a:rPr lang="en-US"/>
              <a:t> usually near the intertidal zone. Also includes barriers around the edges of continents (Ex: the Great Barrier Reef off Australia)</a:t>
            </a:r>
          </a:p>
          <a:p>
            <a:pPr marL="0" indent="0" algn="just" eaLnBrk="1" hangingPunct="1">
              <a:buFontTx/>
              <a:buNone/>
            </a:pPr>
            <a:r>
              <a:rPr lang="en-US"/>
              <a:t> </a:t>
            </a:r>
          </a:p>
          <a:p>
            <a:pPr marL="0" indent="0" algn="just" eaLnBrk="1" hangingPunct="1">
              <a:buFontTx/>
              <a:buNone/>
            </a:pPr>
            <a:r>
              <a:rPr lang="en-US" b="1"/>
              <a:t>Animals: </a:t>
            </a:r>
            <a:r>
              <a:rPr lang="en-US"/>
              <a:t>Corals, zooplankton, clams/oysters, colorful fishes, sea urchins, eels, rays, sharks, octopus, sea anemones and sea stars</a:t>
            </a:r>
          </a:p>
          <a:p>
            <a:pPr marL="0" indent="0" algn="just" eaLnBrk="1" hangingPunct="1">
              <a:buFontTx/>
              <a:buNone/>
            </a:pPr>
            <a:endParaRPr lang="en-US" b="1"/>
          </a:p>
          <a:p>
            <a:pPr marL="0" indent="0" algn="just" eaLnBrk="1" hangingPunct="1">
              <a:buFontTx/>
              <a:buNone/>
            </a:pPr>
            <a:r>
              <a:rPr lang="en-US" b="1"/>
              <a:t>Plants: </a:t>
            </a:r>
            <a:r>
              <a:rPr lang="en-US"/>
              <a:t>Algae, phytoplankton and seaweed</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title"/>
          </p:nvPr>
        </p:nvSpPr>
        <p:spPr>
          <a:xfrm>
            <a:off x="457200" y="122238"/>
            <a:ext cx="8229600" cy="563562"/>
          </a:xfrm>
        </p:spPr>
        <p:txBody>
          <a:bodyPr/>
          <a:lstStyle/>
          <a:p>
            <a:pPr eaLnBrk="1" hangingPunct="1"/>
            <a:r>
              <a:rPr lang="en-US" sz="4000"/>
              <a:t>Coral Reef</a:t>
            </a:r>
          </a:p>
        </p:txBody>
      </p:sp>
      <p:grpSp>
        <p:nvGrpSpPr>
          <p:cNvPr id="3" name="Group 2"/>
          <p:cNvGrpSpPr/>
          <p:nvPr/>
        </p:nvGrpSpPr>
        <p:grpSpPr>
          <a:xfrm>
            <a:off x="-514088" y="0"/>
            <a:ext cx="9505688" cy="6582454"/>
            <a:chOff x="-750432" y="53048"/>
            <a:chExt cx="9970632" cy="6832423"/>
          </a:xfrm>
        </p:grpSpPr>
        <p:pic>
          <p:nvPicPr>
            <p:cNvPr id="15365" name="Picture 5" descr="C:\Users\gvikingson\AppData\Local\Microsoft\Windows\Temporary Internet Files\Content.IE5\JY9KX15N\MP900255540[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708332"/>
              <a:ext cx="9144000" cy="6149668"/>
            </a:xfrm>
            <a:prstGeom prst="rect">
              <a:avLst/>
            </a:prstGeom>
            <a:noFill/>
            <a:extLst>
              <a:ext uri="{909E8E84-426E-40dd-AFC4-6F175D3DCCD1}">
                <a14:hiddenFill xmlns="" xmlns:a14="http://schemas.microsoft.com/office/drawing/2010/main">
                  <a:solidFill>
                    <a:srgbClr val="FFFFFF"/>
                  </a:solidFill>
                </a14:hiddenFill>
              </a:ext>
            </a:extLst>
          </p:spPr>
        </p:pic>
        <p:pic>
          <p:nvPicPr>
            <p:cNvPr id="15362" name="Picture 2" descr="C:\Users\gvikingson\AppData\Local\Microsoft\Windows\Temporary Internet Files\Content.IE5\YGIQ3BU6\MP900441101[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46" b="100000" l="0" r="97500"/>
                      </a14:imgEffect>
                    </a14:imgLayer>
                  </a14:imgProps>
                </a:ext>
                <a:ext uri="{28A0092B-C50C-407E-A947-70E740481C1C}">
                  <a14:useLocalDpi xmlns:a14="http://schemas.microsoft.com/office/drawing/2010/main"/>
                </a:ext>
              </a:extLst>
            </a:blip>
            <a:srcRect/>
            <a:stretch>
              <a:fillRect/>
            </a:stretch>
          </p:blipFill>
          <p:spPr bwMode="auto">
            <a:xfrm>
              <a:off x="1946833" y="3269129"/>
              <a:ext cx="2376400" cy="3564601"/>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5364" name="Picture 4" descr="C:\Users\gvikingson\AppData\Local\Microsoft\Windows\Temporary Internet Files\Content.IE5\4O3BXESW\MP9002625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3716" r="99751"/>
                      </a14:imgEffect>
                    </a14:imgLayer>
                  </a14:imgProps>
                </a:ext>
                <a:ext uri="{28A0092B-C50C-407E-A947-70E740481C1C}">
                  <a14:useLocalDpi xmlns:a14="http://schemas.microsoft.com/office/drawing/2010/main"/>
                </a:ext>
              </a:extLst>
            </a:blip>
            <a:srcRect/>
            <a:stretch>
              <a:fillRect/>
            </a:stretch>
          </p:blipFill>
          <p:spPr bwMode="auto">
            <a:xfrm flipH="1">
              <a:off x="-265467" y="723388"/>
              <a:ext cx="3810843" cy="6115794"/>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5366" name="Picture 6" descr="C:\Users\gvikingson\AppData\Local\Microsoft\Windows\Temporary Internet Files\Content.IE5\YGIQ3BU6\MP900407450[1].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8728" b="89526" l="9810" r="100000"/>
                      </a14:imgEffect>
                    </a14:imgLayer>
                  </a14:imgProps>
                </a:ext>
                <a:ext uri="{28A0092B-C50C-407E-A947-70E740481C1C}">
                  <a14:useLocalDpi xmlns:a14="http://schemas.microsoft.com/office/drawing/2010/main"/>
                </a:ext>
              </a:extLst>
            </a:blip>
            <a:srcRect/>
            <a:stretch/>
          </p:blipFill>
          <p:spPr bwMode="auto">
            <a:xfrm>
              <a:off x="3554117" y="53048"/>
              <a:ext cx="5666083" cy="3324929"/>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5370" name="Picture 10" descr="C:\Users\gvikingson\AppData\Local\Microsoft\Windows\Temporary Internet Files\Content.IE5\INFEI1W6\MP900255543[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832268" y="3015308"/>
              <a:ext cx="2510557" cy="384269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5367" name="Picture 7" descr="C:\Users\gvikingson\AppData\Local\Microsoft\Windows\Temporary Internet Files\Content.IE5\JY9KX15N\MP900255510[1].jpg"/>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9962" b="100000" l="10025" r="100000">
                          <a14:foregroundMark x1="58396" y1="87739" x2="83960" y2="55172"/>
                          <a14:foregroundMark x1="73684" y1="96552" x2="82957" y2="55939"/>
                          <a14:foregroundMark x1="82456" y1="95019" x2="85213" y2="57471"/>
                          <a14:backgroundMark x1="14536" y1="15326" x2="63158" y2="22605"/>
                          <a14:backgroundMark x1="13033" y1="39080" x2="38095" y2="55172"/>
                          <a14:backgroundMark x1="27820" y1="78161" x2="46115" y2="87739"/>
                        </a14:backgroundRemoval>
                      </a14:imgEffect>
                    </a14:imgLayer>
                  </a14:imgProps>
                </a:ext>
                <a:ext uri="{28A0092B-C50C-407E-A947-70E740481C1C}">
                  <a14:useLocalDpi xmlns:a14="http://schemas.microsoft.com/office/drawing/2010/main"/>
                </a:ext>
              </a:extLst>
            </a:blip>
            <a:srcRect/>
            <a:stretch>
              <a:fillRect/>
            </a:stretch>
          </p:blipFill>
          <p:spPr bwMode="auto">
            <a:xfrm>
              <a:off x="5554560" y="4086827"/>
              <a:ext cx="2028997" cy="1315466"/>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5369" name="Picture 9" descr="C:\Users\gvikingson\AppData\Local\Microsoft\Windows\Temporary Internet Files\Content.IE5\YGIQ3BU6\MP900414052[1].jpg"/>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566" b="100000" l="0" r="100000"/>
                      </a14:imgEffect>
                    </a14:imgLayer>
                  </a14:imgProps>
                </a:ext>
                <a:ext uri="{28A0092B-C50C-407E-A947-70E740481C1C}">
                  <a14:useLocalDpi xmlns:a14="http://schemas.microsoft.com/office/drawing/2010/main"/>
                </a:ext>
              </a:extLst>
            </a:blip>
            <a:srcRect/>
            <a:stretch/>
          </p:blipFill>
          <p:spPr bwMode="auto">
            <a:xfrm>
              <a:off x="6023116" y="3947916"/>
              <a:ext cx="3120884" cy="2936537"/>
            </a:xfrm>
            <a:prstGeom prst="rect">
              <a:avLst/>
            </a:prstGeom>
            <a:noFill/>
            <a:effectLst>
              <a:softEdge rad="31750"/>
            </a:effectLst>
            <a:extLst>
              <a:ext uri="{909E8E84-426E-40dd-AFC4-6F175D3DCCD1}">
                <a14:hiddenFill xmlns="" xmlns:a14="http://schemas.microsoft.com/office/drawing/2010/main">
                  <a:solidFill>
                    <a:srgbClr val="FFFFFF"/>
                  </a:solidFill>
                </a14:hiddenFill>
              </a:ext>
            </a:extLst>
          </p:spPr>
        </p:pic>
        <p:pic>
          <p:nvPicPr>
            <p:cNvPr id="15363" name="Picture 3" descr="C:\Users\gvikingson\AppData\Local\Microsoft\Windows\Temporary Internet Files\Content.IE5\INFEI1W6\MP900255539[1].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50432" y="2892699"/>
              <a:ext cx="2641884" cy="3992772"/>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
        <p:nvSpPr>
          <p:cNvPr id="12" name="TextBox 11"/>
          <p:cNvSpPr txBox="1"/>
          <p:nvPr/>
        </p:nvSpPr>
        <p:spPr>
          <a:xfrm>
            <a:off x="152400" y="6553200"/>
            <a:ext cx="1905000" cy="307777"/>
          </a:xfrm>
          <a:prstGeom prst="rect">
            <a:avLst/>
          </a:prstGeom>
          <a:noFill/>
        </p:spPr>
        <p:txBody>
          <a:bodyPr wrap="square" rtlCol="0">
            <a:spAutoFit/>
          </a:bodyPr>
          <a:lstStyle/>
          <a:p>
            <a:pPr fontAlgn="base">
              <a:spcBef>
                <a:spcPct val="0"/>
              </a:spcBef>
              <a:spcAft>
                <a:spcPct val="0"/>
              </a:spcAft>
            </a:pPr>
            <a:r>
              <a:rPr lang="en-US" sz="1400">
                <a:solidFill>
                  <a:srgbClr val="FFFFFF">
                    <a:lumMod val="50000"/>
                  </a:srgbClr>
                </a:solidFill>
                <a:cs typeface="Arial" charset="0"/>
              </a:rPr>
              <a:t>© Getting Nerdy, LLC</a:t>
            </a:r>
          </a:p>
        </p:txBody>
      </p:sp>
    </p:spTree>
    <p:extLst>
      <p:ext uri="{BB962C8B-B14F-4D97-AF65-F5344CB8AC3E}">
        <p14:creationId xmlns:p14="http://schemas.microsoft.com/office/powerpoint/2010/main" val="2710471082"/>
      </p:ext>
    </p:extLst>
  </p:cSld>
  <p:clrMapOvr>
    <a:masterClrMapping/>
  </p:clrMapOvr>
  <p:transition spd="slow">
    <p:pull/>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152400"/>
            <a:ext cx="9067800" cy="838200"/>
          </a:xfrm>
        </p:spPr>
        <p:txBody>
          <a:bodyPr/>
          <a:lstStyle/>
          <a:p>
            <a:pPr eaLnBrk="1" hangingPunct="1"/>
            <a:r>
              <a:rPr lang="en-US" sz="3000"/>
              <a:t>Open/Deep Ocean &amp; Benthic Zone (Ocean Floor)</a:t>
            </a:r>
          </a:p>
        </p:txBody>
      </p:sp>
      <p:sp>
        <p:nvSpPr>
          <p:cNvPr id="118787" name="Rectangle 3"/>
          <p:cNvSpPr>
            <a:spLocks noGrp="1" noChangeArrowheads="1"/>
          </p:cNvSpPr>
          <p:nvPr>
            <p:ph type="body" idx="1"/>
          </p:nvPr>
        </p:nvSpPr>
        <p:spPr>
          <a:xfrm>
            <a:off x="228600" y="914400"/>
            <a:ext cx="8686800" cy="5638800"/>
          </a:xfrm>
        </p:spPr>
        <p:txBody>
          <a:bodyPr/>
          <a:lstStyle/>
          <a:p>
            <a:pPr marL="0" indent="0" algn="just" eaLnBrk="1" hangingPunct="1">
              <a:buFontTx/>
              <a:buNone/>
            </a:pPr>
            <a:r>
              <a:rPr lang="en-US" sz="2800" b="1"/>
              <a:t>Details/Climate:</a:t>
            </a:r>
            <a:r>
              <a:rPr lang="en-US" sz="2800" i="1"/>
              <a:t> </a:t>
            </a:r>
            <a:r>
              <a:rPr lang="en-US" sz="2800"/>
              <a:t>Includes cold waters far from the land = open ocean or deep ocean. The benthic zone or sea floor consists of sand &amp; dead organisms. As you go deeper, the temperature decreases.  Sunlight cannot penetrate through deeper water</a:t>
            </a:r>
          </a:p>
          <a:p>
            <a:pPr marL="0" indent="0" algn="just" eaLnBrk="1" hangingPunct="1">
              <a:buFontTx/>
              <a:buNone/>
            </a:pPr>
            <a:r>
              <a:rPr lang="en-US" sz="2800" b="1"/>
              <a:t>Animals</a:t>
            </a:r>
            <a:r>
              <a:rPr lang="en-US" sz="2800"/>
              <a:t>:  Open ocean animals include whales, dolphins, deep sea fish, and plankton. On the sea floor are sponges, sea anemones, tubeworms, sea stars.  Crabs, creepy deep sea fish live in deep ocean along with </a:t>
            </a:r>
            <a:r>
              <a:rPr lang="en-US" sz="2800" err="1"/>
              <a:t>archaebacteria</a:t>
            </a:r>
            <a:r>
              <a:rPr lang="en-US" sz="2800"/>
              <a:t> that live near thermal vents</a:t>
            </a:r>
          </a:p>
          <a:p>
            <a:pPr marL="0" indent="0" algn="just" eaLnBrk="1" hangingPunct="1">
              <a:buFontTx/>
              <a:buNone/>
            </a:pPr>
            <a:r>
              <a:rPr lang="en-US" sz="2800" b="1"/>
              <a:t>Plants:  </a:t>
            </a:r>
            <a:r>
              <a:rPr lang="en-US" sz="2800"/>
              <a:t>Open ocean has surface seaweed.  There are no plants in the deep areas (no sunlight)</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5" name="Rectangle 13"/>
          <p:cNvSpPr>
            <a:spLocks noChangeArrowheads="1"/>
          </p:cNvSpPr>
          <p:nvPr/>
        </p:nvSpPr>
        <p:spPr bwMode="auto">
          <a:xfrm>
            <a:off x="0" y="0"/>
            <a:ext cx="9067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3000">
                <a:solidFill>
                  <a:srgbClr val="000000"/>
                </a:solidFill>
                <a:latin typeface="Arial" charset="0"/>
                <a:cs typeface="Arial" charset="0"/>
              </a:rPr>
              <a:t>Open/Deep Ocean &amp; Benthic Zone (Ocean Floor)</a:t>
            </a:r>
          </a:p>
        </p:txBody>
      </p:sp>
      <p:grpSp>
        <p:nvGrpSpPr>
          <p:cNvPr id="2" name="Group 1"/>
          <p:cNvGrpSpPr/>
          <p:nvPr/>
        </p:nvGrpSpPr>
        <p:grpSpPr>
          <a:xfrm>
            <a:off x="152400" y="646636"/>
            <a:ext cx="8993407" cy="6214341"/>
            <a:chOff x="152400" y="646636"/>
            <a:chExt cx="8993407" cy="6214341"/>
          </a:xfrm>
        </p:grpSpPr>
        <p:pic>
          <p:nvPicPr>
            <p:cNvPr id="16386" name="Picture 2" descr="http://images.clipart.com/thb/thb14/PH/Corel_8901/34832593.thb.jpg?000802_c634_0048_clh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9400" y="2994025"/>
              <a:ext cx="3333750" cy="222885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152400" y="6553200"/>
              <a:ext cx="1905000" cy="307777"/>
            </a:xfrm>
            <a:prstGeom prst="rect">
              <a:avLst/>
            </a:prstGeom>
            <a:noFill/>
          </p:spPr>
          <p:txBody>
            <a:bodyPr wrap="square" rtlCol="0">
              <a:spAutoFit/>
            </a:bodyPr>
            <a:lstStyle/>
            <a:p>
              <a:pPr fontAlgn="base">
                <a:spcBef>
                  <a:spcPct val="0"/>
                </a:spcBef>
                <a:spcAft>
                  <a:spcPct val="0"/>
                </a:spcAft>
              </a:pPr>
              <a:r>
                <a:rPr lang="en-US" sz="1400">
                  <a:solidFill>
                    <a:srgbClr val="FFFFFF">
                      <a:lumMod val="50000"/>
                    </a:srgbClr>
                  </a:solidFill>
                  <a:cs typeface="Arial" charset="0"/>
                </a:rPr>
                <a:t>© Getting Nerdy, LLC</a:t>
              </a:r>
            </a:p>
          </p:txBody>
        </p:sp>
        <p:grpSp>
          <p:nvGrpSpPr>
            <p:cNvPr id="4" name="Group 3"/>
            <p:cNvGrpSpPr/>
            <p:nvPr/>
          </p:nvGrpSpPr>
          <p:grpSpPr>
            <a:xfrm>
              <a:off x="152400" y="646636"/>
              <a:ext cx="8993407" cy="5987412"/>
              <a:chOff x="407216" y="922414"/>
              <a:chExt cx="8993407" cy="5987412"/>
            </a:xfrm>
          </p:grpSpPr>
          <p:grpSp>
            <p:nvGrpSpPr>
              <p:cNvPr id="3" name="Group 2"/>
              <p:cNvGrpSpPr/>
              <p:nvPr/>
            </p:nvGrpSpPr>
            <p:grpSpPr>
              <a:xfrm>
                <a:off x="407216" y="922414"/>
                <a:ext cx="8993407" cy="5987412"/>
                <a:chOff x="9525" y="811202"/>
                <a:chExt cx="9303859" cy="6028753"/>
              </a:xfrm>
            </p:grpSpPr>
            <p:pic>
              <p:nvPicPr>
                <p:cNvPr id="1026" name="Picture 2" descr="http://images.clipart.com/thb/thb9/CL/5344_2005030030/010716_0886_95/25349337.thb.jpg?010716_0886_9521_o__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1562386" y="-741659"/>
                  <a:ext cx="6028753" cy="9134475"/>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http://downloads.clipart.com/684893.jpg?t=1357829733&amp;h=5381c5db48df23d58d7a582b0f29e330&amp;u=gettingnerdy"/>
                <p:cNvPicPr>
                  <a:picLocks noChangeAspect="1" noChangeArrowheads="1"/>
                </p:cNvPicPr>
                <p:nvPr/>
              </p:nvPicPr>
              <p:blipFill rotWithShape="1">
                <a:blip r:embed="rId4" cstate="screen">
                  <a:duotone>
                    <a:prstClr val="black"/>
                    <a:schemeClr val="tx2">
                      <a:tint val="45000"/>
                      <a:satMod val="400000"/>
                    </a:schemeClr>
                  </a:duotone>
                  <a:extLst>
                    <a:ext uri="{BEBA8EAE-BF5A-486C-A8C5-ECC9F3942E4B}">
                      <a14:imgProps xmlns:a14="http://schemas.microsoft.com/office/drawing/2010/main">
                        <a14:imgLayer r:embed="rId5">
                          <a14:imgEffect>
                            <a14:backgroundRemoval t="1351" b="100000" l="0" r="100000">
                              <a14:foregroundMark x1="55744" y1="37162" x2="90772" y2="40541"/>
                              <a14:foregroundMark x1="50847" y1="75450" x2="91337" y2="52477"/>
                              <a14:foregroundMark x1="50847" y1="44820" x2="21469" y2="87387"/>
                              <a14:foregroundMark x1="942" y1="33784" x2="29379" y2="50000"/>
                              <a14:foregroundMark x1="2260" y1="43243" x2="11488" y2="86712"/>
                              <a14:foregroundMark x1="30885" y1="32883" x2="32957" y2="38964"/>
                              <a14:foregroundMark x1="72128" y1="8108" x2="81356" y2="20946"/>
                              <a14:foregroundMark x1="73635" y1="5631" x2="80791" y2="6532"/>
                              <a14:foregroundMark x1="94350" y1="18468" x2="97740" y2="34685"/>
                              <a14:backgroundMark x1="5838" y1="5856" x2="5838" y2="25676"/>
                              <a14:backgroundMark x1="49529" y1="31081" x2="38230" y2="48198"/>
                              <a14:backgroundMark x1="31073" y1="54279" x2="7345" y2="96171"/>
                              <a14:backgroundMark x1="1130" y1="84910" x2="6591" y2="76351"/>
                              <a14:backgroundMark x1="1695" y1="58108" x2="12053" y2="61486"/>
                              <a14:backgroundMark x1="4896" y1="42793" x2="9793" y2="47072"/>
                              <a14:backgroundMark x1="97740" y1="32883" x2="99623" y2="28604"/>
                              <a14:backgroundMark x1="6968" y1="78378" x2="11864" y2="77703"/>
                              <a14:backgroundMark x1="13936" y1="71171" x2="1507" y2="67342"/>
                            </a14:backgroundRemoval>
                          </a14:imgEffect>
                        </a14:imgLayer>
                      </a14:imgProps>
                    </a:ext>
                    <a:ext uri="{28A0092B-C50C-407E-A947-70E740481C1C}">
                      <a14:useLocalDpi xmlns:a14="http://schemas.microsoft.com/office/drawing/2010/main"/>
                    </a:ext>
                  </a:extLst>
                </a:blip>
                <a:srcRect/>
                <a:stretch/>
              </p:blipFill>
              <p:spPr bwMode="auto">
                <a:xfrm>
                  <a:off x="417827" y="2950941"/>
                  <a:ext cx="4701525" cy="3828774"/>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3074" name="Picture 2" descr="http://images.clipart.com/thb/thb8/PH/mb5241_20030909/mb5241_20030909_04/14537411.thb.jpg?5241_030917_106414"/>
                <p:cNvPicPr>
                  <a:picLocks noChangeAspect="1" noChangeArrowheads="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backgroundRemoval t="0" b="100000" l="0" r="100000"/>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5002863" y="5071286"/>
                  <a:ext cx="4310521" cy="1687262"/>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pic>
            <p:nvPicPr>
              <p:cNvPr id="16390" name="Picture 6" descr="http://images.clipart.com/thb/thb14/PH/000802_c139/34651897.thb.jpg?000802_c141_0018_clhs"/>
              <p:cNvPicPr>
                <a:picLocks noChangeAspect="1" noChangeArrowheads="1"/>
              </p:cNvPicPr>
              <p:nvPr/>
            </p:nvPicPr>
            <p:blipFill>
              <a:blip r:embed="rId8">
                <a:grayscl/>
                <a:extLst>
                  <a:ext uri="{BEBA8EAE-BF5A-486C-A8C5-ECC9F3942E4B}">
                    <a14:imgProps xmlns:a14="http://schemas.microsoft.com/office/drawing/2010/main">
                      <a14:imgLayer r:embed="rId9">
                        <a14:imgEffect>
                          <a14:backgroundRemoval t="9402" b="95299" l="0" r="99429">
                            <a14:foregroundMark x1="58000" y1="72650" x2="85714" y2="79487"/>
                            <a14:foregroundMark x1="70286" y1="85043" x2="83143" y2="85043"/>
                            <a14:foregroundMark x1="13714" y1="26923" x2="41714" y2="38462"/>
                          </a14:backgroundRemoval>
                        </a14:imgEffect>
                      </a14:imgLayer>
                    </a14:imgProps>
                  </a:ext>
                  <a:ext uri="{28A0092B-C50C-407E-A947-70E740481C1C}">
                    <a14:useLocalDpi xmlns:a14="http://schemas.microsoft.com/office/drawing/2010/main"/>
                  </a:ext>
                </a:extLst>
              </a:blip>
              <a:srcRect/>
              <a:stretch>
                <a:fillRect/>
              </a:stretch>
            </p:blipFill>
            <p:spPr bwMode="auto">
              <a:xfrm rot="5076814">
                <a:off x="5461459" y="1758257"/>
                <a:ext cx="4477615" cy="2993605"/>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grpSp>
    </p:spTree>
    <p:extLst>
      <p:ext uri="{BB962C8B-B14F-4D97-AF65-F5344CB8AC3E}">
        <p14:creationId xmlns:p14="http://schemas.microsoft.com/office/powerpoint/2010/main" val="1671106133"/>
      </p:ext>
    </p:extLst>
  </p:cSld>
  <p:clrMapOvr>
    <a:masterClrMapping/>
  </p:clrMapOvr>
  <p:transition spd="slow">
    <p:pull/>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274638"/>
            <a:ext cx="8229600" cy="563562"/>
          </a:xfrm>
        </p:spPr>
        <p:txBody>
          <a:bodyPr/>
          <a:lstStyle/>
          <a:p>
            <a:pPr eaLnBrk="1" hangingPunct="1"/>
            <a:r>
              <a:rPr lang="en-US" sz="4000" b="1"/>
              <a:t>Reflection: Lion Fish</a:t>
            </a:r>
          </a:p>
        </p:txBody>
      </p:sp>
      <p:sp>
        <p:nvSpPr>
          <p:cNvPr id="120835" name="Rectangle 3"/>
          <p:cNvSpPr>
            <a:spLocks noGrp="1" noChangeArrowheads="1"/>
          </p:cNvSpPr>
          <p:nvPr>
            <p:ph type="body" idx="1"/>
          </p:nvPr>
        </p:nvSpPr>
        <p:spPr>
          <a:xfrm>
            <a:off x="228600" y="914400"/>
            <a:ext cx="5791200" cy="5715000"/>
          </a:xfrm>
        </p:spPr>
        <p:txBody>
          <a:bodyPr/>
          <a:lstStyle/>
          <a:p>
            <a:pPr marL="0" indent="0" algn="ctr" eaLnBrk="1" hangingPunct="1">
              <a:buFontTx/>
              <a:buNone/>
            </a:pPr>
            <a:r>
              <a:rPr lang="en-US"/>
              <a:t>Watch this </a:t>
            </a:r>
            <a:r>
              <a:rPr lang="en-US">
                <a:hlinkClick r:id="rId2"/>
              </a:rPr>
              <a:t>VIDEO</a:t>
            </a:r>
            <a:r>
              <a:rPr lang="en-US"/>
              <a:t> about the Lion Fish.</a:t>
            </a:r>
          </a:p>
          <a:p>
            <a:pPr marL="0" indent="0" algn="ctr" eaLnBrk="1" hangingPunct="1">
              <a:buFontTx/>
              <a:buNone/>
            </a:pPr>
            <a:r>
              <a:rPr lang="en-US" b="1"/>
              <a:t>Write 3-5 sentences explaining:</a:t>
            </a:r>
          </a:p>
          <a:p>
            <a:pPr marL="0" indent="0" algn="ctr" eaLnBrk="1" hangingPunct="1">
              <a:buFontTx/>
              <a:buNone/>
            </a:pPr>
            <a:r>
              <a:rPr lang="en-US" b="1"/>
              <a:t>What are some other ways we can prevent the problems with the Lionfish?</a:t>
            </a:r>
          </a:p>
          <a:p>
            <a:pPr marL="0" indent="0" algn="just" eaLnBrk="1" hangingPunct="1">
              <a:buNone/>
            </a:pPr>
            <a:r>
              <a:rPr lang="en-US" b="1"/>
              <a:t>Exit Ticket:  </a:t>
            </a:r>
            <a:r>
              <a:rPr lang="en-US"/>
              <a:t>Why is it important that we not release aquarium pets into marine or freshwater biomes?</a:t>
            </a:r>
          </a:p>
          <a:p>
            <a:pPr marL="0" indent="0" eaLnBrk="1" hangingPunct="1">
              <a:buFontTx/>
              <a:buNone/>
            </a:pPr>
            <a:endParaRPr lang="en-US" b="1"/>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8194" name="Picture 2" descr="http://images.clipart.com/thb/thb14/PH/Corel.27141/34822803.thb.jpg?000802_c787_0058_clh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54052" y="2514600"/>
            <a:ext cx="2860692" cy="2514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Users\gvikingson\AppData\Local\Microsoft\Windows\Temporary Internet Files\Content.IE5\YGIQ3BU6\MP900431766[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56737" y="304800"/>
            <a:ext cx="2714297" cy="2165898"/>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123907" name="Rectangle 3"/>
          <p:cNvSpPr>
            <a:spLocks noGrp="1" noChangeArrowheads="1"/>
          </p:cNvSpPr>
          <p:nvPr>
            <p:ph type="body" idx="1"/>
          </p:nvPr>
        </p:nvSpPr>
        <p:spPr>
          <a:xfrm>
            <a:off x="215463" y="381000"/>
            <a:ext cx="5651937" cy="6019800"/>
          </a:xfrm>
        </p:spPr>
        <p:txBody>
          <a:bodyPr/>
          <a:lstStyle/>
          <a:p>
            <a:pPr marL="609600" indent="-609600" algn="ctr" eaLnBrk="1" hangingPunct="1">
              <a:lnSpc>
                <a:spcPct val="90000"/>
              </a:lnSpc>
              <a:buFontTx/>
              <a:buNone/>
            </a:pPr>
            <a:r>
              <a:rPr lang="en-US" sz="4000" b="1"/>
              <a:t>Just Keep Swimming!</a:t>
            </a:r>
          </a:p>
          <a:p>
            <a:pPr marL="0" indent="0" eaLnBrk="1" hangingPunct="1">
              <a:lnSpc>
                <a:spcPct val="90000"/>
              </a:lnSpc>
              <a:buFontTx/>
              <a:buNone/>
            </a:pPr>
            <a:r>
              <a:rPr lang="en-US" b="1"/>
              <a:t>Objective</a:t>
            </a:r>
            <a:r>
              <a:rPr lang="en-US"/>
              <a:t>:  To review marine biomes as we watch </a:t>
            </a:r>
            <a:r>
              <a:rPr lang="en-US" i="1"/>
              <a:t>Finding </a:t>
            </a:r>
            <a:r>
              <a:rPr lang="en-US" i="1" err="1"/>
              <a:t>Nemo</a:t>
            </a:r>
            <a:endParaRPr lang="en-US"/>
          </a:p>
          <a:p>
            <a:pPr marL="609600" indent="-609600" eaLnBrk="1" hangingPunct="1">
              <a:lnSpc>
                <a:spcPct val="90000"/>
              </a:lnSpc>
              <a:buFontTx/>
              <a:buNone/>
            </a:pPr>
            <a:r>
              <a:rPr lang="en-US" b="1"/>
              <a:t>Bell work</a:t>
            </a:r>
            <a:r>
              <a:rPr lang="en-US"/>
              <a:t>: </a:t>
            </a:r>
          </a:p>
          <a:p>
            <a:pPr marL="609600" indent="-609600" eaLnBrk="1" hangingPunct="1">
              <a:lnSpc>
                <a:spcPct val="90000"/>
              </a:lnSpc>
              <a:buFontTx/>
              <a:buAutoNum type="arabicPeriod"/>
            </a:pPr>
            <a:r>
              <a:rPr lang="en-US"/>
              <a:t>Create a food chain using the following: Sea turtle, fish, phytoplankton, sun, shark</a:t>
            </a:r>
          </a:p>
          <a:p>
            <a:pPr marL="609600" indent="-609600" eaLnBrk="1" hangingPunct="1">
              <a:lnSpc>
                <a:spcPct val="90000"/>
              </a:lnSpc>
              <a:buFontTx/>
              <a:buAutoNum type="arabicPeriod"/>
            </a:pPr>
            <a:r>
              <a:rPr lang="en-US"/>
              <a:t>What kind of SYMBIOTIC relationship does </a:t>
            </a:r>
            <a:r>
              <a:rPr lang="en-US" err="1"/>
              <a:t>Nemo</a:t>
            </a:r>
            <a:r>
              <a:rPr lang="en-US"/>
              <a:t> have with the Sea Anemone?</a:t>
            </a:r>
          </a:p>
          <a:p>
            <a:pPr marL="0" indent="0" eaLnBrk="1" hangingPunct="1">
              <a:lnSpc>
                <a:spcPct val="90000"/>
              </a:lnSpc>
              <a:buNone/>
            </a:pPr>
            <a:r>
              <a:rPr lang="en-US"/>
              <a:t>       </a:t>
            </a:r>
            <a:r>
              <a:rPr lang="en-US" b="1"/>
              <a:t>Mutualism</a:t>
            </a:r>
          </a:p>
        </p:txBody>
      </p:sp>
      <p:pic>
        <p:nvPicPr>
          <p:cNvPr id="17413" name="Picture 5" descr="C:\Users\gvikingson\AppData\Local\Microsoft\Windows\Temporary Internet Files\Content.IE5\INFEI1W6\MP900431767[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43600" y="3886200"/>
            <a:ext cx="2714297" cy="1412875"/>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7414" name="Picture 6" descr="C:\Users\gvikingson\AppData\Local\Microsoft\Windows\Temporary Internet Files\Content.IE5\YGIQ3BU6\MP900428035[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519651" y="2477096"/>
            <a:ext cx="1138246" cy="140910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7416" name="Picture 8" descr="C:\Users\gvikingson\AppData\Local\Microsoft\Windows\Temporary Internet Files\Content.IE5\YGIQ3BU6\MP900407509[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43600" y="2438400"/>
            <a:ext cx="1529256" cy="146619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2" name="AutoShape 10" descr="http://downloads.clipart.com/9752116.jpg?t=1357678562&amp;h=7dccf221720fa39f81fb1b84a1fabd20&amp;u=gettingnerdy"/>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9218" name="Picture 2" descr="http://images.clipart.com/thb/thb8/PH/cs5359_20040528d/cs5359_20040528d/16453254.thb.jpg?5359_040604_278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400000">
            <a:off x="6622830" y="4619845"/>
            <a:ext cx="1355835" cy="271429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cxnSp>
        <p:nvCxnSpPr>
          <p:cNvPr id="4" name="Straight Arrow Connector 3"/>
          <p:cNvCxnSpPr/>
          <p:nvPr/>
        </p:nvCxnSpPr>
        <p:spPr bwMode="auto">
          <a:xfrm>
            <a:off x="7300747" y="1219200"/>
            <a:ext cx="13138" cy="533400"/>
          </a:xfrm>
          <a:prstGeom prst="straightConnector1">
            <a:avLst/>
          </a:prstGeom>
          <a:ln w="63500">
            <a:solidFill>
              <a:srgbClr val="FF3300"/>
            </a:solidFill>
            <a:tailEnd type="arrow"/>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p:nvPr/>
        </p:nvCxnSpPr>
        <p:spPr bwMode="auto">
          <a:xfrm>
            <a:off x="7313885" y="2172296"/>
            <a:ext cx="0" cy="609600"/>
          </a:xfrm>
          <a:prstGeom prst="straightConnector1">
            <a:avLst/>
          </a:prstGeom>
          <a:ln w="63500">
            <a:solidFill>
              <a:srgbClr val="FF3300"/>
            </a:solidFill>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bwMode="auto">
          <a:xfrm>
            <a:off x="7313885" y="3470323"/>
            <a:ext cx="0" cy="609600"/>
          </a:xfrm>
          <a:prstGeom prst="straightConnector1">
            <a:avLst/>
          </a:prstGeom>
          <a:ln w="63500">
            <a:solidFill>
              <a:srgbClr val="FF3300"/>
            </a:solidFill>
            <a:tailEnd type="arrow"/>
          </a:ln>
        </p:spPr>
        <p:style>
          <a:lnRef idx="3">
            <a:schemeClr val="accent6"/>
          </a:lnRef>
          <a:fillRef idx="0">
            <a:schemeClr val="accent6"/>
          </a:fillRef>
          <a:effectRef idx="2">
            <a:schemeClr val="accent6"/>
          </a:effectRef>
          <a:fontRef idx="minor">
            <a:schemeClr val="tx1"/>
          </a:fontRef>
        </p:style>
      </p:cxnSp>
      <p:cxnSp>
        <p:nvCxnSpPr>
          <p:cNvPr id="18" name="Straight Arrow Connector 17"/>
          <p:cNvCxnSpPr/>
          <p:nvPr/>
        </p:nvCxnSpPr>
        <p:spPr bwMode="auto">
          <a:xfrm>
            <a:off x="7307316" y="4994275"/>
            <a:ext cx="0" cy="609600"/>
          </a:xfrm>
          <a:prstGeom prst="straightConnector1">
            <a:avLst/>
          </a:prstGeom>
          <a:ln w="63500">
            <a:solidFill>
              <a:srgbClr val="FF3300"/>
            </a:solidFill>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05556E-6 0 L 0.07482 -0.37361 " pathEditMode="relative" rAng="0" ptsTypes="AA">
                                      <p:cBhvr>
                                        <p:cTn id="6" dur="2000" fill="hold"/>
                                        <p:tgtEl>
                                          <p:spTgt spid="17416"/>
                                        </p:tgtEl>
                                        <p:attrNameLst>
                                          <p:attrName>ppt_x</p:attrName>
                                          <p:attrName>ppt_y</p:attrName>
                                        </p:attrNameLst>
                                      </p:cBhvr>
                                      <p:rCtr x="3733" y="-1868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2.5E-6 2.22222E-6 L 0.00156 -0.58264 " pathEditMode="relative" rAng="0" ptsTypes="AA">
                                      <p:cBhvr>
                                        <p:cTn id="14" dur="2000" fill="hold"/>
                                        <p:tgtEl>
                                          <p:spTgt spid="9218"/>
                                        </p:tgtEl>
                                        <p:attrNameLst>
                                          <p:attrName>ppt_x</p:attrName>
                                          <p:attrName>ppt_y</p:attrName>
                                        </p:attrNameLst>
                                      </p:cBhvr>
                                      <p:rCtr x="69" y="-29144"/>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1.38889E-6 1.11111E-6 L -0.08455 0.025 " pathEditMode="relative" rAng="0" ptsTypes="AA">
                                      <p:cBhvr>
                                        <p:cTn id="22" dur="2000" fill="hold"/>
                                        <p:tgtEl>
                                          <p:spTgt spid="17414"/>
                                        </p:tgtEl>
                                        <p:attrNameLst>
                                          <p:attrName>ppt_x</p:attrName>
                                          <p:attrName>ppt_y</p:attrName>
                                        </p:attrNameLst>
                                      </p:cBhvr>
                                      <p:rCtr x="-4236" y="1250"/>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3.61111E-6 -4.81481E-6 L 0.00017 0.44213 " pathEditMode="relative" rAng="0" ptsTypes="AA">
                                      <p:cBhvr>
                                        <p:cTn id="30" dur="2000" fill="hold"/>
                                        <p:tgtEl>
                                          <p:spTgt spid="17412"/>
                                        </p:tgtEl>
                                        <p:attrNameLst>
                                          <p:attrName>ppt_x</p:attrName>
                                          <p:attrName>ppt_y</p:attrName>
                                        </p:attrNameLst>
                                      </p:cBhvr>
                                      <p:rCtr x="0" y="22106"/>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 -4.44444E-6 L 0 0.21112 " pathEditMode="relative" rAng="0" ptsTypes="AA">
                                      <p:cBhvr>
                                        <p:cTn id="38" dur="2000" fill="hold"/>
                                        <p:tgtEl>
                                          <p:spTgt spid="17413"/>
                                        </p:tgtEl>
                                        <p:attrNameLst>
                                          <p:attrName>ppt_x</p:attrName>
                                          <p:attrName>ppt_y</p:attrName>
                                        </p:attrNameLst>
                                      </p:cBhvr>
                                      <p:rCtr x="0" y="10556"/>
                                    </p:animMotion>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3907">
                                            <p:txEl>
                                              <p:pRg st="5" end="5"/>
                                            </p:txEl>
                                          </p:spTgt>
                                        </p:tgtEl>
                                        <p:attrNameLst>
                                          <p:attrName>style.visibility</p:attrName>
                                        </p:attrNameLst>
                                      </p:cBhvr>
                                      <p:to>
                                        <p:strVal val="visible"/>
                                      </p:to>
                                    </p:set>
                                    <p:anim calcmode="lin" valueType="num">
                                      <p:cBhvr additive="base">
                                        <p:cTn id="43" dur="500" fill="hold"/>
                                        <p:tgtEl>
                                          <p:spTgt spid="123907">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390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zaher\AppData\Local\Microsoft\Windows\Temporary Internet Files\Content.IE5\DPAN9GLL\MC900441389[1].wmf"/>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685800"/>
            <a:ext cx="1981200" cy="1760220"/>
          </a:xfrm>
          <a:prstGeom prst="rect">
            <a:avLst/>
          </a:prstGeom>
          <a:noFill/>
          <a:ln>
            <a:noFill/>
          </a:ln>
        </p:spPr>
      </p:pic>
      <p:sp>
        <p:nvSpPr>
          <p:cNvPr id="3" name="Content Placeholder 2"/>
          <p:cNvSpPr>
            <a:spLocks noGrp="1"/>
          </p:cNvSpPr>
          <p:nvPr>
            <p:ph idx="1"/>
          </p:nvPr>
        </p:nvSpPr>
        <p:spPr>
          <a:xfrm>
            <a:off x="333702" y="228600"/>
            <a:ext cx="8489732" cy="6400800"/>
          </a:xfrm>
        </p:spPr>
        <p:txBody>
          <a:bodyPr/>
          <a:lstStyle/>
          <a:p>
            <a:pPr marL="0" indent="0" algn="ctr">
              <a:buNone/>
            </a:pPr>
            <a:r>
              <a:rPr lang="en-US" b="1" i="1"/>
              <a:t>Finding </a:t>
            </a:r>
            <a:r>
              <a:rPr lang="en-US" b="1" i="1" err="1"/>
              <a:t>Nemo</a:t>
            </a:r>
            <a:r>
              <a:rPr lang="en-US" b="1" i="1"/>
              <a:t>… </a:t>
            </a:r>
            <a:r>
              <a:rPr lang="en-US" b="1"/>
              <a:t> A Journey through the Ocean</a:t>
            </a:r>
            <a:endParaRPr lang="en-US"/>
          </a:p>
          <a:p>
            <a:pPr marL="0" indent="0">
              <a:buNone/>
            </a:pPr>
            <a:r>
              <a:rPr lang="en-US" sz="2400" b="1"/>
              <a:t>Before You Watch:</a:t>
            </a:r>
            <a:endParaRPr lang="en-US" sz="2400"/>
          </a:p>
          <a:p>
            <a:pPr marL="0" lvl="0" indent="0">
              <a:spcBef>
                <a:spcPts val="0"/>
              </a:spcBef>
              <a:buNone/>
            </a:pPr>
            <a:r>
              <a:rPr lang="en-US" sz="2200"/>
              <a:t>What is a producer?</a:t>
            </a:r>
          </a:p>
          <a:p>
            <a:pPr marL="0" indent="0">
              <a:spcBef>
                <a:spcPts val="0"/>
              </a:spcBef>
              <a:buNone/>
            </a:pPr>
            <a:r>
              <a:rPr lang="en-US" sz="2200" b="1"/>
              <a:t>An organism that can make its own food through the process of photosynthesis</a:t>
            </a:r>
          </a:p>
          <a:p>
            <a:pPr marL="0" lvl="0" indent="0">
              <a:spcBef>
                <a:spcPts val="0"/>
              </a:spcBef>
              <a:buNone/>
            </a:pPr>
            <a:r>
              <a:rPr lang="en-US" sz="2200"/>
              <a:t>What is a consumer?  </a:t>
            </a:r>
          </a:p>
          <a:p>
            <a:pPr marL="0" indent="0">
              <a:spcBef>
                <a:spcPts val="0"/>
              </a:spcBef>
              <a:buNone/>
            </a:pPr>
            <a:r>
              <a:rPr lang="en-US" sz="2200" b="1"/>
              <a:t>An organism that must obtain its food from another source (i.e. eating, absorbing)</a:t>
            </a:r>
          </a:p>
          <a:p>
            <a:pPr marL="0" lvl="0" indent="0">
              <a:spcBef>
                <a:spcPts val="0"/>
              </a:spcBef>
              <a:buNone/>
            </a:pPr>
            <a:r>
              <a:rPr lang="en-US" sz="2200"/>
              <a:t>What are the three types of consumers and what do they eat?</a:t>
            </a:r>
          </a:p>
          <a:p>
            <a:pPr marL="0" lvl="0" indent="0">
              <a:spcBef>
                <a:spcPts val="0"/>
              </a:spcBef>
              <a:buNone/>
            </a:pPr>
            <a:r>
              <a:rPr lang="en-US" sz="2200" b="1"/>
              <a:t>Carnivore – animals; herbivore – plants; omnivore – animals and plants </a:t>
            </a:r>
            <a:r>
              <a:rPr lang="en-US" sz="2200"/>
              <a:t> </a:t>
            </a:r>
          </a:p>
          <a:p>
            <a:pPr marL="0" lvl="0" indent="0">
              <a:spcBef>
                <a:spcPts val="0"/>
              </a:spcBef>
              <a:buNone/>
            </a:pPr>
            <a:r>
              <a:rPr lang="en-US" sz="2200"/>
              <a:t>What is a primary consumer?</a:t>
            </a:r>
          </a:p>
          <a:p>
            <a:pPr marL="0" indent="0">
              <a:spcBef>
                <a:spcPts val="0"/>
              </a:spcBef>
              <a:buNone/>
            </a:pPr>
            <a:r>
              <a:rPr lang="en-US" sz="2200" b="1"/>
              <a:t>An herbivore or omnivore that eats the producer</a:t>
            </a:r>
          </a:p>
          <a:p>
            <a:pPr marL="0" lvl="0" indent="0">
              <a:spcBef>
                <a:spcPts val="0"/>
              </a:spcBef>
              <a:buNone/>
            </a:pPr>
            <a:r>
              <a:rPr lang="en-US" sz="2200"/>
              <a:t>What is a secondary consumer?</a:t>
            </a:r>
          </a:p>
          <a:p>
            <a:pPr marL="0" indent="0">
              <a:spcBef>
                <a:spcPts val="0"/>
              </a:spcBef>
              <a:buNone/>
            </a:pPr>
            <a:r>
              <a:rPr lang="en-US" sz="2200" b="1"/>
              <a:t>An omnivore or carnivore that eats the primary consumer</a:t>
            </a:r>
          </a:p>
          <a:p>
            <a:pPr marL="0" lvl="0" indent="0">
              <a:spcBef>
                <a:spcPts val="0"/>
              </a:spcBef>
              <a:buNone/>
            </a:pPr>
            <a:r>
              <a:rPr lang="en-US" sz="2200"/>
              <a:t>What is symbiosis?</a:t>
            </a:r>
          </a:p>
          <a:p>
            <a:pPr marL="0" indent="0" eaLnBrk="1" hangingPunct="1">
              <a:buFontTx/>
              <a:buNone/>
            </a:pPr>
            <a:r>
              <a:rPr lang="en-US" sz="2200" b="1"/>
              <a:t>A close relationship created between two species due to coevolution – the relationship must benefit at least one of the species</a:t>
            </a:r>
          </a:p>
          <a:p>
            <a:pPr marL="0" indent="0" eaLnBrk="1" hangingPunct="1">
              <a:buFontTx/>
              <a:buNone/>
            </a:pPr>
            <a:endParaRPr lang="en-US" sz="2200"/>
          </a:p>
          <a:p>
            <a:pPr marL="0" indent="0">
              <a:spcBef>
                <a:spcPts val="0"/>
              </a:spcBef>
              <a:buNone/>
            </a:pPr>
            <a:endParaRPr lang="en-US" sz="2200"/>
          </a:p>
        </p:txBody>
      </p:sp>
    </p:spTree>
    <p:extLst>
      <p:ext uri="{BB962C8B-B14F-4D97-AF65-F5344CB8AC3E}">
        <p14:creationId xmlns:p14="http://schemas.microsoft.com/office/powerpoint/2010/main" val="109809218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000"/>
                                        <p:tgtEl>
                                          <p:spTgt spid="3">
                                            <p:txEl>
                                              <p:pRg st="9" end="9"/>
                                            </p:txEl>
                                          </p:spTgt>
                                        </p:tgtEl>
                                      </p:cBhvr>
                                    </p:animEffect>
                                    <p:anim calcmode="lin" valueType="num">
                                      <p:cBhvr>
                                        <p:cTn id="2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fade">
                                      <p:cBhvr>
                                        <p:cTn id="42" dur="1000"/>
                                        <p:tgtEl>
                                          <p:spTgt spid="3">
                                            <p:txEl>
                                              <p:pRg st="13" end="13"/>
                                            </p:txEl>
                                          </p:spTgt>
                                        </p:tgtEl>
                                      </p:cBhvr>
                                    </p:animEffect>
                                    <p:anim calcmode="lin" valueType="num">
                                      <p:cBhvr>
                                        <p:cTn id="4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mzaher\AppData\Local\Microsoft\Windows\Temporary Internet Files\Content.IE5\DPAN9GLL\MC900441389[1].wmf"/>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7600" y="449580"/>
            <a:ext cx="1981200" cy="1760220"/>
          </a:xfrm>
          <a:prstGeom prst="rect">
            <a:avLst/>
          </a:prstGeom>
          <a:noFill/>
          <a:ln>
            <a:noFill/>
          </a:ln>
        </p:spPr>
      </p:pic>
      <p:sp>
        <p:nvSpPr>
          <p:cNvPr id="3" name="Content Placeholder 2"/>
          <p:cNvSpPr>
            <a:spLocks noGrp="1"/>
          </p:cNvSpPr>
          <p:nvPr>
            <p:ph idx="1"/>
          </p:nvPr>
        </p:nvSpPr>
        <p:spPr>
          <a:xfrm>
            <a:off x="333702" y="2133600"/>
            <a:ext cx="8489732" cy="4267200"/>
          </a:xfrm>
        </p:spPr>
        <p:txBody>
          <a:bodyPr/>
          <a:lstStyle/>
          <a:p>
            <a:pPr marL="0" indent="0" algn="ctr">
              <a:buNone/>
            </a:pPr>
            <a:r>
              <a:rPr lang="en-US" sz="4400" b="1" i="1"/>
              <a:t>Finding </a:t>
            </a:r>
            <a:r>
              <a:rPr lang="en-US" sz="4400" b="1" i="1" err="1"/>
              <a:t>Nemo</a:t>
            </a:r>
            <a:r>
              <a:rPr lang="en-US" sz="4400" b="1" i="1"/>
              <a:t>… </a:t>
            </a:r>
            <a:r>
              <a:rPr lang="en-US" sz="4400" b="1"/>
              <a:t> A Journey through the Ocean</a:t>
            </a:r>
            <a:endParaRPr lang="en-US" sz="4400"/>
          </a:p>
          <a:p>
            <a:pPr marL="0" indent="0" algn="ctr">
              <a:spcBef>
                <a:spcPts val="0"/>
              </a:spcBef>
              <a:buNone/>
            </a:pPr>
            <a:endParaRPr lang="en-US" sz="4400"/>
          </a:p>
          <a:p>
            <a:pPr marL="0" indent="0" algn="ctr">
              <a:spcBef>
                <a:spcPts val="0"/>
              </a:spcBef>
              <a:buNone/>
            </a:pPr>
            <a:endParaRPr lang="en-US" sz="4400"/>
          </a:p>
          <a:p>
            <a:pPr marL="0" indent="0" algn="ctr">
              <a:spcBef>
                <a:spcPts val="0"/>
              </a:spcBef>
              <a:buNone/>
            </a:pPr>
            <a:r>
              <a:rPr lang="en-US" sz="4400"/>
              <a:t>Watch the movie and answer the questions that go along with it!</a:t>
            </a:r>
          </a:p>
        </p:txBody>
      </p:sp>
    </p:spTree>
    <p:extLst>
      <p:ext uri="{BB962C8B-B14F-4D97-AF65-F5344CB8AC3E}">
        <p14:creationId xmlns:p14="http://schemas.microsoft.com/office/powerpoint/2010/main" val="1994003709"/>
      </p:ext>
    </p:extLst>
  </p:cSld>
  <p:clrMapOvr>
    <a:masterClrMapping/>
  </p:clrMapOvr>
  <p:transition spd="slow">
    <p:pull/>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283076" y="228600"/>
            <a:ext cx="8600792" cy="6324600"/>
          </a:xfrm>
        </p:spPr>
        <p:txBody>
          <a:bodyPr/>
          <a:lstStyle/>
          <a:p>
            <a:pPr marL="0" indent="0" algn="ctr" eaLnBrk="1" hangingPunct="1">
              <a:lnSpc>
                <a:spcPct val="90000"/>
              </a:lnSpc>
              <a:buFontTx/>
              <a:buNone/>
              <a:defRPr/>
            </a:pPr>
            <a:r>
              <a:rPr lang="en-US" sz="3600" b="1"/>
              <a:t>Biome Diorama = BIORAMA! </a:t>
            </a:r>
          </a:p>
          <a:p>
            <a:pPr marL="0" indent="0" algn="ctr" eaLnBrk="1" hangingPunct="1">
              <a:lnSpc>
                <a:spcPct val="90000"/>
              </a:lnSpc>
              <a:buFontTx/>
              <a:buNone/>
              <a:defRPr/>
            </a:pPr>
            <a:r>
              <a:rPr lang="en-US" sz="2400" b="1"/>
              <a:t>Objective</a:t>
            </a:r>
            <a:r>
              <a:rPr lang="en-US" sz="2400"/>
              <a:t>:  To create a 3-d model/diorama of a biome</a:t>
            </a:r>
          </a:p>
          <a:p>
            <a:pPr marL="0" indent="0" algn="ctr" eaLnBrk="1" hangingPunct="1">
              <a:lnSpc>
                <a:spcPct val="90000"/>
              </a:lnSpc>
              <a:buFontTx/>
              <a:buNone/>
              <a:defRPr/>
            </a:pPr>
            <a:r>
              <a:rPr lang="en-US" sz="2400" b="1"/>
              <a:t>Bell Work:  </a:t>
            </a:r>
            <a:r>
              <a:rPr lang="en-US" sz="2400"/>
              <a:t>Choose your </a:t>
            </a:r>
            <a:r>
              <a:rPr lang="en-US" sz="2400" b="1" u="sng"/>
              <a:t>TOP FIVE</a:t>
            </a:r>
            <a:r>
              <a:rPr lang="en-US" sz="2400"/>
              <a:t> biomes from the list below:</a:t>
            </a:r>
          </a:p>
          <a:p>
            <a:pPr eaLnBrk="1" hangingPunct="1">
              <a:lnSpc>
                <a:spcPct val="90000"/>
              </a:lnSpc>
              <a:buFontTx/>
              <a:buNone/>
              <a:defRPr/>
            </a:pPr>
            <a:r>
              <a:rPr lang="en-US" sz="2000" b="1">
                <a:solidFill>
                  <a:srgbClr val="0000FF"/>
                </a:solidFill>
              </a:rPr>
              <a:t>Savanna: African or Australian	</a:t>
            </a:r>
          </a:p>
          <a:p>
            <a:pPr eaLnBrk="1" hangingPunct="1">
              <a:lnSpc>
                <a:spcPct val="90000"/>
              </a:lnSpc>
              <a:buFontTx/>
              <a:buNone/>
              <a:defRPr/>
            </a:pPr>
            <a:r>
              <a:rPr lang="en-US" sz="2000" b="1">
                <a:solidFill>
                  <a:srgbClr val="0000FF"/>
                </a:solidFill>
              </a:rPr>
              <a:t>Desert</a:t>
            </a:r>
          </a:p>
          <a:p>
            <a:pPr eaLnBrk="1" hangingPunct="1">
              <a:lnSpc>
                <a:spcPct val="90000"/>
              </a:lnSpc>
              <a:buFontTx/>
              <a:buNone/>
              <a:defRPr/>
            </a:pPr>
            <a:r>
              <a:rPr lang="en-US" sz="2000" b="1">
                <a:solidFill>
                  <a:srgbClr val="0000FF"/>
                </a:solidFill>
              </a:rPr>
              <a:t>Prairie/Grassland			</a:t>
            </a:r>
          </a:p>
          <a:p>
            <a:pPr eaLnBrk="1" hangingPunct="1">
              <a:lnSpc>
                <a:spcPct val="90000"/>
              </a:lnSpc>
              <a:buFontTx/>
              <a:buNone/>
              <a:defRPr/>
            </a:pPr>
            <a:r>
              <a:rPr lang="en-US" sz="2000" b="1">
                <a:solidFill>
                  <a:srgbClr val="0000FF"/>
                </a:solidFill>
              </a:rPr>
              <a:t>Alpine Tundra</a:t>
            </a:r>
          </a:p>
          <a:p>
            <a:pPr eaLnBrk="1" hangingPunct="1">
              <a:lnSpc>
                <a:spcPct val="90000"/>
              </a:lnSpc>
              <a:buFontTx/>
              <a:buNone/>
              <a:defRPr/>
            </a:pPr>
            <a:r>
              <a:rPr lang="en-US" sz="2000" b="1">
                <a:solidFill>
                  <a:srgbClr val="0000FF"/>
                </a:solidFill>
              </a:rPr>
              <a:t>Taiga/Coniferous Forest		</a:t>
            </a:r>
          </a:p>
          <a:p>
            <a:pPr eaLnBrk="1" hangingPunct="1">
              <a:lnSpc>
                <a:spcPct val="90000"/>
              </a:lnSpc>
              <a:buFontTx/>
              <a:buNone/>
              <a:defRPr/>
            </a:pPr>
            <a:r>
              <a:rPr lang="en-US" sz="2000" b="1">
                <a:solidFill>
                  <a:srgbClr val="0000FF"/>
                </a:solidFill>
              </a:rPr>
              <a:t>Arctic Tundra</a:t>
            </a:r>
          </a:p>
          <a:p>
            <a:pPr eaLnBrk="1" hangingPunct="1">
              <a:lnSpc>
                <a:spcPct val="90000"/>
              </a:lnSpc>
              <a:buFontTx/>
              <a:buNone/>
              <a:defRPr/>
            </a:pPr>
            <a:r>
              <a:rPr lang="en-US" sz="2000" b="1">
                <a:solidFill>
                  <a:srgbClr val="0000FF"/>
                </a:solidFill>
              </a:rPr>
              <a:t>Tropical Rainforest		</a:t>
            </a:r>
          </a:p>
          <a:p>
            <a:pPr eaLnBrk="1" hangingPunct="1">
              <a:lnSpc>
                <a:spcPct val="90000"/>
              </a:lnSpc>
              <a:buFontTx/>
              <a:buNone/>
              <a:defRPr/>
            </a:pPr>
            <a:r>
              <a:rPr lang="en-US" sz="2000" b="1">
                <a:solidFill>
                  <a:srgbClr val="0000FF"/>
                </a:solidFill>
              </a:rPr>
              <a:t>Temperate Forest</a:t>
            </a:r>
          </a:p>
          <a:p>
            <a:pPr eaLnBrk="1" hangingPunct="1">
              <a:lnSpc>
                <a:spcPct val="90000"/>
              </a:lnSpc>
              <a:buFontTx/>
              <a:buNone/>
              <a:defRPr/>
            </a:pPr>
            <a:r>
              <a:rPr lang="en-US" sz="2000" b="1">
                <a:solidFill>
                  <a:srgbClr val="0000FF"/>
                </a:solidFill>
              </a:rPr>
              <a:t>Wetlands: Swamps/Marshes</a:t>
            </a:r>
          </a:p>
          <a:p>
            <a:pPr eaLnBrk="1" hangingPunct="1">
              <a:lnSpc>
                <a:spcPct val="90000"/>
              </a:lnSpc>
              <a:buFontTx/>
              <a:buNone/>
              <a:defRPr/>
            </a:pPr>
            <a:r>
              <a:rPr lang="en-US" sz="2000" b="1">
                <a:solidFill>
                  <a:srgbClr val="0000FF"/>
                </a:solidFill>
              </a:rPr>
              <a:t>Lakes &amp; Ponds			</a:t>
            </a:r>
          </a:p>
          <a:p>
            <a:pPr eaLnBrk="1" hangingPunct="1">
              <a:lnSpc>
                <a:spcPct val="90000"/>
              </a:lnSpc>
              <a:buFontTx/>
              <a:buNone/>
              <a:defRPr/>
            </a:pPr>
            <a:r>
              <a:rPr lang="en-US" sz="2000" b="1">
                <a:solidFill>
                  <a:srgbClr val="0000FF"/>
                </a:solidFill>
              </a:rPr>
              <a:t>Rivers &amp; Streams</a:t>
            </a:r>
          </a:p>
          <a:p>
            <a:pPr eaLnBrk="1" hangingPunct="1">
              <a:lnSpc>
                <a:spcPct val="90000"/>
              </a:lnSpc>
              <a:buFontTx/>
              <a:buNone/>
              <a:defRPr/>
            </a:pPr>
            <a:r>
              <a:rPr lang="en-US" sz="2000" b="1">
                <a:solidFill>
                  <a:srgbClr val="0000FF"/>
                </a:solidFill>
              </a:rPr>
              <a:t>Estuary		</a:t>
            </a:r>
          </a:p>
          <a:p>
            <a:pPr eaLnBrk="1" hangingPunct="1">
              <a:lnSpc>
                <a:spcPct val="90000"/>
              </a:lnSpc>
              <a:buFontTx/>
              <a:buNone/>
              <a:defRPr/>
            </a:pPr>
            <a:r>
              <a:rPr lang="en-US" sz="2000" b="1">
                <a:solidFill>
                  <a:srgbClr val="0000FF"/>
                </a:solidFill>
              </a:rPr>
              <a:t>Intertidal Zone/Beaches</a:t>
            </a:r>
          </a:p>
          <a:p>
            <a:pPr eaLnBrk="1" hangingPunct="1">
              <a:lnSpc>
                <a:spcPct val="90000"/>
              </a:lnSpc>
              <a:buFontTx/>
              <a:buNone/>
              <a:defRPr/>
            </a:pPr>
            <a:r>
              <a:rPr lang="en-US" sz="2000" b="1">
                <a:solidFill>
                  <a:srgbClr val="0000FF"/>
                </a:solidFill>
              </a:rPr>
              <a:t>Coral Reef		</a:t>
            </a:r>
          </a:p>
          <a:p>
            <a:pPr eaLnBrk="1" hangingPunct="1">
              <a:lnSpc>
                <a:spcPct val="90000"/>
              </a:lnSpc>
              <a:buFontTx/>
              <a:buNone/>
              <a:defRPr/>
            </a:pPr>
            <a:r>
              <a:rPr lang="en-US" sz="2000" b="1">
                <a:solidFill>
                  <a:srgbClr val="0000FF"/>
                </a:solidFill>
              </a:rPr>
              <a:t>Deep Ocean/Open Ocean</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7170" name="Picture 2" descr="C:\Users\mzaher\AppData\Local\Microsoft\Windows\Temporary Internet Files\Content.IE5\DPAN9GLL\MP900446600[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82948" y="1981200"/>
            <a:ext cx="4956252" cy="4191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12532" y="152400"/>
            <a:ext cx="8305800" cy="1447800"/>
          </a:xfrm>
        </p:spPr>
        <p:txBody>
          <a:bodyPr/>
          <a:lstStyle/>
          <a:p>
            <a:pPr algn="ctr" eaLnBrk="1" hangingPunct="1">
              <a:lnSpc>
                <a:spcPct val="90000"/>
              </a:lnSpc>
              <a:buFontTx/>
              <a:buNone/>
            </a:pPr>
            <a:r>
              <a:rPr lang="en-US" sz="2800" b="1" u="sng"/>
              <a:t>Community</a:t>
            </a:r>
            <a:r>
              <a:rPr lang="en-US" sz="2800" b="1"/>
              <a:t>:</a:t>
            </a:r>
            <a:r>
              <a:rPr lang="en-US" sz="2800"/>
              <a:t> all the </a:t>
            </a:r>
            <a:r>
              <a:rPr lang="en-US" sz="2800" b="1" u="sng"/>
              <a:t>populations</a:t>
            </a:r>
            <a:r>
              <a:rPr lang="en-US" sz="2800" b="1"/>
              <a:t> </a:t>
            </a:r>
            <a:r>
              <a:rPr lang="en-US" sz="2800"/>
              <a:t>in an ecosystem</a:t>
            </a:r>
          </a:p>
          <a:p>
            <a:pPr algn="ctr" eaLnBrk="1" hangingPunct="1">
              <a:lnSpc>
                <a:spcPct val="90000"/>
              </a:lnSpc>
              <a:buFontTx/>
              <a:buNone/>
            </a:pPr>
            <a:r>
              <a:rPr lang="en-US" sz="2000" b="1"/>
              <a:t>Ex:  All the frogs, insects, reptiles, birds, plants, mushrooms, bacteria, </a:t>
            </a:r>
            <a:r>
              <a:rPr lang="en-US" sz="2000" b="1" err="1"/>
              <a:t>protists</a:t>
            </a:r>
            <a:r>
              <a:rPr lang="en-US" sz="2000" b="1"/>
              <a:t>, mammals &amp; fish living in the pond behind your neighborhood</a:t>
            </a:r>
          </a:p>
        </p:txBody>
      </p:sp>
      <p:pic>
        <p:nvPicPr>
          <p:cNvPr id="21524" name="Picture 20" descr="C:\Users\gvikingson\AppData\Local\Microsoft\Windows\Temporary Internet Files\Content.IE5\4O3BXESW\MP900314296[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32331" y="4537508"/>
            <a:ext cx="1378269" cy="69143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2" name="Group 11"/>
          <p:cNvGrpSpPr/>
          <p:nvPr/>
        </p:nvGrpSpPr>
        <p:grpSpPr>
          <a:xfrm>
            <a:off x="3615625" y="1524000"/>
            <a:ext cx="5084456" cy="3124200"/>
            <a:chOff x="457200" y="2078659"/>
            <a:chExt cx="8212261" cy="4288120"/>
          </a:xfrm>
        </p:grpSpPr>
        <p:pic>
          <p:nvPicPr>
            <p:cNvPr id="13" name="Picture 5" descr="C:\Users\gvikingson\AppData\Local\Microsoft\Windows\Temporary Internet Files\Content.IE5\7X01L1GI\MP90031429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35162">
              <a:off x="5753525" y="2995453"/>
              <a:ext cx="2915936" cy="200227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6" descr="C:\Users\gvikingson\AppData\Local\Microsoft\Windows\Temporary Internet Files\Content.IE5\DIZL4JRL\MP900314295[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762571">
              <a:off x="457200" y="2078659"/>
              <a:ext cx="3657600" cy="338937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7" descr="C:\Users\gvikingson\AppData\Local\Microsoft\Windows\Temporary Internet Files\Content.IE5\DIZL4JRL\MP900314295[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74752" flipH="1">
              <a:off x="4068460" y="4367291"/>
              <a:ext cx="2022863" cy="199948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8" descr="C:\Users\gvikingson\AppData\Local\Microsoft\Windows\Temporary Internet Files\Content.IE5\7X01L1GI\MP900314294[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0925656" flipH="1">
              <a:off x="3803602" y="2667000"/>
              <a:ext cx="2182797" cy="171297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1518" name="Picture 14" descr="C:\Users\gvikingson\AppData\Local\Microsoft\Windows\Temporary Internet Files\Content.IE5\7VWF6SHM\MP900406966[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232331" y="5257800"/>
            <a:ext cx="1378269" cy="108824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1522" name="Picture 18" descr="C:\Users\gvikingson\AppData\Local\Microsoft\Windows\Temporary Internet Files\Content.IE5\DIZL4JRL\MP900262777[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28457" y="3688259"/>
            <a:ext cx="2036873" cy="134094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1521" name="Picture 17" descr="C:\Users\gvikingson\AppData\Local\Microsoft\Windows\Temporary Internet Files\Content.IE5\GUZVE59C\MP900180490[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76600" y="5029200"/>
            <a:ext cx="2088731" cy="137160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1523" name="Picture 19" descr="C:\Users\gvikingson\AppData\Local\Microsoft\Windows\Temporary Internet Files\Content.IE5\7X01L1GI\MP900148805[1].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28600" y="1524000"/>
            <a:ext cx="3080512" cy="487680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1527" name="Picture 2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486400" y="5257800"/>
            <a:ext cx="1629338" cy="1089328"/>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TextBox 1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8" name="Picture 7" descr="http://images.clipart.com/thb/thb8/PH/cs5359_20040528d/cs5359_20040528d/16453254.thb.jpg?5359_040604_278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rot="5400000">
            <a:off x="5668143" y="4310622"/>
            <a:ext cx="711071" cy="105904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4098" name="Picture 2" descr="http://images.clipart.com/thm/thm1/26F/world_1/330983.thm.jpg?wor204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569608" y="4556635"/>
            <a:ext cx="696720" cy="653176"/>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892568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523"/>
                                        </p:tgtEl>
                                        <p:attrNameLst>
                                          <p:attrName>style.visibility</p:attrName>
                                        </p:attrNameLst>
                                      </p:cBhvr>
                                      <p:to>
                                        <p:strVal val="visible"/>
                                      </p:to>
                                    </p:set>
                                    <p:animEffect transition="in" filter="circle(in)">
                                      <p:cBhvr>
                                        <p:cTn id="7" dur="2000"/>
                                        <p:tgtEl>
                                          <p:spTgt spid="21523"/>
                                        </p:tgtEl>
                                      </p:cBhvr>
                                    </p:animEffect>
                                  </p:childTnLst>
                                </p:cTn>
                              </p:par>
                              <p:par>
                                <p:cTn id="8" presetID="6" presetClass="entr" presetSubtype="16" fill="hold" nodeType="withEffect">
                                  <p:stCondLst>
                                    <p:cond delay="0"/>
                                  </p:stCondLst>
                                  <p:childTnLst>
                                    <p:set>
                                      <p:cBhvr>
                                        <p:cTn id="9" dur="1" fill="hold">
                                          <p:stCondLst>
                                            <p:cond delay="0"/>
                                          </p:stCondLst>
                                        </p:cTn>
                                        <p:tgtEl>
                                          <p:spTgt spid="21522"/>
                                        </p:tgtEl>
                                        <p:attrNameLst>
                                          <p:attrName>style.visibility</p:attrName>
                                        </p:attrNameLst>
                                      </p:cBhvr>
                                      <p:to>
                                        <p:strVal val="visible"/>
                                      </p:to>
                                    </p:set>
                                    <p:animEffect transition="in" filter="circle(in)">
                                      <p:cBhvr>
                                        <p:cTn id="10" dur="2000"/>
                                        <p:tgtEl>
                                          <p:spTgt spid="21522"/>
                                        </p:tgtEl>
                                      </p:cBhvr>
                                    </p:animEffect>
                                  </p:childTnLst>
                                </p:cTn>
                              </p:par>
                              <p:par>
                                <p:cTn id="11" presetID="6" presetClass="entr" presetSubtype="16" fill="hold" nodeType="withEffect">
                                  <p:stCondLst>
                                    <p:cond delay="0"/>
                                  </p:stCondLst>
                                  <p:childTnLst>
                                    <p:set>
                                      <p:cBhvr>
                                        <p:cTn id="12" dur="1" fill="hold">
                                          <p:stCondLst>
                                            <p:cond delay="0"/>
                                          </p:stCondLst>
                                        </p:cTn>
                                        <p:tgtEl>
                                          <p:spTgt spid="21524"/>
                                        </p:tgtEl>
                                        <p:attrNameLst>
                                          <p:attrName>style.visibility</p:attrName>
                                        </p:attrNameLst>
                                      </p:cBhvr>
                                      <p:to>
                                        <p:strVal val="visible"/>
                                      </p:to>
                                    </p:set>
                                    <p:animEffect transition="in" filter="circle(in)">
                                      <p:cBhvr>
                                        <p:cTn id="13" dur="2000"/>
                                        <p:tgtEl>
                                          <p:spTgt spid="21524"/>
                                        </p:tgtEl>
                                      </p:cBhvr>
                                    </p:animEffect>
                                  </p:childTnLst>
                                </p:cTn>
                              </p:par>
                              <p:par>
                                <p:cTn id="14" presetID="6" presetClass="entr" presetSubtype="16" fill="hold" nodeType="withEffect">
                                  <p:stCondLst>
                                    <p:cond delay="0"/>
                                  </p:stCondLst>
                                  <p:childTnLst>
                                    <p:set>
                                      <p:cBhvr>
                                        <p:cTn id="15" dur="1" fill="hold">
                                          <p:stCondLst>
                                            <p:cond delay="0"/>
                                          </p:stCondLst>
                                        </p:cTn>
                                        <p:tgtEl>
                                          <p:spTgt spid="21527"/>
                                        </p:tgtEl>
                                        <p:attrNameLst>
                                          <p:attrName>style.visibility</p:attrName>
                                        </p:attrNameLst>
                                      </p:cBhvr>
                                      <p:to>
                                        <p:strVal val="visible"/>
                                      </p:to>
                                    </p:set>
                                    <p:animEffect transition="in" filter="circle(in)">
                                      <p:cBhvr>
                                        <p:cTn id="16" dur="2000"/>
                                        <p:tgtEl>
                                          <p:spTgt spid="21527"/>
                                        </p:tgtEl>
                                      </p:cBhvr>
                                    </p:animEffect>
                                  </p:childTnLst>
                                </p:cTn>
                              </p:par>
                              <p:par>
                                <p:cTn id="17" presetID="6" presetClass="entr" presetSubtype="16" fill="hold" nodeType="withEffect">
                                  <p:stCondLst>
                                    <p:cond delay="0"/>
                                  </p:stCondLst>
                                  <p:childTnLst>
                                    <p:set>
                                      <p:cBhvr>
                                        <p:cTn id="18" dur="1" fill="hold">
                                          <p:stCondLst>
                                            <p:cond delay="0"/>
                                          </p:stCondLst>
                                        </p:cTn>
                                        <p:tgtEl>
                                          <p:spTgt spid="21521"/>
                                        </p:tgtEl>
                                        <p:attrNameLst>
                                          <p:attrName>style.visibility</p:attrName>
                                        </p:attrNameLst>
                                      </p:cBhvr>
                                      <p:to>
                                        <p:strVal val="visible"/>
                                      </p:to>
                                    </p:set>
                                    <p:animEffect transition="in" filter="circle(in)">
                                      <p:cBhvr>
                                        <p:cTn id="19" dur="2000"/>
                                        <p:tgtEl>
                                          <p:spTgt spid="21521"/>
                                        </p:tgtEl>
                                      </p:cBhvr>
                                    </p:animEffect>
                                  </p:childTnLst>
                                </p:cTn>
                              </p:par>
                              <p:par>
                                <p:cTn id="20" presetID="6" presetClass="entr" presetSubtype="16" fill="hold" nodeType="withEffect">
                                  <p:stCondLst>
                                    <p:cond delay="0"/>
                                  </p:stCondLst>
                                  <p:childTnLst>
                                    <p:set>
                                      <p:cBhvr>
                                        <p:cTn id="21" dur="1" fill="hold">
                                          <p:stCondLst>
                                            <p:cond delay="0"/>
                                          </p:stCondLst>
                                        </p:cTn>
                                        <p:tgtEl>
                                          <p:spTgt spid="21518"/>
                                        </p:tgtEl>
                                        <p:attrNameLst>
                                          <p:attrName>style.visibility</p:attrName>
                                        </p:attrNameLst>
                                      </p:cBhvr>
                                      <p:to>
                                        <p:strVal val="visible"/>
                                      </p:to>
                                    </p:set>
                                    <p:animEffect transition="in" filter="circle(in)">
                                      <p:cBhvr>
                                        <p:cTn id="22" dur="2000"/>
                                        <p:tgtEl>
                                          <p:spTgt spid="21518"/>
                                        </p:tgtEl>
                                      </p:cBhvr>
                                    </p:animEffect>
                                  </p:childTnLst>
                                </p:cTn>
                              </p:par>
                              <p:par>
                                <p:cTn id="23" presetID="6" presetClass="entr" presetSubtype="16"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circle(in)">
                                      <p:cBhvr>
                                        <p:cTn id="25" dur="2000"/>
                                        <p:tgtEl>
                                          <p:spTgt spid="4098"/>
                                        </p:tgtEl>
                                      </p:cBhvr>
                                    </p:animEffect>
                                  </p:childTnLst>
                                </p:cTn>
                              </p:par>
                              <p:par>
                                <p:cTn id="26" presetID="6"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 Box 3"/>
          <p:cNvSpPr txBox="1">
            <a:spLocks noChangeArrowheads="1"/>
          </p:cNvSpPr>
          <p:nvPr/>
        </p:nvSpPr>
        <p:spPr bwMode="auto">
          <a:xfrm>
            <a:off x="76200" y="1509284"/>
            <a:ext cx="4191000" cy="4358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50000"/>
              </a:spcBef>
            </a:pPr>
            <a:r>
              <a:rPr lang="en-US" sz="4400">
                <a:latin typeface="+mj-lt"/>
              </a:rPr>
              <a:t>A diorama is a model that recreates a natural setting showing a specific moment in time.  </a:t>
            </a:r>
          </a:p>
        </p:txBody>
      </p:sp>
      <p:sp>
        <p:nvSpPr>
          <p:cNvPr id="3" name="TextBox 2"/>
          <p:cNvSpPr txBox="1"/>
          <p:nvPr/>
        </p:nvSpPr>
        <p:spPr>
          <a:xfrm>
            <a:off x="533400" y="381000"/>
            <a:ext cx="8043808" cy="830997"/>
          </a:xfrm>
          <a:prstGeom prst="rect">
            <a:avLst/>
          </a:prstGeom>
          <a:noFill/>
        </p:spPr>
        <p:txBody>
          <a:bodyPr wrap="square" rtlCol="0">
            <a:spAutoFit/>
          </a:bodyPr>
          <a:lstStyle/>
          <a:p>
            <a:pPr algn="ctr"/>
            <a:r>
              <a:rPr lang="en-US" sz="4800" b="1">
                <a:latin typeface="+mj-lt"/>
              </a:rPr>
              <a:t>What is a Diorama anyway?!</a:t>
            </a:r>
          </a:p>
        </p:txBody>
      </p:sp>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42" name="Picture 2" descr="http://images.clipart.com/thb/thb8/PH/cs5359_20060226a/cs5359_20060226a/32149111.thb.jpg?5359_060227_7644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60907" y="1981200"/>
            <a:ext cx="4735443" cy="319304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idx="1"/>
          </p:nvPr>
        </p:nvSpPr>
        <p:spPr>
          <a:xfrm>
            <a:off x="181302" y="228600"/>
            <a:ext cx="8763000" cy="6478488"/>
          </a:xfrm>
        </p:spPr>
        <p:txBody>
          <a:bodyPr/>
          <a:lstStyle/>
          <a:p>
            <a:pPr marL="0" indent="0" eaLnBrk="1" hangingPunct="1">
              <a:lnSpc>
                <a:spcPct val="90000"/>
              </a:lnSpc>
              <a:buNone/>
              <a:defRPr/>
            </a:pPr>
            <a:r>
              <a:rPr lang="en-US" sz="3600" b="1"/>
              <a:t>What You Need for this Project:</a:t>
            </a:r>
          </a:p>
          <a:p>
            <a:pPr eaLnBrk="1" hangingPunct="1">
              <a:lnSpc>
                <a:spcPct val="90000"/>
              </a:lnSpc>
              <a:defRPr/>
            </a:pPr>
            <a:r>
              <a:rPr lang="en-US" sz="2400"/>
              <a:t>A Shoebox</a:t>
            </a:r>
          </a:p>
          <a:p>
            <a:pPr eaLnBrk="1" hangingPunct="1">
              <a:lnSpc>
                <a:spcPct val="90000"/>
              </a:lnSpc>
              <a:defRPr/>
            </a:pPr>
            <a:r>
              <a:rPr lang="en-US" sz="2400"/>
              <a:t>Tissue paper</a:t>
            </a:r>
          </a:p>
          <a:p>
            <a:pPr eaLnBrk="1" hangingPunct="1">
              <a:lnSpc>
                <a:spcPct val="90000"/>
              </a:lnSpc>
              <a:defRPr/>
            </a:pPr>
            <a:r>
              <a:rPr lang="en-US" sz="2400"/>
              <a:t>Glue/Glue gun</a:t>
            </a:r>
          </a:p>
          <a:p>
            <a:pPr eaLnBrk="1" hangingPunct="1">
              <a:lnSpc>
                <a:spcPct val="90000"/>
              </a:lnSpc>
              <a:defRPr/>
            </a:pPr>
            <a:r>
              <a:rPr lang="en-US" sz="2400"/>
              <a:t>Crafty Materials</a:t>
            </a:r>
          </a:p>
          <a:p>
            <a:pPr marL="0" indent="0" algn="ctr" eaLnBrk="1" hangingPunct="1">
              <a:lnSpc>
                <a:spcPct val="90000"/>
              </a:lnSpc>
              <a:buFontTx/>
              <a:buNone/>
              <a:defRPr/>
            </a:pPr>
            <a:r>
              <a:rPr lang="en-US" sz="2400" b="1">
                <a:solidFill>
                  <a:srgbClr val="FFC000"/>
                </a:solidFill>
              </a:rPr>
              <a:t>Once you know your biome, you can begin collecting:</a:t>
            </a:r>
          </a:p>
          <a:p>
            <a:pPr eaLnBrk="1" hangingPunct="1">
              <a:lnSpc>
                <a:spcPct val="90000"/>
              </a:lnSpc>
              <a:defRPr/>
            </a:pPr>
            <a:r>
              <a:rPr lang="en-US" sz="2400"/>
              <a:t>Toothpicks, cotton balls, pipe cleaners, felt and scrap cloth, yarn</a:t>
            </a:r>
          </a:p>
          <a:p>
            <a:pPr eaLnBrk="1" hangingPunct="1">
              <a:lnSpc>
                <a:spcPct val="90000"/>
              </a:lnSpc>
              <a:defRPr/>
            </a:pPr>
            <a:r>
              <a:rPr lang="en-US" sz="2400"/>
              <a:t>Magazine </a:t>
            </a:r>
            <a:r>
              <a:rPr lang="en-US" sz="2400" err="1"/>
              <a:t>pics</a:t>
            </a:r>
            <a:r>
              <a:rPr lang="en-US" sz="2400"/>
              <a:t>, clip art, Cardboard. Construction paper</a:t>
            </a:r>
          </a:p>
          <a:p>
            <a:pPr eaLnBrk="1" hangingPunct="1">
              <a:lnSpc>
                <a:spcPct val="90000"/>
              </a:lnSpc>
              <a:defRPr/>
            </a:pPr>
            <a:r>
              <a:rPr lang="en-US" sz="2400"/>
              <a:t>Modeling Clay, Plastic figurines, Legos? </a:t>
            </a:r>
          </a:p>
          <a:p>
            <a:pPr eaLnBrk="1" hangingPunct="1">
              <a:lnSpc>
                <a:spcPct val="90000"/>
              </a:lnSpc>
              <a:defRPr/>
            </a:pPr>
            <a:r>
              <a:rPr lang="en-US" sz="2400"/>
              <a:t>Real stuff: rocks, sand, dirt, twigs, dry mosses</a:t>
            </a:r>
          </a:p>
          <a:p>
            <a:pPr eaLnBrk="1" hangingPunct="1">
              <a:lnSpc>
                <a:spcPct val="80000"/>
              </a:lnSpc>
            </a:pPr>
            <a:r>
              <a:rPr lang="en-US" sz="2400"/>
              <a:t>Paints, markers, colored pencils, </a:t>
            </a:r>
          </a:p>
          <a:p>
            <a:pPr eaLnBrk="1" hangingPunct="1">
              <a:lnSpc>
                <a:spcPct val="80000"/>
              </a:lnSpc>
            </a:pPr>
            <a:r>
              <a:rPr lang="en-US" sz="2400"/>
              <a:t>GO TO A HOBBY OR CRAFT STORE FOR COOL STUFF or RAID YOUR KITCHEN &amp; JUNK DRAWERS!</a:t>
            </a:r>
          </a:p>
          <a:p>
            <a:pPr marL="0" indent="0" algn="ctr" eaLnBrk="1" hangingPunct="1">
              <a:lnSpc>
                <a:spcPct val="90000"/>
              </a:lnSpc>
              <a:buFontTx/>
              <a:buNone/>
              <a:defRPr/>
            </a:pPr>
            <a:r>
              <a:rPr lang="en-US" sz="4400" b="1"/>
              <a:t>NO FOOD or LIVE PLANTS or ANIMALS ALLOWED!!</a:t>
            </a:r>
          </a:p>
          <a:p>
            <a:pPr eaLnBrk="1" hangingPunct="1">
              <a:lnSpc>
                <a:spcPct val="90000"/>
              </a:lnSpc>
              <a:defRPr/>
            </a:pPr>
            <a:endParaRPr lang="en-US" sz="2800"/>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381000" y="381000"/>
            <a:ext cx="8382000" cy="6172200"/>
          </a:xfrm>
        </p:spPr>
        <p:txBody>
          <a:bodyPr/>
          <a:lstStyle/>
          <a:p>
            <a:pPr marL="0" indent="0" algn="ctr" eaLnBrk="1" hangingPunct="1">
              <a:lnSpc>
                <a:spcPct val="80000"/>
              </a:lnSpc>
              <a:buFontTx/>
              <a:buNone/>
            </a:pPr>
            <a:r>
              <a:rPr lang="en-US" sz="4000" b="1"/>
              <a:t>Your Research:  </a:t>
            </a:r>
            <a:r>
              <a:rPr lang="en-US" sz="4000" b="1" err="1">
                <a:latin typeface="+mj-lt"/>
              </a:rPr>
              <a:t>Biorama</a:t>
            </a:r>
            <a:r>
              <a:rPr lang="en-US" sz="4000" b="1">
                <a:latin typeface="+mj-lt"/>
              </a:rPr>
              <a:t> Rough/Final Draft Sheet</a:t>
            </a:r>
          </a:p>
          <a:p>
            <a:pPr eaLnBrk="1" hangingPunct="1">
              <a:lnSpc>
                <a:spcPct val="80000"/>
              </a:lnSpc>
            </a:pPr>
            <a:r>
              <a:rPr lang="en-US" sz="2400">
                <a:latin typeface="+mj-lt"/>
              </a:rPr>
              <a:t>Geographic locations for biome: countries, continents, states</a:t>
            </a:r>
          </a:p>
          <a:p>
            <a:pPr eaLnBrk="1" hangingPunct="1"/>
            <a:r>
              <a:rPr lang="en-US" sz="2400">
                <a:latin typeface="+mj-lt"/>
              </a:rPr>
              <a:t>Abiotic Factors:</a:t>
            </a:r>
          </a:p>
          <a:p>
            <a:pPr indent="1485900" eaLnBrk="1" hangingPunct="1">
              <a:buFontTx/>
              <a:buNone/>
            </a:pPr>
            <a:r>
              <a:rPr lang="en-US" sz="2000">
                <a:latin typeface="+mj-lt"/>
              </a:rPr>
              <a:t>Average Temperature-</a:t>
            </a:r>
          </a:p>
          <a:p>
            <a:pPr eaLnBrk="1" hangingPunct="1">
              <a:buFontTx/>
              <a:buNone/>
            </a:pPr>
            <a:r>
              <a:rPr lang="en-US" sz="2000">
                <a:latin typeface="+mj-lt"/>
              </a:rPr>
              <a:t>			Humidity/Precipitation-</a:t>
            </a:r>
          </a:p>
          <a:p>
            <a:pPr eaLnBrk="1" hangingPunct="1">
              <a:buFontTx/>
              <a:buNone/>
            </a:pPr>
            <a:r>
              <a:rPr lang="en-US" sz="2000">
                <a:latin typeface="+mj-lt"/>
              </a:rPr>
              <a:t>			Soil Type-</a:t>
            </a:r>
          </a:p>
          <a:p>
            <a:pPr eaLnBrk="1" hangingPunct="1">
              <a:buFontTx/>
              <a:buNone/>
            </a:pPr>
            <a:r>
              <a:rPr lang="en-US" sz="2000">
                <a:latin typeface="+mj-lt"/>
              </a:rPr>
              <a:t>			Latitude/Longitude-</a:t>
            </a:r>
          </a:p>
          <a:p>
            <a:pPr eaLnBrk="1" hangingPunct="1">
              <a:buFontTx/>
              <a:buNone/>
            </a:pPr>
            <a:r>
              <a:rPr lang="en-US" sz="2000">
                <a:latin typeface="+mj-lt"/>
              </a:rPr>
              <a:t>			Elevation/Topography-</a:t>
            </a:r>
          </a:p>
          <a:p>
            <a:pPr eaLnBrk="1" hangingPunct="1">
              <a:buFontTx/>
              <a:buNone/>
            </a:pPr>
            <a:r>
              <a:rPr lang="en-US" sz="2000">
                <a:latin typeface="+mj-lt"/>
              </a:rPr>
              <a:t>			Extra Info-</a:t>
            </a:r>
          </a:p>
          <a:p>
            <a:pPr algn="just" eaLnBrk="1" hangingPunct="1">
              <a:buFont typeface="Arial" charset="0"/>
              <a:buChar char="•"/>
            </a:pPr>
            <a:r>
              <a:rPr lang="en-US" sz="2400">
                <a:latin typeface="+mj-lt"/>
              </a:rPr>
              <a:t>A list of your producers, primary consumers, secondary consumers, and tertiary consumers (top predator).  If you list it here, you must include it inside your </a:t>
            </a:r>
            <a:r>
              <a:rPr lang="en-US" sz="2400" err="1">
                <a:latin typeface="+mj-lt"/>
              </a:rPr>
              <a:t>biorama</a:t>
            </a:r>
            <a:r>
              <a:rPr lang="en-US" sz="2400">
                <a:latin typeface="+mj-lt"/>
              </a:rPr>
              <a:t>; if you include it in your </a:t>
            </a:r>
            <a:r>
              <a:rPr lang="en-US" sz="2400" err="1">
                <a:latin typeface="+mj-lt"/>
              </a:rPr>
              <a:t>biorama</a:t>
            </a:r>
            <a:r>
              <a:rPr lang="en-US" sz="2400">
                <a:latin typeface="+mj-lt"/>
              </a:rPr>
              <a:t>, you must list it here.</a:t>
            </a:r>
          </a:p>
          <a:p>
            <a:pPr algn="just" eaLnBrk="1" hangingPunct="1">
              <a:lnSpc>
                <a:spcPct val="80000"/>
              </a:lnSpc>
            </a:pPr>
            <a:r>
              <a:rPr lang="en-US" sz="2400">
                <a:latin typeface="+mj-lt"/>
              </a:rPr>
              <a:t>Food web showing all of your organisms and their interactions</a:t>
            </a:r>
          </a:p>
        </p:txBody>
      </p:sp>
      <p:pic>
        <p:nvPicPr>
          <p:cNvPr id="10244" name="Picture 4" descr="C:\Users\gvikingson\AppData\Local\Microsoft\Windows\Temporary Internet Files\Content.IE5\TMF5Y1AU\MC900058188[1].w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81371" y="2286000"/>
            <a:ext cx="2612758" cy="2241487"/>
          </a:xfrm>
          <a:prstGeom prst="rect">
            <a:avLst/>
          </a:prstGeom>
          <a:noFill/>
          <a:extLst>
            <a:ext uri="{909E8E84-426E-40dd-AFC4-6F175D3DCCD1}">
              <a14:hiddenFill xmlns="" xmlns:a14="http://schemas.microsoft.com/office/drawing/2010/main">
                <a:solidFill>
                  <a:srgbClr val="FFFFFF"/>
                </a:solidFill>
              </a14:hiddenFill>
            </a:ext>
          </a:extLst>
        </p:spPr>
      </p:pic>
      <p:pic>
        <p:nvPicPr>
          <p:cNvPr id="10243" name="Picture 3" descr="C:\Users\gvikingson\AppData\Local\Microsoft\Windows\Temporary Internet Files\Content.IE5\1IFMDQL2\MC900440407[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1613339"/>
            <a:ext cx="1968061" cy="196806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42" name="Picture 2" descr="C:\Users\gvikingson\AppData\Local\Microsoft\Windows\Temporary Internet Files\Content.IE5\JSGONNT1\MC900149862[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422224">
            <a:off x="5001325" y="2203229"/>
            <a:ext cx="875550" cy="180013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159062"/>
            <a:ext cx="8382000" cy="4327338"/>
          </a:xfrm>
          <a:prstGeom prst="rect">
            <a:avLst/>
          </a:prstGeom>
        </p:spPr>
        <p:txBody>
          <a:bodyPr wrap="square">
            <a:spAutoFit/>
          </a:bodyPr>
          <a:lstStyle/>
          <a:p>
            <a:pPr algn="ctr" eaLnBrk="1" hangingPunct="1">
              <a:lnSpc>
                <a:spcPct val="80000"/>
              </a:lnSpc>
              <a:buFontTx/>
              <a:buNone/>
            </a:pPr>
            <a:r>
              <a:rPr lang="en-US" sz="4400" b="1">
                <a:latin typeface="+mn-lt"/>
              </a:rPr>
              <a:t>On the </a:t>
            </a:r>
            <a:r>
              <a:rPr lang="en-US" sz="4400" b="1" err="1">
                <a:latin typeface="+mn-lt"/>
              </a:rPr>
              <a:t>Biorama</a:t>
            </a:r>
            <a:r>
              <a:rPr lang="en-US" sz="4400" b="1">
                <a:latin typeface="+mn-lt"/>
              </a:rPr>
              <a:t>:</a:t>
            </a:r>
          </a:p>
          <a:p>
            <a:pPr algn="ctr" eaLnBrk="1" hangingPunct="1">
              <a:lnSpc>
                <a:spcPct val="80000"/>
              </a:lnSpc>
              <a:buFontTx/>
              <a:buNone/>
            </a:pPr>
            <a:endParaRPr lang="en-US" sz="4400" b="1">
              <a:latin typeface="+mn-lt"/>
            </a:endParaRPr>
          </a:p>
          <a:p>
            <a:pPr algn="ctr" eaLnBrk="1" hangingPunct="1">
              <a:lnSpc>
                <a:spcPct val="80000"/>
              </a:lnSpc>
            </a:pPr>
            <a:r>
              <a:rPr lang="en-US" sz="3200">
                <a:latin typeface="+mn-lt"/>
              </a:rPr>
              <a:t>On the OUTSIDE of your SHOEBOX LID, fill out an index card providing the following information:  Your name</a:t>
            </a:r>
          </a:p>
          <a:p>
            <a:pPr algn="ctr" eaLnBrk="1" hangingPunct="1">
              <a:lnSpc>
                <a:spcPct val="80000"/>
              </a:lnSpc>
              <a:buFontTx/>
              <a:buNone/>
            </a:pPr>
            <a:r>
              <a:rPr lang="en-US" sz="3200">
                <a:latin typeface="+mn-lt"/>
              </a:rPr>
              <a:t>Class period </a:t>
            </a:r>
          </a:p>
          <a:p>
            <a:pPr algn="ctr" eaLnBrk="1" hangingPunct="1">
              <a:lnSpc>
                <a:spcPct val="80000"/>
              </a:lnSpc>
              <a:buFontTx/>
              <a:buNone/>
            </a:pPr>
            <a:r>
              <a:rPr lang="en-US" sz="3200">
                <a:latin typeface="+mn-lt"/>
              </a:rPr>
              <a:t>Biome name</a:t>
            </a:r>
          </a:p>
          <a:p>
            <a:pPr eaLnBrk="1" hangingPunct="1">
              <a:lnSpc>
                <a:spcPct val="80000"/>
              </a:lnSpc>
              <a:buFontTx/>
              <a:buNone/>
            </a:pPr>
            <a:endParaRPr lang="en-US" sz="3200">
              <a:latin typeface="+mn-lt"/>
            </a:endParaRPr>
          </a:p>
          <a:p>
            <a:pPr algn="ctr" eaLnBrk="1" hangingPunct="1">
              <a:lnSpc>
                <a:spcPct val="80000"/>
              </a:lnSpc>
            </a:pPr>
            <a:r>
              <a:rPr lang="en-US" sz="3200">
                <a:latin typeface="+mn-lt"/>
              </a:rPr>
              <a:t>The final draft of your table pasted to the INSIDE of your SHOEBOX LID</a:t>
            </a:r>
          </a:p>
        </p:txBody>
      </p:sp>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690652842"/>
      </p:ext>
    </p:extLst>
  </p:cSld>
  <p:clrMapOvr>
    <a:masterClrMapping/>
  </p:clrMapOvr>
  <p:transition spd="slow">
    <p:pull/>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304800"/>
            <a:ext cx="8229600" cy="1143000"/>
          </a:xfrm>
        </p:spPr>
        <p:txBody>
          <a:bodyPr/>
          <a:lstStyle/>
          <a:p>
            <a:pPr eaLnBrk="1" hangingPunct="1"/>
            <a:r>
              <a:rPr lang="en-US" b="1"/>
              <a:t>BIORAMA SETUP</a:t>
            </a:r>
          </a:p>
        </p:txBody>
      </p:sp>
      <p:sp>
        <p:nvSpPr>
          <p:cNvPr id="133123" name="Rectangle 3"/>
          <p:cNvSpPr>
            <a:spLocks noGrp="1" noChangeArrowheads="1"/>
          </p:cNvSpPr>
          <p:nvPr>
            <p:ph type="body" idx="1"/>
          </p:nvPr>
        </p:nvSpPr>
        <p:spPr>
          <a:xfrm>
            <a:off x="457200" y="1752600"/>
            <a:ext cx="8229600" cy="4373563"/>
          </a:xfrm>
        </p:spPr>
        <p:txBody>
          <a:bodyPr/>
          <a:lstStyle/>
          <a:p>
            <a:pPr marL="0" indent="0" eaLnBrk="1" hangingPunct="1">
              <a:buNone/>
            </a:pPr>
            <a:r>
              <a:rPr lang="en-US"/>
              <a:t>  OUTSIDE OF BOX LID            INSIDE OF BOX LID</a:t>
            </a:r>
          </a:p>
          <a:p>
            <a:pPr marL="0" indent="0" eaLnBrk="1" hangingPunct="1">
              <a:buNone/>
            </a:pPr>
            <a:endParaRPr lang="en-US" sz="2000"/>
          </a:p>
          <a:p>
            <a:pPr marL="0" indent="0" eaLnBrk="1" hangingPunct="1">
              <a:lnSpc>
                <a:spcPct val="150000"/>
              </a:lnSpc>
              <a:buNone/>
            </a:pPr>
            <a:r>
              <a:rPr lang="en-US" sz="2400"/>
              <a:t>Top covered in tissue paper</a:t>
            </a:r>
          </a:p>
          <a:p>
            <a:pPr marL="0" indent="0" eaLnBrk="1" hangingPunct="1">
              <a:lnSpc>
                <a:spcPct val="150000"/>
              </a:lnSpc>
              <a:buNone/>
            </a:pPr>
            <a:r>
              <a:rPr lang="en-US" sz="2400"/>
              <a:t>Carved out hole for peering in</a:t>
            </a:r>
          </a:p>
        </p:txBody>
      </p:sp>
      <p:sp>
        <p:nvSpPr>
          <p:cNvPr id="10" name="Rectangle 9"/>
          <p:cNvSpPr/>
          <p:nvPr/>
        </p:nvSpPr>
        <p:spPr bwMode="auto">
          <a:xfrm>
            <a:off x="5212474" y="2514600"/>
            <a:ext cx="3717378" cy="1447800"/>
          </a:xfrm>
          <a:prstGeom prst="rect">
            <a:avLst/>
          </a:pr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3127" name="Text Box 7"/>
          <p:cNvSpPr txBox="1">
            <a:spLocks noChangeArrowheads="1"/>
          </p:cNvSpPr>
          <p:nvPr/>
        </p:nvSpPr>
        <p:spPr bwMode="auto">
          <a:xfrm>
            <a:off x="6194863" y="2724150"/>
            <a:ext cx="1752600" cy="1028700"/>
          </a:xfrm>
          <a:prstGeom prst="rect">
            <a:avLst/>
          </a:prstGeom>
          <a:solidFill>
            <a:schemeClr val="bg1"/>
          </a:solidFill>
          <a:ln w="9525" algn="ctr">
            <a:solidFill>
              <a:schemeClr val="bg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200"/>
              <a:t>Biome Diorama Table</a:t>
            </a:r>
          </a:p>
          <a:p>
            <a:pPr eaLnBrk="1" hangingPunct="1">
              <a:lnSpc>
                <a:spcPct val="90000"/>
              </a:lnSpc>
              <a:spcBef>
                <a:spcPct val="50000"/>
              </a:spcBef>
            </a:pPr>
            <a:r>
              <a:rPr lang="en-US" sz="900"/>
              <a:t>Geography:</a:t>
            </a:r>
          </a:p>
          <a:p>
            <a:pPr eaLnBrk="1" hangingPunct="1">
              <a:lnSpc>
                <a:spcPct val="90000"/>
              </a:lnSpc>
              <a:spcBef>
                <a:spcPct val="50000"/>
              </a:spcBef>
            </a:pPr>
            <a:r>
              <a:rPr lang="en-US" sz="900"/>
              <a:t>Abiotic Factors:</a:t>
            </a:r>
          </a:p>
          <a:p>
            <a:pPr eaLnBrk="1" hangingPunct="1">
              <a:lnSpc>
                <a:spcPct val="90000"/>
              </a:lnSpc>
              <a:spcBef>
                <a:spcPct val="50000"/>
              </a:spcBef>
            </a:pPr>
            <a:r>
              <a:rPr lang="en-US" sz="900"/>
              <a:t>Organisms:</a:t>
            </a:r>
          </a:p>
          <a:p>
            <a:pPr eaLnBrk="1" hangingPunct="1">
              <a:lnSpc>
                <a:spcPct val="90000"/>
              </a:lnSpc>
              <a:spcBef>
                <a:spcPct val="50000"/>
              </a:spcBef>
            </a:pPr>
            <a:r>
              <a:rPr lang="en-US" sz="900"/>
              <a:t>Food Web:</a:t>
            </a:r>
          </a:p>
        </p:txBody>
      </p:sp>
      <p:sp>
        <p:nvSpPr>
          <p:cNvPr id="4" name="Cube 3"/>
          <p:cNvSpPr/>
          <p:nvPr/>
        </p:nvSpPr>
        <p:spPr bwMode="auto">
          <a:xfrm>
            <a:off x="228600" y="3962400"/>
            <a:ext cx="4231728" cy="1981200"/>
          </a:xfrm>
          <a:prstGeom prst="cube">
            <a:avLst/>
          </a:pr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5" name="Parallelogram 4"/>
          <p:cNvSpPr/>
          <p:nvPr/>
        </p:nvSpPr>
        <p:spPr bwMode="auto">
          <a:xfrm>
            <a:off x="1627790" y="3962400"/>
            <a:ext cx="1524000" cy="457200"/>
          </a:xfrm>
          <a:prstGeom prst="parallelogram">
            <a:avLst>
              <a:gd name="adj" fmla="val 76724"/>
            </a:avLst>
          </a:prstGeom>
          <a:pattFill prst="ltHorz">
            <a:fgClr>
              <a:schemeClr val="accent1"/>
            </a:fgClr>
            <a:bgClr>
              <a:schemeClr val="bg1"/>
            </a:bgClr>
          </a:patt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spcBef>
                <a:spcPts val="0"/>
              </a:spcBef>
              <a:spcAft>
                <a:spcPct val="0"/>
              </a:spcAft>
              <a:buClrTx/>
              <a:buSzTx/>
              <a:buFontTx/>
              <a:buNone/>
              <a:tabLst/>
            </a:pPr>
            <a:r>
              <a:rPr kumimoji="0" lang="en-US" sz="1000" b="0" i="0" u="none" strike="noStrike" cap="none" normalizeH="0" baseline="0">
                <a:ln>
                  <a:noFill/>
                </a:ln>
                <a:effectLst/>
                <a:latin typeface="+mn-lt"/>
              </a:rPr>
              <a:t>Name      </a:t>
            </a:r>
            <a:r>
              <a:rPr lang="en-US" sz="1000">
                <a:latin typeface="+mn-lt"/>
              </a:rPr>
              <a:t>Class</a:t>
            </a:r>
          </a:p>
          <a:p>
            <a:pPr marL="0" marR="0" indent="0" algn="l" defTabSz="914400" rtl="0" eaLnBrk="1" fontAlgn="base" latinLnBrk="0" hangingPunct="1">
              <a:spcBef>
                <a:spcPts val="0"/>
              </a:spcBef>
              <a:spcAft>
                <a:spcPct val="0"/>
              </a:spcAft>
              <a:buClrTx/>
              <a:buSzTx/>
              <a:buFontTx/>
              <a:buNone/>
              <a:tabLst/>
            </a:pPr>
            <a:r>
              <a:rPr kumimoji="0" lang="en-US" sz="1000" b="0" i="0" u="none" strike="noStrike" cap="none" normalizeH="0" baseline="0">
                <a:ln>
                  <a:noFill/>
                </a:ln>
                <a:effectLst/>
                <a:latin typeface="+mn-lt"/>
              </a:rPr>
              <a:t>Biome</a:t>
            </a:r>
            <a:endParaRPr kumimoji="0" lang="en-US" sz="800" b="0" i="0" u="none" strike="noStrike" cap="none" normalizeH="0" baseline="0">
              <a:ln>
                <a:noFill/>
              </a:ln>
              <a:effectLst/>
              <a:latin typeface="+mn-lt"/>
            </a:endParaRPr>
          </a:p>
        </p:txBody>
      </p:sp>
      <p:cxnSp>
        <p:nvCxnSpPr>
          <p:cNvPr id="7" name="Straight Connector 6"/>
          <p:cNvCxnSpPr/>
          <p:nvPr/>
        </p:nvCxnSpPr>
        <p:spPr bwMode="auto">
          <a:xfrm>
            <a:off x="228600" y="4876800"/>
            <a:ext cx="376139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flipV="1">
            <a:off x="3989990" y="4419600"/>
            <a:ext cx="470338" cy="457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1" name="Cube 20"/>
          <p:cNvSpPr/>
          <p:nvPr/>
        </p:nvSpPr>
        <p:spPr bwMode="auto">
          <a:xfrm>
            <a:off x="4698124" y="3962400"/>
            <a:ext cx="4231728" cy="1981200"/>
          </a:xfrm>
          <a:prstGeom prst="cube">
            <a:avLst/>
          </a:pr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 name="Parallelogram 12"/>
          <p:cNvSpPr/>
          <p:nvPr/>
        </p:nvSpPr>
        <p:spPr bwMode="auto">
          <a:xfrm>
            <a:off x="4698124" y="3962400"/>
            <a:ext cx="4231728" cy="457200"/>
          </a:xfrm>
          <a:prstGeom prst="parallelogram">
            <a:avLst>
              <a:gd name="adj" fmla="val 107759"/>
            </a:avLst>
          </a:prstGeom>
          <a:solidFill>
            <a:schemeClr val="bg1">
              <a:lumMod val="7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4" name="Oval 13"/>
          <p:cNvSpPr/>
          <p:nvPr/>
        </p:nvSpPr>
        <p:spPr bwMode="auto">
          <a:xfrm>
            <a:off x="4114800" y="5029200"/>
            <a:ext cx="110359" cy="304800"/>
          </a:xfrm>
          <a:prstGeom prst="ellipse">
            <a:avLst/>
          </a:prstGeom>
          <a:solidFill>
            <a:schemeClr val="tx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4" name="Oval 23"/>
          <p:cNvSpPr/>
          <p:nvPr/>
        </p:nvSpPr>
        <p:spPr bwMode="auto">
          <a:xfrm>
            <a:off x="8610600" y="4876800"/>
            <a:ext cx="110359" cy="304800"/>
          </a:xfrm>
          <a:prstGeom prst="ellipse">
            <a:avLst/>
          </a:prstGeom>
          <a:solidFill>
            <a:schemeClr val="tx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5" name="Right Arrow 14"/>
          <p:cNvSpPr/>
          <p:nvPr/>
        </p:nvSpPr>
        <p:spPr bwMode="auto">
          <a:xfrm rot="5400000">
            <a:off x="3569903" y="4334727"/>
            <a:ext cx="1200152" cy="213762"/>
          </a:xfrm>
          <a:prstGeom prst="rightArrow">
            <a:avLst/>
          </a:prstGeom>
          <a:solidFill>
            <a:srgbClr val="C00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TextBox 1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26" name="Right Arrow 25"/>
          <p:cNvSpPr/>
          <p:nvPr/>
        </p:nvSpPr>
        <p:spPr bwMode="auto">
          <a:xfrm rot="2555687">
            <a:off x="3812157" y="3564451"/>
            <a:ext cx="1822918" cy="183694"/>
          </a:xfrm>
          <a:prstGeom prst="rightArrow">
            <a:avLst/>
          </a:prstGeom>
          <a:solidFill>
            <a:srgbClr val="C00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Tree>
  </p:cSld>
  <p:clrMapOvr>
    <a:masterClrMapping/>
  </p:clrMapOvr>
  <p:transition spd="slow">
    <p:pull/>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381000" y="457200"/>
            <a:ext cx="8458200" cy="5943600"/>
          </a:xfrm>
        </p:spPr>
        <p:txBody>
          <a:bodyPr/>
          <a:lstStyle/>
          <a:p>
            <a:pPr marL="0" indent="0" algn="ctr" eaLnBrk="1" hangingPunct="1">
              <a:lnSpc>
                <a:spcPct val="80000"/>
              </a:lnSpc>
              <a:buFontTx/>
              <a:buNone/>
            </a:pPr>
            <a:r>
              <a:rPr lang="en-US" sz="4000"/>
              <a:t>What Needs to be Included?</a:t>
            </a:r>
            <a:endParaRPr lang="en-US" sz="4000" b="1">
              <a:latin typeface="+mj-lt"/>
            </a:endParaRPr>
          </a:p>
          <a:p>
            <a:pPr marL="0" indent="0" eaLnBrk="1" hangingPunct="1">
              <a:lnSpc>
                <a:spcPct val="80000"/>
              </a:lnSpc>
              <a:buFontTx/>
              <a:buNone/>
            </a:pPr>
            <a:r>
              <a:rPr lang="en-US" sz="2800" b="1">
                <a:latin typeface="+mj-lt"/>
              </a:rPr>
              <a:t>In the </a:t>
            </a:r>
            <a:r>
              <a:rPr lang="en-US" sz="2800" b="1" err="1">
                <a:latin typeface="+mj-lt"/>
              </a:rPr>
              <a:t>Biorama</a:t>
            </a:r>
            <a:r>
              <a:rPr lang="en-US" sz="2800" b="1">
                <a:latin typeface="+mj-lt"/>
              </a:rPr>
              <a:t>:</a:t>
            </a:r>
          </a:p>
          <a:p>
            <a:pPr marL="0" indent="0" eaLnBrk="1" hangingPunct="1">
              <a:lnSpc>
                <a:spcPct val="80000"/>
              </a:lnSpc>
              <a:buNone/>
            </a:pPr>
            <a:r>
              <a:rPr lang="en-US" sz="2800" i="1" u="sng">
                <a:latin typeface="+mj-lt"/>
              </a:rPr>
              <a:t>Biotic</a:t>
            </a:r>
            <a:r>
              <a:rPr lang="en-US" sz="2800">
                <a:latin typeface="+mj-lt"/>
              </a:rPr>
              <a:t> factors of your environment: </a:t>
            </a:r>
          </a:p>
          <a:p>
            <a:pPr eaLnBrk="1" hangingPunct="1">
              <a:lnSpc>
                <a:spcPct val="80000"/>
              </a:lnSpc>
              <a:buFontTx/>
              <a:buChar char="-"/>
            </a:pPr>
            <a:r>
              <a:rPr lang="en-US" sz="2800">
                <a:latin typeface="+mj-lt"/>
              </a:rPr>
              <a:t>2 Producers</a:t>
            </a:r>
          </a:p>
          <a:p>
            <a:pPr eaLnBrk="1" hangingPunct="1">
              <a:lnSpc>
                <a:spcPct val="80000"/>
              </a:lnSpc>
              <a:buFontTx/>
              <a:buChar char="-"/>
            </a:pPr>
            <a:r>
              <a:rPr lang="en-US" sz="2800">
                <a:latin typeface="+mj-lt"/>
              </a:rPr>
              <a:t>2 Primary consumers</a:t>
            </a:r>
          </a:p>
          <a:p>
            <a:pPr eaLnBrk="1" hangingPunct="1">
              <a:lnSpc>
                <a:spcPct val="80000"/>
              </a:lnSpc>
              <a:buFontTx/>
              <a:buChar char="-"/>
            </a:pPr>
            <a:r>
              <a:rPr lang="en-US" sz="2800">
                <a:latin typeface="+mj-lt"/>
              </a:rPr>
              <a:t>2 Secondary consumer</a:t>
            </a:r>
          </a:p>
          <a:p>
            <a:pPr eaLnBrk="1" hangingPunct="1">
              <a:lnSpc>
                <a:spcPct val="80000"/>
              </a:lnSpc>
              <a:buFontTx/>
              <a:buChar char="-"/>
            </a:pPr>
            <a:r>
              <a:rPr lang="en-US" sz="2800">
                <a:latin typeface="+mj-lt"/>
              </a:rPr>
              <a:t>1 Tertiary consumer/Top Predator</a:t>
            </a:r>
          </a:p>
          <a:p>
            <a:pPr marL="0" indent="0" eaLnBrk="1" hangingPunct="1">
              <a:lnSpc>
                <a:spcPct val="80000"/>
              </a:lnSpc>
              <a:buNone/>
            </a:pPr>
            <a:endParaRPr lang="en-US" sz="2800">
              <a:latin typeface="+mj-lt"/>
            </a:endParaRPr>
          </a:p>
          <a:p>
            <a:pPr marL="0" indent="0" eaLnBrk="1" hangingPunct="1">
              <a:lnSpc>
                <a:spcPct val="80000"/>
              </a:lnSpc>
              <a:buNone/>
            </a:pPr>
            <a:r>
              <a:rPr lang="en-US" sz="2800" i="1" u="sng">
                <a:latin typeface="+mj-lt"/>
              </a:rPr>
              <a:t>Abiotic</a:t>
            </a:r>
            <a:r>
              <a:rPr lang="en-US" sz="2800">
                <a:latin typeface="+mj-lt"/>
              </a:rPr>
              <a:t> factors of your environment:</a:t>
            </a:r>
          </a:p>
          <a:p>
            <a:pPr marL="0" indent="0" algn="ctr" eaLnBrk="1" hangingPunct="1">
              <a:lnSpc>
                <a:spcPct val="80000"/>
              </a:lnSpc>
              <a:buFontTx/>
              <a:buNone/>
            </a:pPr>
            <a:r>
              <a:rPr lang="en-US" sz="2800">
                <a:latin typeface="+mj-lt"/>
              </a:rPr>
              <a:t>4 features such as rocks, sun, clouds, soil, water, air, etc.</a:t>
            </a:r>
          </a:p>
          <a:p>
            <a:pPr marL="0" indent="0" eaLnBrk="1" hangingPunct="1">
              <a:lnSpc>
                <a:spcPct val="80000"/>
              </a:lnSpc>
              <a:buFontTx/>
              <a:buNone/>
            </a:pPr>
            <a:endParaRPr lang="en-US" sz="2800">
              <a:latin typeface="+mj-lt"/>
            </a:endParaRPr>
          </a:p>
          <a:p>
            <a:pPr marL="0" indent="0" algn="just" eaLnBrk="1" hangingPunct="1">
              <a:lnSpc>
                <a:spcPct val="80000"/>
              </a:lnSpc>
              <a:buFontTx/>
              <a:buNone/>
            </a:pPr>
            <a:r>
              <a:rPr lang="en-US" sz="2800">
                <a:latin typeface="+mj-lt"/>
              </a:rPr>
              <a:t>Use the cut out hole to peer in your box and arrange all of your organisms, plants, and abiotic factors so that the viewer sees as much as possible of your 3-d model.</a:t>
            </a:r>
          </a:p>
          <a:p>
            <a:pPr eaLnBrk="1" hangingPunct="1">
              <a:lnSpc>
                <a:spcPct val="80000"/>
              </a:lnSpc>
              <a:buFontTx/>
              <a:buNone/>
            </a:pPr>
            <a:endParaRPr lang="en-US" sz="2800">
              <a:latin typeface="+mj-lt"/>
            </a:endParaRP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525963"/>
          </a:xfrm>
        </p:spPr>
        <p:txBody>
          <a:bodyPr/>
          <a:lstStyle/>
          <a:p>
            <a:pPr marL="0" indent="0" algn="ctr">
              <a:buNone/>
            </a:pPr>
            <a:r>
              <a:rPr lang="en-US" sz="4000" b="1" err="1"/>
              <a:t>Biorama</a:t>
            </a:r>
            <a:r>
              <a:rPr lang="en-US" sz="4000" b="1"/>
              <a:t> Examples</a:t>
            </a:r>
            <a:endParaRPr lang="en-US" sz="4000"/>
          </a:p>
          <a:p>
            <a:pPr marL="0" indent="0" algn="ctr">
              <a:buNone/>
            </a:pPr>
            <a:r>
              <a:rPr lang="en-US"/>
              <a:t>Student designed and student made!</a:t>
            </a:r>
          </a:p>
          <a:p>
            <a:pPr marL="0" indent="0" algn="ctr">
              <a:buNone/>
            </a:pPr>
            <a:r>
              <a:rPr lang="en-US"/>
              <a:t>Creative!</a:t>
            </a:r>
          </a:p>
          <a:p>
            <a:pPr marL="0" indent="0" algn="ctr">
              <a:buNone/>
            </a:pPr>
            <a:r>
              <a:rPr lang="en-US"/>
              <a:t>Range from inexpensive (crafty handmade figures) to pricey (store bought figures and model kits).</a:t>
            </a:r>
          </a:p>
          <a:p>
            <a:pPr marL="0" indent="0" algn="ctr">
              <a:buNone/>
            </a:pPr>
            <a:r>
              <a:rPr lang="en-US"/>
              <a:t>All photos are taken from the carved out hole on the side of the box!</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046132523"/>
      </p:ext>
    </p:extLst>
  </p:cSld>
  <p:clrMapOvr>
    <a:masterClrMapping/>
  </p:clrMapOvr>
  <p:transition spd="slow">
    <p:pull/>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2667000" y="76200"/>
            <a:ext cx="3733800" cy="1143000"/>
          </a:xfrm>
        </p:spPr>
        <p:txBody>
          <a:bodyPr/>
          <a:lstStyle/>
          <a:p>
            <a:pPr eaLnBrk="1" hangingPunct="1"/>
            <a:r>
              <a:rPr lang="en-US" b="1"/>
              <a:t>Arctic Tundra</a:t>
            </a:r>
          </a:p>
        </p:txBody>
      </p:sp>
      <p:pic>
        <p:nvPicPr>
          <p:cNvPr id="134147" name="Picture 3" descr="DSCF20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3966" y="1009650"/>
            <a:ext cx="7391400" cy="5543550"/>
          </a:xfrm>
          <a:prstGeom prst="rect">
            <a:avLst/>
          </a:prstGeom>
          <a:noFill/>
          <a:ln>
            <a:noFill/>
          </a:ln>
          <a:effectLst>
            <a:softEdge rad="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2845521" y="381000"/>
            <a:ext cx="3505200" cy="1143000"/>
          </a:xfrm>
        </p:spPr>
        <p:txBody>
          <a:bodyPr/>
          <a:lstStyle/>
          <a:p>
            <a:pPr eaLnBrk="1" hangingPunct="1"/>
            <a:r>
              <a:rPr lang="en-US" b="1"/>
              <a:t>Deserts</a:t>
            </a:r>
          </a:p>
        </p:txBody>
      </p:sp>
      <p:pic>
        <p:nvPicPr>
          <p:cNvPr id="135171" name="Picture 3" descr="prego 32 00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1230" y="1752600"/>
            <a:ext cx="4191000" cy="3821290"/>
          </a:xfrm>
          <a:prstGeom prst="rect">
            <a:avLst/>
          </a:prstGeom>
          <a:noFill/>
          <a:ln>
            <a:noFill/>
          </a:ln>
          <a:effectLst>
            <a:softEdge rad="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98121" y="1771518"/>
            <a:ext cx="4327175" cy="3802372"/>
          </a:xfrm>
          <a:prstGeom prst="rect">
            <a:avLst/>
          </a:prstGeom>
          <a:noFill/>
          <a:ln>
            <a:noFill/>
          </a:ln>
          <a:effectLst>
            <a:softEdge rad="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5105400" y="789589"/>
            <a:ext cx="3400097" cy="2029811"/>
          </a:xfrm>
        </p:spPr>
        <p:txBody>
          <a:bodyPr/>
          <a:lstStyle/>
          <a:p>
            <a:pPr eaLnBrk="1" hangingPunct="1"/>
            <a:r>
              <a:rPr lang="en-US" b="1"/>
              <a:t>Wetlands: Marshes &amp; Swamps</a:t>
            </a:r>
          </a:p>
        </p:txBody>
      </p:sp>
      <p:pic>
        <p:nvPicPr>
          <p:cNvPr id="136195" name="Picture 3" descr="prego 32 006"/>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0" y="3276600"/>
            <a:ext cx="4372303" cy="3276600"/>
          </a:xfrm>
          <a:prstGeom prst="rect">
            <a:avLst/>
          </a:prstGeom>
          <a:noFill/>
          <a:ln>
            <a:noFill/>
          </a:ln>
          <a:effectLst>
            <a:softEdge rad="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6" name="Picture 4" descr="prego 32 00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800" y="228600"/>
            <a:ext cx="4372303" cy="2916620"/>
          </a:xfrm>
          <a:prstGeom prst="rect">
            <a:avLst/>
          </a:prstGeom>
          <a:noFill/>
          <a:ln>
            <a:noFill/>
          </a:ln>
          <a:effectLst>
            <a:softEdge rad="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53000" y="3276600"/>
            <a:ext cx="3938751" cy="3276600"/>
          </a:xfrm>
          <a:prstGeom prst="rect">
            <a:avLst/>
          </a:prstGeom>
          <a:noFill/>
          <a:ln>
            <a:noFill/>
          </a:ln>
          <a:effectLst>
            <a:outerShdw dist="35921" dir="2700000" algn="ctr" rotWithShape="0">
              <a:schemeClr val="bg2"/>
            </a:outerShdw>
            <a:softEdge rad="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6" name="Picture 18" descr="C:\Users\gvikingson\AppData\Local\Microsoft\Windows\Temporary Internet Files\Content.IE5\YGIQ3BU6\MP900448756[1].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3268" y="2138597"/>
            <a:ext cx="8642132" cy="456700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2545" name="Picture 17" descr="C:\Users\gvikingson\AppData\Local\Microsoft\Windows\Temporary Internet Files\Content.IE5\INFEI1W6\MP900387697[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5212" y="2302851"/>
            <a:ext cx="1057608" cy="75442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8" name="Group 17"/>
          <p:cNvGrpSpPr/>
          <p:nvPr/>
        </p:nvGrpSpPr>
        <p:grpSpPr>
          <a:xfrm>
            <a:off x="3701137" y="2286000"/>
            <a:ext cx="4757063" cy="2530025"/>
            <a:chOff x="457200" y="2078659"/>
            <a:chExt cx="8212261" cy="4288120"/>
          </a:xfrm>
        </p:grpSpPr>
        <p:pic>
          <p:nvPicPr>
            <p:cNvPr id="25" name="Picture 5" descr="C:\Users\gvikingson\AppData\Local\Microsoft\Windows\Temporary Internet Files\Content.IE5\7X01L1GI\MP900314294[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435162">
              <a:off x="5753525" y="2995453"/>
              <a:ext cx="2915936" cy="2002276"/>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6" descr="C:\Users\gvikingson\AppData\Local\Microsoft\Windows\Temporary Internet Files\Content.IE5\DIZL4JRL\MP900314295[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762571">
              <a:off x="457200" y="2078659"/>
              <a:ext cx="3657600" cy="3389376"/>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7" descr="C:\Users\gvikingson\AppData\Local\Microsoft\Windows\Temporary Internet Files\Content.IE5\DIZL4JRL\MP900314295[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074752" flipH="1">
              <a:off x="4068460" y="4367291"/>
              <a:ext cx="2022863" cy="1999488"/>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8" descr="C:\Users\gvikingson\AppData\Local\Microsoft\Windows\Temporary Internet Files\Content.IE5\7X01L1GI\MP900314294[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925656" flipH="1">
              <a:off x="3803602" y="2667000"/>
              <a:ext cx="2182797" cy="171297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9" name="Picture 14" descr="C:\Users\gvikingson\AppData\Local\Microsoft\Windows\Temporary Internet Files\Content.IE5\7VWF6SHM\MP900406966[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239000" y="5486400"/>
            <a:ext cx="1665759" cy="117977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0" name="Picture 18" descr="C:\Users\gvikingson\AppData\Local\Microsoft\Windows\Temporary Internet Files\Content.IE5\DIZL4JRL\MP900262777[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33800" y="4572000"/>
            <a:ext cx="1828800" cy="99486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1" name="Picture 17" descr="C:\Users\gvikingson\AppData\Local\Microsoft\Windows\Temporary Internet Files\Content.IE5\GUZVE59C\MP900180490[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709816" y="5538053"/>
            <a:ext cx="1852784" cy="109134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2" name="Picture 19" descr="C:\Users\gvikingson\AppData\Local\Microsoft\Windows\Temporary Internet Files\Content.IE5\7X01L1GI\MP900148805[1].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28600" y="3057278"/>
            <a:ext cx="2694220" cy="364832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4" name="Picture 2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543449" y="5566864"/>
            <a:ext cx="1771751" cy="1062536"/>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532" name="Rectangle 4"/>
          <p:cNvSpPr>
            <a:spLocks noGrp="1" noChangeArrowheads="1"/>
          </p:cNvSpPr>
          <p:nvPr>
            <p:ph type="body" idx="1"/>
          </p:nvPr>
        </p:nvSpPr>
        <p:spPr>
          <a:xfrm>
            <a:off x="125446" y="107731"/>
            <a:ext cx="8881920" cy="1954719"/>
          </a:xfrm>
        </p:spPr>
        <p:txBody>
          <a:bodyPr/>
          <a:lstStyle/>
          <a:p>
            <a:pPr marL="0" indent="0" algn="ctr" eaLnBrk="1" hangingPunct="1">
              <a:lnSpc>
                <a:spcPct val="80000"/>
              </a:lnSpc>
              <a:buFontTx/>
              <a:buNone/>
            </a:pPr>
            <a:r>
              <a:rPr lang="en-US" sz="2300" b="1" u="sng"/>
              <a:t>Ecosystem/Biome</a:t>
            </a:r>
            <a:r>
              <a:rPr lang="en-US" sz="2300" b="1"/>
              <a:t> </a:t>
            </a:r>
            <a:r>
              <a:rPr lang="en-US" sz="2300"/>
              <a:t>: Includes all the living (</a:t>
            </a:r>
            <a:r>
              <a:rPr lang="en-US" sz="2300" b="1">
                <a:hlinkClick r:id="rId13" action="ppaction://hlinkfile"/>
              </a:rPr>
              <a:t>biotic</a:t>
            </a:r>
            <a:r>
              <a:rPr lang="en-US" sz="2300"/>
              <a:t>) &amp; nonliving (</a:t>
            </a:r>
            <a:r>
              <a:rPr lang="en-US" sz="2300" b="1">
                <a:hlinkClick r:id="rId14"/>
              </a:rPr>
              <a:t>abiotic</a:t>
            </a:r>
            <a:r>
              <a:rPr lang="en-US" sz="2300"/>
              <a:t>) features of an environment.  There are several major types of ecosystems such as a rainforest, desert, tundra, deciduous forest, taiga, marine, etc.</a:t>
            </a:r>
          </a:p>
          <a:p>
            <a:pPr marL="0" indent="0" algn="ctr" eaLnBrk="1" hangingPunct="1">
              <a:lnSpc>
                <a:spcPct val="80000"/>
              </a:lnSpc>
              <a:buFontTx/>
              <a:buNone/>
            </a:pPr>
            <a:r>
              <a:rPr lang="en-US" sz="2000" b="1"/>
              <a:t>Ex: All the frogs, insects, birds, reptiles, plants, mushrooms, bacteria, mammals &amp; fish along with water, soil, air, clouds, sunlight, and man-made materials in the pond behind your neighborhood</a:t>
            </a:r>
          </a:p>
        </p:txBody>
      </p:sp>
      <p:pic>
        <p:nvPicPr>
          <p:cNvPr id="22539" name="Picture 11" descr="MCj04392220000[1]"/>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52400" y="2066925"/>
            <a:ext cx="1446134" cy="143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47" name="Picture 19" descr="C:\Users\gvikingson\AppData\Local\Microsoft\Windows\Temporary Internet Files\Content.IE5\JY9KX15N\MP900431722[1].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342528" y="3989728"/>
            <a:ext cx="1572872" cy="157287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2549" name="Picture 21" descr="C:\Users\gvikingson\AppData\Local\Microsoft\Windows\Temporary Internet Files\Content.IE5\JY9KX15N\MP900442275[1].jpg"/>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2449373" y="4800600"/>
            <a:ext cx="1360627" cy="1733808"/>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9" name="Picture 7" descr="http://images.clipart.com/thb/thb8/PH/cs5359_20040528d/cs5359_20040528d/16453254.thb.jpg?5359_040604_2782"/>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rot="5400000">
            <a:off x="5744343" y="4677543"/>
            <a:ext cx="711071" cy="105904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30" name="Picture 2" descr="http://images.clipart.com/thm/thm1/26F/world_1/330983.thm.jpg?wor204f"/>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618480" y="4884877"/>
            <a:ext cx="696720" cy="653176"/>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31" name="TextBox 3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8197991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circle(in)">
                                      <p:cBhvr>
                                        <p:cTn id="7" dur="2000"/>
                                        <p:tgtEl>
                                          <p:spTgt spid="22539"/>
                                        </p:tgtEl>
                                      </p:cBhvr>
                                    </p:animEffect>
                                  </p:childTnLst>
                                </p:cTn>
                              </p:par>
                              <p:par>
                                <p:cTn id="8" presetID="6" presetClass="entr" presetSubtype="16" fill="hold" nodeType="withEffect">
                                  <p:stCondLst>
                                    <p:cond delay="0"/>
                                  </p:stCondLst>
                                  <p:childTnLst>
                                    <p:set>
                                      <p:cBhvr>
                                        <p:cTn id="9" dur="1" fill="hold">
                                          <p:stCondLst>
                                            <p:cond delay="0"/>
                                          </p:stCondLst>
                                        </p:cTn>
                                        <p:tgtEl>
                                          <p:spTgt spid="22549"/>
                                        </p:tgtEl>
                                        <p:attrNameLst>
                                          <p:attrName>style.visibility</p:attrName>
                                        </p:attrNameLst>
                                      </p:cBhvr>
                                      <p:to>
                                        <p:strVal val="visible"/>
                                      </p:to>
                                    </p:set>
                                    <p:animEffect transition="in" filter="circle(in)">
                                      <p:cBhvr>
                                        <p:cTn id="10" dur="2000"/>
                                        <p:tgtEl>
                                          <p:spTgt spid="22549"/>
                                        </p:tgtEl>
                                      </p:cBhvr>
                                    </p:animEffect>
                                  </p:childTnLst>
                                </p:cTn>
                              </p:par>
                              <p:par>
                                <p:cTn id="11" presetID="6" presetClass="entr" presetSubtype="16" fill="hold" nodeType="withEffect">
                                  <p:stCondLst>
                                    <p:cond delay="0"/>
                                  </p:stCondLst>
                                  <p:childTnLst>
                                    <p:set>
                                      <p:cBhvr>
                                        <p:cTn id="12" dur="1" fill="hold">
                                          <p:stCondLst>
                                            <p:cond delay="0"/>
                                          </p:stCondLst>
                                        </p:cTn>
                                        <p:tgtEl>
                                          <p:spTgt spid="22545"/>
                                        </p:tgtEl>
                                        <p:attrNameLst>
                                          <p:attrName>style.visibility</p:attrName>
                                        </p:attrNameLst>
                                      </p:cBhvr>
                                      <p:to>
                                        <p:strVal val="visible"/>
                                      </p:to>
                                    </p:set>
                                    <p:animEffect transition="in" filter="circle(in)">
                                      <p:cBhvr>
                                        <p:cTn id="13" dur="2000"/>
                                        <p:tgtEl>
                                          <p:spTgt spid="22545"/>
                                        </p:tgtEl>
                                      </p:cBhvr>
                                    </p:animEffect>
                                  </p:childTnLst>
                                </p:cTn>
                              </p:par>
                              <p:par>
                                <p:cTn id="14" presetID="6" presetClass="entr" presetSubtype="16" fill="hold" nodeType="withEffect">
                                  <p:stCondLst>
                                    <p:cond delay="0"/>
                                  </p:stCondLst>
                                  <p:childTnLst>
                                    <p:set>
                                      <p:cBhvr>
                                        <p:cTn id="15" dur="1" fill="hold">
                                          <p:stCondLst>
                                            <p:cond delay="0"/>
                                          </p:stCondLst>
                                        </p:cTn>
                                        <p:tgtEl>
                                          <p:spTgt spid="22546"/>
                                        </p:tgtEl>
                                        <p:attrNameLst>
                                          <p:attrName>style.visibility</p:attrName>
                                        </p:attrNameLst>
                                      </p:cBhvr>
                                      <p:to>
                                        <p:strVal val="visible"/>
                                      </p:to>
                                    </p:set>
                                    <p:animEffect transition="in" filter="circle(in)">
                                      <p:cBhvr>
                                        <p:cTn id="16" dur="2000"/>
                                        <p:tgtEl>
                                          <p:spTgt spid="22546"/>
                                        </p:tgtEl>
                                      </p:cBhvr>
                                    </p:animEffect>
                                  </p:childTnLst>
                                </p:cTn>
                              </p:par>
                              <p:par>
                                <p:cTn id="17" presetID="6" presetClass="entr" presetSubtype="16" fill="hold" nodeType="withEffect">
                                  <p:stCondLst>
                                    <p:cond delay="0"/>
                                  </p:stCondLst>
                                  <p:childTnLst>
                                    <p:set>
                                      <p:cBhvr>
                                        <p:cTn id="18" dur="1" fill="hold">
                                          <p:stCondLst>
                                            <p:cond delay="0"/>
                                          </p:stCondLst>
                                        </p:cTn>
                                        <p:tgtEl>
                                          <p:spTgt spid="22547"/>
                                        </p:tgtEl>
                                        <p:attrNameLst>
                                          <p:attrName>style.visibility</p:attrName>
                                        </p:attrNameLst>
                                      </p:cBhvr>
                                      <p:to>
                                        <p:strVal val="visible"/>
                                      </p:to>
                                    </p:set>
                                    <p:animEffect transition="in" filter="circle(in)">
                                      <p:cBhvr>
                                        <p:cTn id="19" dur="2000"/>
                                        <p:tgtEl>
                                          <p:spTgt spid="22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400800" y="3352800"/>
            <a:ext cx="2609085" cy="2514600"/>
          </a:xfrm>
        </p:spPr>
        <p:txBody>
          <a:bodyPr/>
          <a:lstStyle/>
          <a:p>
            <a:pPr eaLnBrk="1" hangingPunct="1"/>
            <a:r>
              <a:rPr lang="en-US" sz="4000" b="1"/>
              <a:t>Taiga, Coniferous or Boreal Forest</a:t>
            </a:r>
          </a:p>
        </p:txBody>
      </p:sp>
      <p:pic>
        <p:nvPicPr>
          <p:cNvPr id="137219" name="Picture 3" descr="DSCF200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77000" y="609600"/>
            <a:ext cx="2419710" cy="2438400"/>
          </a:xfrm>
          <a:prstGeom prst="rect">
            <a:avLst/>
          </a:prstGeom>
          <a:noFill/>
          <a:ln>
            <a:noFill/>
          </a:ln>
          <a:effectLst>
            <a:softEdge rad="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 y="609600"/>
            <a:ext cx="6172200" cy="5562600"/>
          </a:xfrm>
          <a:prstGeom prst="rect">
            <a:avLst/>
          </a:prstGeom>
          <a:noFill/>
          <a:ln>
            <a:noFill/>
          </a:ln>
          <a:effectLst>
            <a:outerShdw dist="35921" dir="2700000" algn="ctr" rotWithShape="0">
              <a:schemeClr val="bg2"/>
            </a:outerShdw>
            <a:softEdge rad="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228600" y="4724400"/>
            <a:ext cx="4038600" cy="1143000"/>
          </a:xfrm>
        </p:spPr>
        <p:txBody>
          <a:bodyPr/>
          <a:lstStyle/>
          <a:p>
            <a:pPr eaLnBrk="1" hangingPunct="1"/>
            <a:r>
              <a:rPr lang="en-US" b="1"/>
              <a:t>Lakes, Ponds &amp; Rivers</a:t>
            </a:r>
          </a:p>
        </p:txBody>
      </p:sp>
      <p:pic>
        <p:nvPicPr>
          <p:cNvPr id="138243" name="Picture 3" descr="DSCF200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19600" y="609600"/>
            <a:ext cx="4425950" cy="3250240"/>
          </a:xfrm>
          <a:prstGeom prst="rect">
            <a:avLst/>
          </a:prstGeom>
          <a:noFill/>
          <a:ln>
            <a:noFill/>
          </a:ln>
          <a:effectLst>
            <a:softEdge rad="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4" name="Picture 4" descr="prego 32 00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800" y="609599"/>
            <a:ext cx="3987496" cy="3250239"/>
          </a:xfrm>
          <a:prstGeom prst="rect">
            <a:avLst/>
          </a:prstGeom>
          <a:noFill/>
          <a:ln>
            <a:noFill/>
          </a:ln>
          <a:effectLst>
            <a:softEdge rad="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19600" y="3957444"/>
            <a:ext cx="4425950" cy="2608894"/>
          </a:xfrm>
          <a:prstGeom prst="rect">
            <a:avLst/>
          </a:prstGeom>
          <a:noFill/>
          <a:ln>
            <a:noFill/>
          </a:ln>
          <a:effectLst>
            <a:outerShdw dist="35921" dir="2700000" algn="ctr" rotWithShape="0">
              <a:schemeClr val="bg2"/>
            </a:outerShdw>
            <a:softEdge rad="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115050" y="1095375"/>
            <a:ext cx="2095500" cy="1143000"/>
          </a:xfrm>
        </p:spPr>
        <p:txBody>
          <a:bodyPr/>
          <a:lstStyle/>
          <a:p>
            <a:pPr eaLnBrk="1" hangingPunct="1"/>
            <a:r>
              <a:rPr lang="en-US" b="1"/>
              <a:t>Oceans</a:t>
            </a:r>
          </a:p>
        </p:txBody>
      </p:sp>
      <p:pic>
        <p:nvPicPr>
          <p:cNvPr id="139267" name="Picture 3" descr="DSCF201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336332"/>
            <a:ext cx="4953000" cy="3714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9" name="Text Box 5"/>
          <p:cNvSpPr txBox="1">
            <a:spLocks noChangeArrowheads="1"/>
          </p:cNvSpPr>
          <p:nvPr/>
        </p:nvSpPr>
        <p:spPr bwMode="auto">
          <a:xfrm>
            <a:off x="228600" y="3994868"/>
            <a:ext cx="1752600"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50000"/>
              </a:spcBef>
            </a:pPr>
            <a:r>
              <a:rPr lang="en-US" sz="2400" i="1">
                <a:latin typeface="+mj-lt"/>
              </a:rPr>
              <a:t>Ocean Floor</a:t>
            </a:r>
          </a:p>
        </p:txBody>
      </p:sp>
      <p:sp>
        <p:nvSpPr>
          <p:cNvPr id="139270" name="Text Box 6"/>
          <p:cNvSpPr txBox="1">
            <a:spLocks noChangeArrowheads="1"/>
          </p:cNvSpPr>
          <p:nvPr/>
        </p:nvSpPr>
        <p:spPr bwMode="auto">
          <a:xfrm>
            <a:off x="7162800" y="2590800"/>
            <a:ext cx="1752600" cy="4247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50000"/>
              </a:spcBef>
            </a:pPr>
            <a:r>
              <a:rPr lang="en-US" sz="2400" i="1">
                <a:latin typeface="+mj-lt"/>
              </a:rPr>
              <a:t>Deep Ocean</a:t>
            </a:r>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33800" y="2968235"/>
            <a:ext cx="5070177" cy="35849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2133600" cy="1143000"/>
          </a:xfrm>
        </p:spPr>
        <p:txBody>
          <a:bodyPr/>
          <a:lstStyle/>
          <a:p>
            <a:r>
              <a:rPr lang="en-US" b="1"/>
              <a:t>Oceans</a:t>
            </a:r>
          </a:p>
        </p:txBody>
      </p:sp>
      <p:pic>
        <p:nvPicPr>
          <p:cNvPr id="102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114800" y="616169"/>
            <a:ext cx="4766441" cy="4032031"/>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descr="prego 32 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1828800"/>
            <a:ext cx="47752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838200" y="5912069"/>
            <a:ext cx="3429000" cy="461665"/>
          </a:xfrm>
          <a:prstGeom prst="rect">
            <a:avLst/>
          </a:prstGeom>
          <a:noFill/>
        </p:spPr>
        <p:txBody>
          <a:bodyPr wrap="square" rtlCol="0">
            <a:spAutoFit/>
          </a:bodyPr>
          <a:lstStyle/>
          <a:p>
            <a:pPr algn="ctr"/>
            <a:r>
              <a:rPr lang="en-US" sz="2400" i="1">
                <a:latin typeface="+mn-lt"/>
              </a:rPr>
              <a:t>Intertidal Zone (Beach)</a:t>
            </a:r>
          </a:p>
        </p:txBody>
      </p:sp>
      <p:sp>
        <p:nvSpPr>
          <p:cNvPr id="7" name="TextBox 6"/>
          <p:cNvSpPr txBox="1"/>
          <p:nvPr/>
        </p:nvSpPr>
        <p:spPr>
          <a:xfrm>
            <a:off x="5638800" y="4719935"/>
            <a:ext cx="1981200" cy="461665"/>
          </a:xfrm>
          <a:prstGeom prst="rect">
            <a:avLst/>
          </a:prstGeom>
          <a:noFill/>
        </p:spPr>
        <p:txBody>
          <a:bodyPr wrap="square" rtlCol="0">
            <a:spAutoFit/>
          </a:bodyPr>
          <a:lstStyle/>
          <a:p>
            <a:pPr algn="ctr"/>
            <a:r>
              <a:rPr lang="en-US" sz="2400" i="1">
                <a:latin typeface="+mn-lt"/>
              </a:rPr>
              <a:t>Coral Reef</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640422317"/>
      </p:ext>
    </p:extLst>
  </p:cSld>
  <p:clrMapOvr>
    <a:masterClrMapping/>
  </p:clrMapOvr>
  <p:transition spd="slow">
    <p:pull/>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4648200"/>
            <a:ext cx="3124200" cy="1143000"/>
          </a:xfrm>
        </p:spPr>
        <p:txBody>
          <a:bodyPr/>
          <a:lstStyle/>
          <a:p>
            <a:pPr eaLnBrk="1" hangingPunct="1"/>
            <a:r>
              <a:rPr lang="en-US" b="1"/>
              <a:t>Savanna </a:t>
            </a:r>
            <a:br>
              <a:rPr lang="en-US" b="1"/>
            </a:br>
            <a:r>
              <a:rPr lang="en-US" b="1"/>
              <a:t>Grassland</a:t>
            </a:r>
          </a:p>
        </p:txBody>
      </p:sp>
      <p:pic>
        <p:nvPicPr>
          <p:cNvPr id="140291" name="Picture 3" descr="DSCF200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931" y="228600"/>
            <a:ext cx="6505325"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2682766"/>
            <a:ext cx="5181600" cy="38862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5334000" y="990600"/>
            <a:ext cx="3200400" cy="533400"/>
          </a:xfrm>
        </p:spPr>
        <p:txBody>
          <a:bodyPr/>
          <a:lstStyle/>
          <a:p>
            <a:pPr eaLnBrk="1" hangingPunct="1"/>
            <a:r>
              <a:rPr lang="en-US" sz="4000" b="1"/>
              <a:t>Rainforest</a:t>
            </a:r>
          </a:p>
        </p:txBody>
      </p:sp>
      <p:pic>
        <p:nvPicPr>
          <p:cNvPr id="141316" name="Picture 5" descr="prego 32 00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762000"/>
            <a:ext cx="4797972" cy="4576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4808" y="1828800"/>
            <a:ext cx="5580592" cy="4724400"/>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304800"/>
            <a:ext cx="8229600" cy="1143000"/>
          </a:xfrm>
        </p:spPr>
        <p:txBody>
          <a:bodyPr/>
          <a:lstStyle/>
          <a:p>
            <a:pPr eaLnBrk="1" hangingPunct="1"/>
            <a:r>
              <a:rPr lang="en-US" b="1"/>
              <a:t>Prairie/Grasslands</a:t>
            </a:r>
          </a:p>
        </p:txBody>
      </p:sp>
      <p:pic>
        <p:nvPicPr>
          <p:cNvPr id="142339" name="Picture 3" descr="DSCF20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386568"/>
            <a:ext cx="7315200" cy="50142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2010-2011 Last Stand of the Great Bear"/>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2590800"/>
            <a:ext cx="8153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Rectangle 3"/>
          <p:cNvSpPr>
            <a:spLocks noGrp="1" noChangeArrowheads="1"/>
          </p:cNvSpPr>
          <p:nvPr>
            <p:ph type="subTitle" idx="1"/>
          </p:nvPr>
        </p:nvSpPr>
        <p:spPr>
          <a:xfrm>
            <a:off x="533400" y="228600"/>
            <a:ext cx="8001000" cy="2209800"/>
          </a:xfrm>
          <a:solidFill>
            <a:schemeClr val="bg1">
              <a:alpha val="79999"/>
            </a:schemeClr>
          </a:solidFill>
        </p:spPr>
        <p:txBody>
          <a:bodyPr/>
          <a:lstStyle/>
          <a:p>
            <a:pPr eaLnBrk="1" hangingPunct="1">
              <a:lnSpc>
                <a:spcPct val="90000"/>
              </a:lnSpc>
              <a:defRPr/>
            </a:pPr>
            <a:r>
              <a:rPr lang="en-US" sz="3600" b="1"/>
              <a:t>Last Stand of the Great Bear</a:t>
            </a:r>
          </a:p>
          <a:p>
            <a:pPr eaLnBrk="1" hangingPunct="1">
              <a:lnSpc>
                <a:spcPct val="90000"/>
              </a:lnSpc>
              <a:defRPr/>
            </a:pPr>
            <a:r>
              <a:rPr lang="en-US" sz="2800" b="1"/>
              <a:t>Objective:</a:t>
            </a:r>
            <a:r>
              <a:rPr lang="en-US" sz="2800"/>
              <a:t>  To explain how living things interact with one another</a:t>
            </a:r>
          </a:p>
          <a:p>
            <a:pPr eaLnBrk="1" hangingPunct="1">
              <a:lnSpc>
                <a:spcPct val="90000"/>
              </a:lnSpc>
              <a:defRPr/>
            </a:pPr>
            <a:r>
              <a:rPr lang="en-US" sz="2800" b="1"/>
              <a:t>Bell work:</a:t>
            </a:r>
            <a:r>
              <a:rPr lang="en-US" sz="2800"/>
              <a:t>  On your notes sheet, identify each of the following organisms by the type of food that they eat:</a:t>
            </a:r>
          </a:p>
          <a:p>
            <a:pPr eaLnBrk="1" hangingPunct="1">
              <a:lnSpc>
                <a:spcPct val="90000"/>
              </a:lnSpc>
              <a:defRPr/>
            </a:pPr>
            <a:r>
              <a:rPr lang="en-US" sz="2800"/>
              <a:t>  </a:t>
            </a:r>
          </a:p>
        </p:txBody>
      </p:sp>
      <p:sp>
        <p:nvSpPr>
          <p:cNvPr id="2" name="TextBox 1"/>
          <p:cNvSpPr txBox="1">
            <a:spLocks noChangeArrowheads="1"/>
          </p:cNvSpPr>
          <p:nvPr/>
        </p:nvSpPr>
        <p:spPr bwMode="auto">
          <a:xfrm>
            <a:off x="3390900" y="2819400"/>
            <a:ext cx="1485900"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20000"/>
              </a:spcBef>
            </a:pPr>
            <a:r>
              <a:rPr lang="en-US" sz="2400" b="1">
                <a:solidFill>
                  <a:srgbClr val="00B050"/>
                </a:solidFill>
                <a:latin typeface="+mn-lt"/>
              </a:rPr>
              <a:t>Omnivore</a:t>
            </a:r>
          </a:p>
        </p:txBody>
      </p:sp>
      <p:sp>
        <p:nvSpPr>
          <p:cNvPr id="6" name="TextBox 5"/>
          <p:cNvSpPr txBox="1">
            <a:spLocks noChangeArrowheads="1"/>
          </p:cNvSpPr>
          <p:nvPr/>
        </p:nvSpPr>
        <p:spPr bwMode="auto">
          <a:xfrm>
            <a:off x="7010400" y="2514600"/>
            <a:ext cx="1485900"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20000"/>
              </a:spcBef>
            </a:pPr>
            <a:r>
              <a:rPr lang="en-US" sz="2400" b="1">
                <a:solidFill>
                  <a:srgbClr val="00B050"/>
                </a:solidFill>
                <a:latin typeface="+mn-lt"/>
              </a:rPr>
              <a:t>Herbivore</a:t>
            </a:r>
          </a:p>
        </p:txBody>
      </p:sp>
      <p:sp>
        <p:nvSpPr>
          <p:cNvPr id="7" name="TextBox 6"/>
          <p:cNvSpPr txBox="1">
            <a:spLocks noChangeArrowheads="1"/>
          </p:cNvSpPr>
          <p:nvPr/>
        </p:nvSpPr>
        <p:spPr bwMode="auto">
          <a:xfrm>
            <a:off x="2362200" y="5638800"/>
            <a:ext cx="1485900"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20000"/>
              </a:spcBef>
            </a:pPr>
            <a:r>
              <a:rPr lang="en-US" sz="2400" b="1">
                <a:solidFill>
                  <a:srgbClr val="00B050"/>
                </a:solidFill>
                <a:latin typeface="+mn-lt"/>
              </a:rPr>
              <a:t>Carnivore</a:t>
            </a:r>
          </a:p>
        </p:txBody>
      </p:sp>
      <p:sp>
        <p:nvSpPr>
          <p:cNvPr id="8" name="TextBox 7"/>
          <p:cNvSpPr txBox="1">
            <a:spLocks noChangeArrowheads="1"/>
          </p:cNvSpPr>
          <p:nvPr/>
        </p:nvSpPr>
        <p:spPr bwMode="auto">
          <a:xfrm>
            <a:off x="6400800" y="4495800"/>
            <a:ext cx="1752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20000"/>
              </a:spcBef>
            </a:pPr>
            <a:r>
              <a:rPr lang="en-US" sz="2000" b="1">
                <a:solidFill>
                  <a:srgbClr val="00B050"/>
                </a:solidFill>
                <a:latin typeface="+mn-lt"/>
              </a:rPr>
              <a:t>Decomposer</a:t>
            </a:r>
          </a:p>
        </p:txBody>
      </p:sp>
      <p:sp>
        <p:nvSpPr>
          <p:cNvPr id="9" name="TextBox 8"/>
          <p:cNvSpPr txBox="1">
            <a:spLocks noChangeArrowheads="1"/>
          </p:cNvSpPr>
          <p:nvPr/>
        </p:nvSpPr>
        <p:spPr bwMode="auto">
          <a:xfrm>
            <a:off x="6324600" y="5899868"/>
            <a:ext cx="1485900"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20000"/>
              </a:spcBef>
            </a:pPr>
            <a:r>
              <a:rPr lang="en-US" sz="2400" b="1">
                <a:solidFill>
                  <a:srgbClr val="00B050"/>
                </a:solidFill>
                <a:latin typeface="+mn-lt"/>
              </a:rPr>
              <a:t>Scavenger</a:t>
            </a:r>
          </a:p>
        </p:txBody>
      </p:sp>
      <p:sp>
        <p:nvSpPr>
          <p:cNvPr id="11" name="TextBox 1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3" name="TextBox 2"/>
          <p:cNvSpPr txBox="1"/>
          <p:nvPr/>
        </p:nvSpPr>
        <p:spPr>
          <a:xfrm>
            <a:off x="6781800" y="2438400"/>
            <a:ext cx="285750" cy="523220"/>
          </a:xfrm>
          <a:prstGeom prst="rect">
            <a:avLst/>
          </a:prstGeom>
          <a:noFill/>
        </p:spPr>
        <p:txBody>
          <a:bodyPr wrap="square" rtlCol="0">
            <a:spAutoFit/>
          </a:bodyPr>
          <a:lstStyle/>
          <a:p>
            <a:pPr algn="ctr"/>
            <a:r>
              <a:rPr lang="en-US" b="1">
                <a:solidFill>
                  <a:srgbClr val="FF0000"/>
                </a:solidFill>
              </a:rPr>
              <a:t>1</a:t>
            </a:r>
          </a:p>
        </p:txBody>
      </p:sp>
      <p:sp>
        <p:nvSpPr>
          <p:cNvPr id="12" name="TextBox 11"/>
          <p:cNvSpPr txBox="1"/>
          <p:nvPr/>
        </p:nvSpPr>
        <p:spPr>
          <a:xfrm>
            <a:off x="3705225" y="5589014"/>
            <a:ext cx="285750" cy="523220"/>
          </a:xfrm>
          <a:prstGeom prst="rect">
            <a:avLst/>
          </a:prstGeom>
          <a:noFill/>
        </p:spPr>
        <p:txBody>
          <a:bodyPr wrap="square" rtlCol="0">
            <a:spAutoFit/>
          </a:bodyPr>
          <a:lstStyle/>
          <a:p>
            <a:pPr algn="ctr"/>
            <a:r>
              <a:rPr lang="en-US" b="1">
                <a:solidFill>
                  <a:srgbClr val="FF0000"/>
                </a:solidFill>
              </a:rPr>
              <a:t>2</a:t>
            </a:r>
          </a:p>
        </p:txBody>
      </p:sp>
      <p:sp>
        <p:nvSpPr>
          <p:cNvPr id="13" name="TextBox 12"/>
          <p:cNvSpPr txBox="1"/>
          <p:nvPr/>
        </p:nvSpPr>
        <p:spPr>
          <a:xfrm>
            <a:off x="3048000" y="2736796"/>
            <a:ext cx="331733" cy="523220"/>
          </a:xfrm>
          <a:prstGeom prst="rect">
            <a:avLst/>
          </a:prstGeom>
          <a:noFill/>
        </p:spPr>
        <p:txBody>
          <a:bodyPr wrap="square" rtlCol="0">
            <a:spAutoFit/>
          </a:bodyPr>
          <a:lstStyle/>
          <a:p>
            <a:pPr algn="ctr"/>
            <a:r>
              <a:rPr lang="en-US" b="1">
                <a:solidFill>
                  <a:srgbClr val="FF0000"/>
                </a:solidFill>
              </a:rPr>
              <a:t>3</a:t>
            </a:r>
          </a:p>
        </p:txBody>
      </p:sp>
      <p:sp>
        <p:nvSpPr>
          <p:cNvPr id="14" name="TextBox 13"/>
          <p:cNvSpPr txBox="1"/>
          <p:nvPr/>
        </p:nvSpPr>
        <p:spPr>
          <a:xfrm>
            <a:off x="7753350" y="5899868"/>
            <a:ext cx="285750" cy="523220"/>
          </a:xfrm>
          <a:prstGeom prst="rect">
            <a:avLst/>
          </a:prstGeom>
          <a:noFill/>
        </p:spPr>
        <p:txBody>
          <a:bodyPr wrap="square" rtlCol="0">
            <a:spAutoFit/>
          </a:bodyPr>
          <a:lstStyle/>
          <a:p>
            <a:pPr algn="ctr"/>
            <a:r>
              <a:rPr lang="en-US" b="1">
                <a:solidFill>
                  <a:srgbClr val="FF0000"/>
                </a:solidFill>
              </a:rPr>
              <a:t>4</a:t>
            </a:r>
          </a:p>
        </p:txBody>
      </p:sp>
      <p:sp>
        <p:nvSpPr>
          <p:cNvPr id="15" name="TextBox 14"/>
          <p:cNvSpPr txBox="1"/>
          <p:nvPr/>
        </p:nvSpPr>
        <p:spPr>
          <a:xfrm>
            <a:off x="7735942" y="4101662"/>
            <a:ext cx="285750" cy="523220"/>
          </a:xfrm>
          <a:prstGeom prst="rect">
            <a:avLst/>
          </a:prstGeom>
          <a:noFill/>
        </p:spPr>
        <p:txBody>
          <a:bodyPr wrap="square" rtlCol="0">
            <a:spAutoFit/>
          </a:bodyPr>
          <a:lstStyle/>
          <a:p>
            <a:pPr algn="ctr"/>
            <a:r>
              <a:rPr lang="en-US" b="1">
                <a:solidFill>
                  <a:srgbClr val="FF0000"/>
                </a:solidFill>
              </a:rPr>
              <a:t>5</a:t>
            </a:r>
          </a:p>
        </p:txBody>
      </p:sp>
    </p:spTree>
    <p:extLst>
      <p:ext uri="{BB962C8B-B14F-4D97-AF65-F5344CB8AC3E}">
        <p14:creationId xmlns:p14="http://schemas.microsoft.com/office/powerpoint/2010/main" val="906842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381000" y="415925"/>
            <a:ext cx="8382000" cy="24191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20000"/>
              </a:spcBef>
            </a:pPr>
            <a:r>
              <a:rPr lang="en-US">
                <a:latin typeface="+mn-lt"/>
              </a:rPr>
              <a:t>“</a:t>
            </a:r>
            <a:r>
              <a:rPr lang="en-US">
                <a:latin typeface="+mn-lt"/>
                <a:hlinkClick r:id="rId2"/>
              </a:rPr>
              <a:t>The Last Stand of the Great Bear</a:t>
            </a:r>
            <a:r>
              <a:rPr lang="en-US">
                <a:latin typeface="+mn-lt"/>
              </a:rPr>
              <a:t>” is not about bears.  In fact, it’s about a very special temperate rainforest in North America called the Great Bear.  Here, many plants and animals interact with each other in unique ways.  Complete the questions that go along with the movie as you watch.</a:t>
            </a:r>
          </a:p>
        </p:txBody>
      </p:sp>
      <p:sp>
        <p:nvSpPr>
          <p:cNvPr id="2" name="AutoShape 5" descr="http://downloads.clipart.com/10915090.jpg?t=1355757476&amp;h=28e707bd142295c8432909165944cd7e&amp;u=gettingnerdy"/>
          <p:cNvSpPr>
            <a:spLocks noChangeAspect="1" noChangeArrowheads="1"/>
          </p:cNvSpPr>
          <p:nvPr/>
        </p:nvSpPr>
        <p:spPr bwMode="auto">
          <a:xfrm>
            <a:off x="190500" y="-2127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descr="http://downloads.clipart.com/10915090.jpg?t=1355757476&amp;h=28e707bd142295c8432909165944cd7e&amp;u=gettingner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2725270"/>
            <a:ext cx="5638800" cy="398033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023953540"/>
      </p:ext>
    </p:extLst>
  </p:cSld>
  <p:clrMapOvr>
    <a:masterClrMapping/>
  </p:clrMapOvr>
  <p:transition spd="slow">
    <p:pull/>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p:cNvSpPr>
            <a:spLocks noGrp="1" noChangeArrowheads="1"/>
          </p:cNvSpPr>
          <p:nvPr>
            <p:ph type="body" idx="1"/>
          </p:nvPr>
        </p:nvSpPr>
        <p:spPr>
          <a:xfrm>
            <a:off x="152400" y="533400"/>
            <a:ext cx="6051785" cy="5486400"/>
          </a:xfrm>
        </p:spPr>
        <p:txBody>
          <a:bodyPr/>
          <a:lstStyle/>
          <a:p>
            <a:pPr marL="0" indent="0" algn="ctr" eaLnBrk="1" hangingPunct="1">
              <a:buFontTx/>
              <a:buNone/>
              <a:defRPr/>
            </a:pPr>
            <a:r>
              <a:rPr lang="en-US" b="1"/>
              <a:t>Ecology Review: A Scavenger Hunt</a:t>
            </a:r>
          </a:p>
          <a:p>
            <a:pPr marL="0" indent="0" eaLnBrk="1" hangingPunct="1">
              <a:buFontTx/>
              <a:buNone/>
              <a:defRPr/>
            </a:pPr>
            <a:r>
              <a:rPr lang="en-US" sz="2600" b="1"/>
              <a:t>Objective: </a:t>
            </a:r>
            <a:r>
              <a:rPr lang="en-US" sz="2600"/>
              <a:t>to prepare for your ecology test</a:t>
            </a:r>
          </a:p>
          <a:p>
            <a:pPr marL="609600" indent="-609600" eaLnBrk="1" hangingPunct="1">
              <a:buFontTx/>
              <a:buNone/>
              <a:defRPr/>
            </a:pPr>
            <a:r>
              <a:rPr lang="en-US" sz="2600" b="1"/>
              <a:t>Bell work:  </a:t>
            </a:r>
          </a:p>
          <a:p>
            <a:pPr marL="609600" indent="-609600" eaLnBrk="1" hangingPunct="1">
              <a:buFontTx/>
              <a:buAutoNum type="arabicPeriod"/>
              <a:defRPr/>
            </a:pPr>
            <a:r>
              <a:rPr lang="en-US" sz="2600"/>
              <a:t>If the amount of energy from the sun into an ecosystem equals 1000, how much energy would be available for the 4</a:t>
            </a:r>
            <a:r>
              <a:rPr lang="en-US" sz="2600" baseline="30000"/>
              <a:t>th</a:t>
            </a:r>
            <a:r>
              <a:rPr lang="en-US" sz="2600"/>
              <a:t> consumer/decomposer?</a:t>
            </a:r>
          </a:p>
          <a:p>
            <a:pPr marL="0" indent="0" eaLnBrk="1" hangingPunct="1">
              <a:buNone/>
              <a:defRPr/>
            </a:pPr>
            <a:r>
              <a:rPr lang="en-US" sz="2600"/>
              <a:t>	</a:t>
            </a:r>
            <a:r>
              <a:rPr lang="en-US" sz="2600" b="1"/>
              <a:t>0.1 units to the 4</a:t>
            </a:r>
            <a:r>
              <a:rPr lang="en-US" sz="2600" b="1" baseline="30000"/>
              <a:t>th</a:t>
            </a:r>
            <a:r>
              <a:rPr lang="en-US" sz="2600" b="1"/>
              <a:t> consumer</a:t>
            </a:r>
            <a:endParaRPr lang="en-US" sz="2600"/>
          </a:p>
          <a:p>
            <a:pPr marL="609600" indent="-609600" eaLnBrk="1" hangingPunct="1">
              <a:buFont typeface="+mj-lt"/>
              <a:buAutoNum type="arabicPeriod" startAt="2"/>
              <a:defRPr/>
            </a:pPr>
            <a:r>
              <a:rPr lang="en-US" sz="2600"/>
              <a:t>What if the amount of energy from the sun equaled 2000 units?  What would be left over for the 2</a:t>
            </a:r>
            <a:r>
              <a:rPr lang="en-US" sz="2600" baseline="30000"/>
              <a:t>nd</a:t>
            </a:r>
            <a:r>
              <a:rPr lang="en-US" sz="2600"/>
              <a:t> consumer?</a:t>
            </a:r>
          </a:p>
          <a:p>
            <a:pPr marL="0" indent="0" eaLnBrk="1" hangingPunct="1">
              <a:buNone/>
              <a:defRPr/>
            </a:pPr>
            <a:r>
              <a:rPr lang="en-US" sz="2600"/>
              <a:t>	</a:t>
            </a:r>
            <a:r>
              <a:rPr lang="en-US" sz="2600" b="1"/>
              <a:t>20 units to the 2</a:t>
            </a:r>
            <a:r>
              <a:rPr lang="en-US" sz="2600" b="1" baseline="30000"/>
              <a:t>nd</a:t>
            </a:r>
            <a:r>
              <a:rPr lang="en-US" sz="2600" b="1"/>
              <a:t> consumer</a:t>
            </a:r>
            <a:endParaRPr lang="en-US" sz="2600"/>
          </a:p>
        </p:txBody>
      </p:sp>
      <p:grpSp>
        <p:nvGrpSpPr>
          <p:cNvPr id="5" name="Group 4"/>
          <p:cNvGrpSpPr/>
          <p:nvPr/>
        </p:nvGrpSpPr>
        <p:grpSpPr>
          <a:xfrm>
            <a:off x="5660273" y="1143000"/>
            <a:ext cx="3407527" cy="4419600"/>
            <a:chOff x="3886200" y="990600"/>
            <a:chExt cx="5083927" cy="5029200"/>
          </a:xfrm>
        </p:grpSpPr>
        <p:graphicFrame>
          <p:nvGraphicFramePr>
            <p:cNvPr id="6" name="Diagram 5"/>
            <p:cNvGraphicFramePr/>
            <p:nvPr>
              <p:extLst>
                <p:ext uri="{D42A27DB-BD31-4B8C-83A1-F6EECF244321}">
                  <p14:modId xmlns:p14="http://schemas.microsoft.com/office/powerpoint/2010/main" val="1380382008"/>
                </p:ext>
              </p:extLst>
            </p:nvPr>
          </p:nvGraphicFramePr>
          <p:xfrm>
            <a:off x="3886200" y="990600"/>
            <a:ext cx="5083927"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4495800" y="1389774"/>
              <a:ext cx="3732671" cy="4572000"/>
              <a:chOff x="605486" y="1295400"/>
              <a:chExt cx="3732671" cy="4572000"/>
            </a:xfrm>
          </p:grpSpPr>
          <p:grpSp>
            <p:nvGrpSpPr>
              <p:cNvPr id="8" name="Group 7"/>
              <p:cNvGrpSpPr/>
              <p:nvPr/>
            </p:nvGrpSpPr>
            <p:grpSpPr>
              <a:xfrm>
                <a:off x="605486" y="4714828"/>
                <a:ext cx="3732671" cy="1152572"/>
                <a:chOff x="708402" y="5687970"/>
                <a:chExt cx="3732671" cy="1152572"/>
              </a:xfrm>
            </p:grpSpPr>
            <p:pic>
              <p:nvPicPr>
                <p:cNvPr id="15" name="Picture 8" descr="C:\Users\gvikingson\AppData\Local\Microsoft\Windows\Temporary Internet Files\Content.IE5\JY9KX15N\MC900436889[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947196">
                  <a:off x="708402" y="5687971"/>
                  <a:ext cx="1109745" cy="115257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8" descr="C:\Users\gvikingson\AppData\Local\Microsoft\Windows\Temporary Internet Files\Content.IE5\JY9KX15N\MC900436889[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947196">
                  <a:off x="2015752" y="5687970"/>
                  <a:ext cx="1109745" cy="1152570"/>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8" descr="C:\Users\gvikingson\AppData\Local\Microsoft\Windows\Temporary Internet Files\Content.IE5\JY9KX15N\MC900436889[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947196">
                  <a:off x="1362077" y="5687970"/>
                  <a:ext cx="1109745" cy="1152570"/>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8" descr="C:\Users\gvikingson\AppData\Local\Microsoft\Windows\Temporary Internet Files\Content.IE5\JY9KX15N\MC900436889[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947196">
                  <a:off x="2677653" y="5687971"/>
                  <a:ext cx="1109745" cy="115257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8" descr="C:\Users\gvikingson\AppData\Local\Microsoft\Windows\Temporary Internet Files\Content.IE5\JY9KX15N\MC900436889[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20947196">
                  <a:off x="3331328" y="5687972"/>
                  <a:ext cx="1109745" cy="115257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8" descr="C:\Users\gvikingson\AppData\Local\Microsoft\Windows\Temporary Internet Files\Content.IE5\INFEI1W6\MC900438038[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800" y="3581400"/>
                <a:ext cx="962854" cy="962854"/>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C:\Users\gvikingson\AppData\Local\Microsoft\Windows\Temporary Internet Files\Content.IE5\INFEI1W6\MC900438038[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90667" y="3581400"/>
                <a:ext cx="962854" cy="96285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C:\Users\gvikingson\AppData\Local\Microsoft\Windows\Temporary Internet Files\Content.IE5\INFEI1W6\MC900438038[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53521" y="3581400"/>
                <a:ext cx="962854" cy="96285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descr="C:\Users\gvikingson\AppData\Local\Microsoft\Windows\Temporary Internet Files\Content.IE5\4O3BXESW\MC900013225[1].w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8800" y="2286000"/>
                <a:ext cx="824117" cy="108256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C:\Users\gvikingson\AppData\Local\Microsoft\Windows\Temporary Internet Files\Content.IE5\4O3BXESW\MC900013225[1].w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28683" y="2291255"/>
                <a:ext cx="824117" cy="108256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2" descr="C:\Users\gvikingson\AppData\Local\Microsoft\Windows\Temporary Internet Files\Content.IE5\YGIQ3BU6\MC900269764[1].wmf"/>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62200" y="1295400"/>
                <a:ext cx="446951" cy="805012"/>
              </a:xfrm>
              <a:prstGeom prst="rect">
                <a:avLst/>
              </a:prstGeom>
              <a:noFill/>
              <a:extLst>
                <a:ext uri="{909E8E84-426E-40dd-AFC4-6F175D3DCCD1}">
                  <a14:hiddenFill xmlns="" xmlns:a14="http://schemas.microsoft.com/office/drawing/2010/main">
                    <a:solidFill>
                      <a:srgbClr val="FFFFFF"/>
                    </a:solidFill>
                  </a14:hiddenFill>
                </a:ext>
              </a:extLst>
            </p:spPr>
          </p:pic>
        </p:grpSp>
      </p:grpSp>
      <p:sp>
        <p:nvSpPr>
          <p:cNvPr id="20" name="TextBox 19"/>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5716">
                                            <p:txEl>
                                              <p:pRg st="4" end="4"/>
                                            </p:txEl>
                                          </p:spTgt>
                                        </p:tgtEl>
                                        <p:attrNameLst>
                                          <p:attrName>style.visibility</p:attrName>
                                        </p:attrNameLst>
                                      </p:cBhvr>
                                      <p:to>
                                        <p:strVal val="visible"/>
                                      </p:to>
                                    </p:set>
                                    <p:animEffect transition="in" filter="fade">
                                      <p:cBhvr>
                                        <p:cTn id="7" dur="1000"/>
                                        <p:tgtEl>
                                          <p:spTgt spid="115716">
                                            <p:txEl>
                                              <p:pRg st="4" end="4"/>
                                            </p:txEl>
                                          </p:spTgt>
                                        </p:tgtEl>
                                      </p:cBhvr>
                                    </p:animEffect>
                                    <p:anim calcmode="lin" valueType="num">
                                      <p:cBhvr>
                                        <p:cTn id="8" dur="1000" fill="hold"/>
                                        <p:tgtEl>
                                          <p:spTgt spid="115716">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157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5716">
                                            <p:txEl>
                                              <p:pRg st="6" end="6"/>
                                            </p:txEl>
                                          </p:spTgt>
                                        </p:tgtEl>
                                        <p:attrNameLst>
                                          <p:attrName>style.visibility</p:attrName>
                                        </p:attrNameLst>
                                      </p:cBhvr>
                                      <p:to>
                                        <p:strVal val="visible"/>
                                      </p:to>
                                    </p:set>
                                    <p:animEffect transition="in" filter="fade">
                                      <p:cBhvr>
                                        <p:cTn id="14" dur="1000"/>
                                        <p:tgtEl>
                                          <p:spTgt spid="115716">
                                            <p:txEl>
                                              <p:pRg st="6" end="6"/>
                                            </p:txEl>
                                          </p:spTgt>
                                        </p:tgtEl>
                                      </p:cBhvr>
                                    </p:animEffect>
                                    <p:anim calcmode="lin" valueType="num">
                                      <p:cBhvr>
                                        <p:cTn id="15" dur="1000" fill="hold"/>
                                        <p:tgtEl>
                                          <p:spTgt spid="115716">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11571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1524000" y="381000"/>
            <a:ext cx="6019800" cy="1066800"/>
          </a:xfrm>
        </p:spPr>
        <p:txBody>
          <a:bodyPr/>
          <a:lstStyle/>
          <a:p>
            <a:pPr algn="ctr" eaLnBrk="1" hangingPunct="1">
              <a:buFontTx/>
              <a:buNone/>
            </a:pPr>
            <a:r>
              <a:rPr lang="en-US" b="1" u="sng"/>
              <a:t>Biosphere</a:t>
            </a:r>
            <a:r>
              <a:rPr lang="en-US"/>
              <a:t>: every place on </a:t>
            </a:r>
            <a:r>
              <a:rPr lang="en-US" b="1" u="sng"/>
              <a:t>Earth</a:t>
            </a:r>
            <a:r>
              <a:rPr lang="en-US"/>
              <a:t> that can support </a:t>
            </a:r>
            <a:r>
              <a:rPr lang="en-US" b="1" u="sng"/>
              <a:t>life</a:t>
            </a:r>
          </a:p>
        </p:txBody>
      </p:sp>
      <p:pic>
        <p:nvPicPr>
          <p:cNvPr id="10" name="Picture 9" descr="C:\Users\gvikingson\AppData\Local\Microsoft\Windows\Temporary Internet Files\Content.IE5\4O3BXESW\MP900437185[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24656" y="2286000"/>
            <a:ext cx="2990744" cy="2987898"/>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grpSp>
        <p:nvGrpSpPr>
          <p:cNvPr id="5" name="Group 4"/>
          <p:cNvGrpSpPr/>
          <p:nvPr/>
        </p:nvGrpSpPr>
        <p:grpSpPr>
          <a:xfrm>
            <a:off x="76200" y="1512383"/>
            <a:ext cx="6705600" cy="4736017"/>
            <a:chOff x="-609600" y="1436183"/>
            <a:chExt cx="6705600" cy="4736017"/>
          </a:xfrm>
        </p:grpSpPr>
        <p:grpSp>
          <p:nvGrpSpPr>
            <p:cNvPr id="4" name="Group 3"/>
            <p:cNvGrpSpPr/>
            <p:nvPr/>
          </p:nvGrpSpPr>
          <p:grpSpPr>
            <a:xfrm>
              <a:off x="-609600" y="1436183"/>
              <a:ext cx="6705600" cy="4736017"/>
              <a:chOff x="-609600" y="1436183"/>
              <a:chExt cx="6705600" cy="4736017"/>
            </a:xfrm>
          </p:grpSpPr>
          <p:graphicFrame>
            <p:nvGraphicFramePr>
              <p:cNvPr id="2" name="Diagram 1"/>
              <p:cNvGraphicFramePr/>
              <p:nvPr>
                <p:extLst>
                  <p:ext uri="{D42A27DB-BD31-4B8C-83A1-F6EECF244321}">
                    <p14:modId xmlns:p14="http://schemas.microsoft.com/office/powerpoint/2010/main" val="3010686956"/>
                  </p:ext>
                </p:extLst>
              </p:nvPr>
            </p:nvGraphicFramePr>
            <p:xfrm>
              <a:off x="-609600" y="1436183"/>
              <a:ext cx="6705600" cy="4736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Oval 7"/>
              <p:cNvSpPr>
                <a:spLocks noChangeArrowheads="1"/>
              </p:cNvSpPr>
              <p:nvPr/>
            </p:nvSpPr>
            <p:spPr bwMode="auto">
              <a:xfrm>
                <a:off x="1600200" y="2749698"/>
                <a:ext cx="2312141" cy="2050902"/>
              </a:xfrm>
              <a:prstGeom prst="ellipse">
                <a:avLst/>
              </a:prstGeom>
              <a:solidFill>
                <a:schemeClr val="accent1"/>
              </a:solidFill>
              <a:ln w="952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nSpc>
                    <a:spcPct val="90000"/>
                  </a:lnSpc>
                  <a:spcBef>
                    <a:spcPct val="20000"/>
                  </a:spcBef>
                </a:pPr>
                <a:endParaRPr lang="en-US"/>
              </a:p>
            </p:txBody>
          </p:sp>
        </p:grpSp>
        <p:sp>
          <p:nvSpPr>
            <p:cNvPr id="18" name="Text Box 8"/>
            <p:cNvSpPr txBox="1">
              <a:spLocks noChangeArrowheads="1"/>
            </p:cNvSpPr>
            <p:nvPr/>
          </p:nvSpPr>
          <p:spPr bwMode="auto">
            <a:xfrm>
              <a:off x="1676400" y="3352800"/>
              <a:ext cx="2159741" cy="7848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sz="1500" b="1">
                  <a:solidFill>
                    <a:schemeClr val="bg1"/>
                  </a:solidFill>
                </a:rPr>
                <a:t>Atmosphere = air</a:t>
              </a:r>
            </a:p>
            <a:p>
              <a:pPr algn="ctr" eaLnBrk="1" hangingPunct="1"/>
              <a:r>
                <a:rPr lang="en-US" sz="1500" b="1">
                  <a:solidFill>
                    <a:schemeClr val="bg1"/>
                  </a:solidFill>
                </a:rPr>
                <a:t>Hydrosphere = water</a:t>
              </a:r>
            </a:p>
            <a:p>
              <a:pPr algn="ctr" eaLnBrk="1" hangingPunct="1"/>
              <a:r>
                <a:rPr lang="en-US" sz="1500" b="1">
                  <a:solidFill>
                    <a:schemeClr val="bg1"/>
                  </a:solidFill>
                </a:rPr>
                <a:t>Lithosphere = land</a:t>
              </a:r>
            </a:p>
          </p:txBody>
        </p:sp>
      </p:gr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34200892"/>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517635" y="234636"/>
            <a:ext cx="8092965" cy="1207129"/>
          </a:xfrm>
        </p:spPr>
        <p:txBody>
          <a:bodyPr/>
          <a:lstStyle/>
          <a:p>
            <a:pPr marL="0" indent="0" algn="ctr" eaLnBrk="1" hangingPunct="1">
              <a:lnSpc>
                <a:spcPct val="80000"/>
              </a:lnSpc>
              <a:buFontTx/>
              <a:buNone/>
            </a:pPr>
            <a:r>
              <a:rPr lang="en-US" sz="2000"/>
              <a:t>Now, use your frog to create each level. Fill out the circles with pictures of other frogs that will join your frog in its population, include the frog and other animals/plants/fungi/</a:t>
            </a:r>
            <a:r>
              <a:rPr lang="en-US" sz="2000" err="1"/>
              <a:t>protists</a:t>
            </a:r>
            <a:r>
              <a:rPr lang="en-US" sz="2000"/>
              <a:t>/bacteria in the community, and then all of the living &amp; non-living things in the ecosystem.</a:t>
            </a:r>
          </a:p>
        </p:txBody>
      </p:sp>
      <p:pic>
        <p:nvPicPr>
          <p:cNvPr id="25603" name="Picture 3" descr="2010-2011 Levels of Ecological Organiz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234" y="1447800"/>
            <a:ext cx="844169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47147327"/>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images.clipart.com/thb/thb11/PO/5344_2005020023/020904_1664_01/23245695.thb.jpg?020904_1664_0151_l__p"/>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6705600" y="1295400"/>
            <a:ext cx="2438400" cy="4961860"/>
          </a:xfrm>
          <a:prstGeom prst="rect">
            <a:avLst/>
          </a:prstGeom>
          <a:noFill/>
          <a:extLst>
            <a:ext uri="{909E8E84-426E-40dd-AFC4-6F175D3DCCD1}">
              <a14:hiddenFill xmlns="" xmlns:a14="http://schemas.microsoft.com/office/drawing/2010/main">
                <a:solidFill>
                  <a:srgbClr val="FFFFFF"/>
                </a:solidFill>
              </a14:hiddenFill>
            </a:ext>
          </a:extLst>
        </p:spPr>
      </p:pic>
      <p:sp>
        <p:nvSpPr>
          <p:cNvPr id="6147" name="Rectangle 4"/>
          <p:cNvSpPr>
            <a:spLocks noChangeArrowheads="1"/>
          </p:cNvSpPr>
          <p:nvPr/>
        </p:nvSpPr>
        <p:spPr bwMode="auto">
          <a:xfrm>
            <a:off x="304800" y="520264"/>
            <a:ext cx="6553200" cy="5270936"/>
          </a:xfrm>
          <a:prstGeom prst="rect">
            <a:avLst/>
          </a:prstGeom>
          <a:solidFill>
            <a:schemeClr val="bg1">
              <a:alpha val="79999"/>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lgn="ctr">
              <a:lnSpc>
                <a:spcPct val="90000"/>
              </a:lnSpc>
              <a:spcBef>
                <a:spcPct val="20000"/>
              </a:spcBef>
            </a:pPr>
            <a:r>
              <a:rPr lang="en-US" sz="3600" b="1">
                <a:latin typeface="+mn-lt"/>
              </a:rPr>
              <a:t>You are What You Eat!</a:t>
            </a:r>
          </a:p>
          <a:p>
            <a:pPr>
              <a:lnSpc>
                <a:spcPct val="90000"/>
              </a:lnSpc>
              <a:spcBef>
                <a:spcPct val="20000"/>
              </a:spcBef>
            </a:pPr>
            <a:r>
              <a:rPr lang="en-US" sz="2200" b="1">
                <a:latin typeface="+mn-lt"/>
              </a:rPr>
              <a:t>Objective:</a:t>
            </a:r>
            <a:r>
              <a:rPr lang="en-US" sz="2200">
                <a:latin typeface="+mn-lt"/>
              </a:rPr>
              <a:t>  To learn the various types of organisms within an ecosystem</a:t>
            </a:r>
            <a:endParaRPr lang="en-US" sz="2200" b="1">
              <a:latin typeface="+mn-lt"/>
            </a:endParaRPr>
          </a:p>
          <a:p>
            <a:pPr>
              <a:spcBef>
                <a:spcPct val="20000"/>
              </a:spcBef>
            </a:pPr>
            <a:r>
              <a:rPr lang="en-US" sz="2200" b="1">
                <a:latin typeface="+mn-lt"/>
              </a:rPr>
              <a:t>Bell work:</a:t>
            </a:r>
            <a:r>
              <a:rPr lang="en-US" sz="2200">
                <a:latin typeface="+mn-lt"/>
              </a:rPr>
              <a:t>  </a:t>
            </a:r>
          </a:p>
          <a:p>
            <a:pPr>
              <a:spcBef>
                <a:spcPct val="20000"/>
              </a:spcBef>
            </a:pPr>
            <a:r>
              <a:rPr lang="en-US" sz="2200">
                <a:latin typeface="+mn-lt"/>
              </a:rPr>
              <a:t>1.  </a:t>
            </a:r>
            <a:r>
              <a:rPr lang="en-US" sz="2200" u="sng">
                <a:latin typeface="+mn-lt"/>
              </a:rPr>
              <a:t>DEFINE</a:t>
            </a:r>
            <a:r>
              <a:rPr lang="en-US" sz="2200">
                <a:latin typeface="+mn-lt"/>
              </a:rPr>
              <a:t> and give an EXAMPLE for: </a:t>
            </a:r>
          </a:p>
          <a:p>
            <a:pPr>
              <a:spcBef>
                <a:spcPct val="20000"/>
              </a:spcBef>
            </a:pPr>
            <a:r>
              <a:rPr lang="en-US" sz="2200">
                <a:latin typeface="+mn-lt"/>
              </a:rPr>
              <a:t>a.  Herbivore</a:t>
            </a:r>
          </a:p>
          <a:p>
            <a:pPr>
              <a:spcBef>
                <a:spcPct val="20000"/>
              </a:spcBef>
            </a:pPr>
            <a:r>
              <a:rPr lang="en-US" sz="2200">
                <a:latin typeface="+mn-lt"/>
              </a:rPr>
              <a:t>b.  Carnivore</a:t>
            </a:r>
          </a:p>
          <a:p>
            <a:pPr>
              <a:spcBef>
                <a:spcPct val="20000"/>
              </a:spcBef>
            </a:pPr>
            <a:r>
              <a:rPr lang="en-US" sz="2200">
                <a:latin typeface="+mn-lt"/>
              </a:rPr>
              <a:t>c.  Omnivore</a:t>
            </a:r>
          </a:p>
          <a:p>
            <a:pPr>
              <a:spcBef>
                <a:spcPct val="20000"/>
              </a:spcBef>
            </a:pPr>
            <a:r>
              <a:rPr lang="en-US" sz="2200">
                <a:latin typeface="+mn-lt"/>
              </a:rPr>
              <a:t>d.  Decomposer </a:t>
            </a:r>
          </a:p>
          <a:p>
            <a:pPr>
              <a:spcBef>
                <a:spcPct val="20000"/>
              </a:spcBef>
            </a:pPr>
            <a:r>
              <a:rPr lang="en-US" sz="2200">
                <a:latin typeface="+mn-lt"/>
              </a:rPr>
              <a:t>2.  Compare an autotroph with a heterotroph.</a:t>
            </a:r>
          </a:p>
          <a:p>
            <a:pPr>
              <a:spcBef>
                <a:spcPct val="20000"/>
              </a:spcBef>
            </a:pPr>
            <a:r>
              <a:rPr lang="en-US" sz="2200">
                <a:latin typeface="+mn-lt"/>
              </a:rPr>
              <a:t>	</a:t>
            </a:r>
            <a:r>
              <a:rPr lang="en-US" sz="2200" b="1">
                <a:latin typeface="+mn-lt"/>
              </a:rPr>
              <a:t>- Autotrophs (producers) make their own food</a:t>
            </a:r>
          </a:p>
          <a:p>
            <a:pPr marL="1087438" indent="-173038">
              <a:spcBef>
                <a:spcPct val="20000"/>
              </a:spcBef>
            </a:pPr>
            <a:r>
              <a:rPr lang="en-US" sz="2200" b="1">
                <a:latin typeface="+mn-lt"/>
              </a:rPr>
              <a:t>- Heterotrophs (consumers) can’t make their own food so they must eat it</a:t>
            </a:r>
          </a:p>
          <a:p>
            <a:pPr>
              <a:lnSpc>
                <a:spcPct val="90000"/>
              </a:lnSpc>
              <a:spcBef>
                <a:spcPct val="20000"/>
              </a:spcBef>
            </a:pPr>
            <a:endParaRPr lang="en-US" sz="2200">
              <a:latin typeface="+mn-lt"/>
            </a:endParaRPr>
          </a:p>
          <a:p>
            <a:pPr>
              <a:lnSpc>
                <a:spcPct val="90000"/>
              </a:lnSpc>
              <a:spcBef>
                <a:spcPct val="20000"/>
              </a:spcBef>
            </a:pPr>
            <a:r>
              <a:rPr lang="en-US" sz="2200">
                <a:latin typeface="+mn-lt"/>
              </a:rPr>
              <a:t>  </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050" name="Picture 2" descr="http://images.clipart.com/thb/thb11/PO/5344_2005020025/000802_c437_00/23686887.thb.jpg?000802_c437_0053_c__p"/>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6505176" y="838200"/>
            <a:ext cx="2181624" cy="1682968"/>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981200" y="2540913"/>
            <a:ext cx="3429000" cy="430887"/>
          </a:xfrm>
          <a:prstGeom prst="rect">
            <a:avLst/>
          </a:prstGeom>
          <a:noFill/>
        </p:spPr>
        <p:txBody>
          <a:bodyPr wrap="square" rtlCol="0">
            <a:spAutoFit/>
          </a:bodyPr>
          <a:lstStyle/>
          <a:p>
            <a:r>
              <a:rPr lang="en-US" sz="2200" b="1">
                <a:latin typeface="+mn-lt"/>
              </a:rPr>
              <a:t>plant eater  (Ex:  Deer)</a:t>
            </a:r>
          </a:p>
        </p:txBody>
      </p:sp>
      <p:sp>
        <p:nvSpPr>
          <p:cNvPr id="14" name="TextBox 13"/>
          <p:cNvSpPr txBox="1"/>
          <p:nvPr/>
        </p:nvSpPr>
        <p:spPr>
          <a:xfrm>
            <a:off x="1981200" y="2953445"/>
            <a:ext cx="3429000" cy="430887"/>
          </a:xfrm>
          <a:prstGeom prst="rect">
            <a:avLst/>
          </a:prstGeom>
          <a:noFill/>
        </p:spPr>
        <p:txBody>
          <a:bodyPr wrap="square" rtlCol="0">
            <a:spAutoFit/>
          </a:bodyPr>
          <a:lstStyle/>
          <a:p>
            <a:pPr>
              <a:spcBef>
                <a:spcPct val="20000"/>
              </a:spcBef>
            </a:pPr>
            <a:r>
              <a:rPr lang="en-US" sz="2200" b="1">
                <a:latin typeface="+mn-lt"/>
              </a:rPr>
              <a:t>meat eater  (Ex:  Wolf)</a:t>
            </a:r>
          </a:p>
        </p:txBody>
      </p:sp>
      <p:sp>
        <p:nvSpPr>
          <p:cNvPr id="15" name="TextBox 14"/>
          <p:cNvSpPr txBox="1"/>
          <p:nvPr/>
        </p:nvSpPr>
        <p:spPr>
          <a:xfrm>
            <a:off x="1981200" y="3355430"/>
            <a:ext cx="4876800" cy="430887"/>
          </a:xfrm>
          <a:prstGeom prst="rect">
            <a:avLst/>
          </a:prstGeom>
          <a:noFill/>
        </p:spPr>
        <p:txBody>
          <a:bodyPr wrap="square" rtlCol="0">
            <a:spAutoFit/>
          </a:bodyPr>
          <a:lstStyle/>
          <a:p>
            <a:pPr>
              <a:spcBef>
                <a:spcPct val="20000"/>
              </a:spcBef>
            </a:pPr>
            <a:r>
              <a:rPr lang="en-US" sz="2200" b="1">
                <a:latin typeface="+mn-lt"/>
              </a:rPr>
              <a:t>eats both plants and animals (Ex. Bear)</a:t>
            </a:r>
          </a:p>
        </p:txBody>
      </p:sp>
      <p:sp>
        <p:nvSpPr>
          <p:cNvPr id="16" name="TextBox 15"/>
          <p:cNvSpPr txBox="1"/>
          <p:nvPr/>
        </p:nvSpPr>
        <p:spPr>
          <a:xfrm>
            <a:off x="2281686" y="3732600"/>
            <a:ext cx="4648200" cy="430887"/>
          </a:xfrm>
          <a:prstGeom prst="rect">
            <a:avLst/>
          </a:prstGeom>
          <a:noFill/>
        </p:spPr>
        <p:txBody>
          <a:bodyPr wrap="square" rtlCol="0" anchor="t">
            <a:spAutoFit/>
          </a:bodyPr>
          <a:lstStyle/>
          <a:p>
            <a:pPr>
              <a:spcBef>
                <a:spcPct val="20000"/>
              </a:spcBef>
            </a:pPr>
            <a:endParaRPr lang="en-US" sz="2200" b="1">
              <a:latin typeface="+mn-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nodePh="1">
                                  <p:stCondLst>
                                    <p:cond delay="0"/>
                                  </p:stCondLst>
                                  <p:endCondLst>
                                    <p:cond evt="begin" delay="0">
                                      <p:tn val="23"/>
                                    </p:cond>
                                  </p:end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7">
                                            <p:txEl>
                                              <p:pRg st="9" end="9"/>
                                            </p:txEl>
                                          </p:spTgt>
                                        </p:tgtEl>
                                        <p:attrNameLst>
                                          <p:attrName>style.visibility</p:attrName>
                                        </p:attrNameLst>
                                      </p:cBhvr>
                                      <p:to>
                                        <p:strVal val="visible"/>
                                      </p:to>
                                    </p:set>
                                    <p:anim calcmode="lin" valueType="num">
                                      <p:cBhvr additive="base">
                                        <p:cTn id="31"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47">
                                            <p:txEl>
                                              <p:pRg st="10" end="10"/>
                                            </p:txEl>
                                          </p:spTgt>
                                        </p:tgtEl>
                                        <p:attrNameLst>
                                          <p:attrName>style.visibility</p:attrName>
                                        </p:attrNameLst>
                                      </p:cBhvr>
                                      <p:to>
                                        <p:strVal val="visible"/>
                                      </p:to>
                                    </p:set>
                                    <p:anim calcmode="lin" valueType="num">
                                      <p:cBhvr additive="base">
                                        <p:cTn id="37" dur="500" fill="hold"/>
                                        <p:tgtEl>
                                          <p:spTgt spid="6147">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304800" y="228600"/>
            <a:ext cx="8534400" cy="3886200"/>
          </a:xfrm>
        </p:spPr>
        <p:txBody>
          <a:bodyPr/>
          <a:lstStyle/>
          <a:p>
            <a:pPr marL="0" indent="0" algn="ctr" eaLnBrk="1" hangingPunct="1">
              <a:buFontTx/>
              <a:buNone/>
              <a:defRPr/>
            </a:pPr>
            <a:r>
              <a:rPr lang="en-US">
                <a:solidFill>
                  <a:schemeClr val="accent6"/>
                </a:solidFill>
              </a:rPr>
              <a:t>There are two types of organisms – those that can make their own food, and those that get their food from other sources.</a:t>
            </a:r>
          </a:p>
          <a:p>
            <a:pPr marL="566738" indent="-566738" eaLnBrk="1" hangingPunct="1">
              <a:buFontTx/>
              <a:buNone/>
              <a:defRPr/>
            </a:pPr>
            <a:r>
              <a:rPr lang="en-US"/>
              <a:t>1.  </a:t>
            </a:r>
            <a:r>
              <a:rPr lang="en-US" b="1" u="sng"/>
              <a:t>Producers/Autotrophs</a:t>
            </a:r>
            <a:r>
              <a:rPr lang="en-US"/>
              <a:t>:  get their energy from the </a:t>
            </a:r>
            <a:r>
              <a:rPr lang="en-US" b="1" u="sng"/>
              <a:t>SUN</a:t>
            </a:r>
            <a:r>
              <a:rPr lang="en-US"/>
              <a:t> through the process of </a:t>
            </a:r>
            <a:r>
              <a:rPr lang="en-US" b="1" u="sng"/>
              <a:t>photosynthesis</a:t>
            </a:r>
            <a:r>
              <a:rPr lang="en-US"/>
              <a:t>.  </a:t>
            </a:r>
          </a:p>
          <a:p>
            <a:pPr marL="0" indent="0" eaLnBrk="1" hangingPunct="1">
              <a:buFontTx/>
              <a:buNone/>
              <a:defRPr/>
            </a:pPr>
            <a:endParaRPr lang="en-US"/>
          </a:p>
        </p:txBody>
      </p:sp>
      <p:grpSp>
        <p:nvGrpSpPr>
          <p:cNvPr id="9" name="Group 8"/>
          <p:cNvGrpSpPr/>
          <p:nvPr/>
        </p:nvGrpSpPr>
        <p:grpSpPr>
          <a:xfrm>
            <a:off x="381000" y="2333297"/>
            <a:ext cx="8458200" cy="4394170"/>
            <a:chOff x="381000" y="2333297"/>
            <a:chExt cx="8458200" cy="4394170"/>
          </a:xfrm>
        </p:grpSpPr>
        <p:grpSp>
          <p:nvGrpSpPr>
            <p:cNvPr id="8" name="Group 7"/>
            <p:cNvGrpSpPr/>
            <p:nvPr/>
          </p:nvGrpSpPr>
          <p:grpSpPr>
            <a:xfrm>
              <a:off x="381000" y="2333297"/>
              <a:ext cx="8458200" cy="4394170"/>
              <a:chOff x="381000" y="2333297"/>
              <a:chExt cx="8458200" cy="4394170"/>
            </a:xfrm>
          </p:grpSpPr>
          <p:sp>
            <p:nvSpPr>
              <p:cNvPr id="3" name="TextBox 2"/>
              <p:cNvSpPr txBox="1"/>
              <p:nvPr/>
            </p:nvSpPr>
            <p:spPr>
              <a:xfrm>
                <a:off x="7315200" y="3486090"/>
                <a:ext cx="1524000" cy="400110"/>
              </a:xfrm>
              <a:prstGeom prst="rect">
                <a:avLst/>
              </a:prstGeom>
              <a:noFill/>
            </p:spPr>
            <p:txBody>
              <a:bodyPr wrap="square" rtlCol="0">
                <a:spAutoFit/>
              </a:bodyPr>
              <a:lstStyle/>
              <a:p>
                <a:pPr algn="ctr"/>
                <a:r>
                  <a:rPr lang="en-US" sz="2000">
                    <a:latin typeface="+mn-lt"/>
                  </a:rPr>
                  <a:t>Sunlight</a:t>
                </a:r>
              </a:p>
            </p:txBody>
          </p:sp>
          <p:sp>
            <p:nvSpPr>
              <p:cNvPr id="4" name="Rectangle 3"/>
              <p:cNvSpPr/>
              <p:nvPr/>
            </p:nvSpPr>
            <p:spPr>
              <a:xfrm>
                <a:off x="381000" y="3886200"/>
                <a:ext cx="2509948" cy="892552"/>
              </a:xfrm>
              <a:prstGeom prst="rect">
                <a:avLst/>
              </a:prstGeom>
            </p:spPr>
            <p:txBody>
              <a:bodyPr wrap="square">
                <a:spAutoFit/>
              </a:bodyPr>
              <a:lstStyle/>
              <a:p>
                <a:pPr algn="ctr"/>
                <a:r>
                  <a:rPr lang="en-US" sz="2000">
                    <a:latin typeface="+mn-lt"/>
                  </a:rPr>
                  <a:t>Carbon Dioxide</a:t>
                </a:r>
              </a:p>
              <a:p>
                <a:pPr algn="ctr"/>
                <a:r>
                  <a:rPr lang="en-US" sz="1600">
                    <a:latin typeface="+mn-lt"/>
                  </a:rPr>
                  <a:t>Enters Stomata (tiny holes) in leaves</a:t>
                </a:r>
              </a:p>
            </p:txBody>
          </p:sp>
          <p:sp>
            <p:nvSpPr>
              <p:cNvPr id="6" name="Rectangle 5"/>
              <p:cNvSpPr/>
              <p:nvPr/>
            </p:nvSpPr>
            <p:spPr>
              <a:xfrm>
                <a:off x="6020705" y="5251639"/>
                <a:ext cx="1650965" cy="615553"/>
              </a:xfrm>
              <a:prstGeom prst="rect">
                <a:avLst/>
              </a:prstGeom>
            </p:spPr>
            <p:txBody>
              <a:bodyPr wrap="none">
                <a:spAutoFit/>
              </a:bodyPr>
              <a:lstStyle/>
              <a:p>
                <a:r>
                  <a:rPr lang="en-US" sz="2000">
                    <a:latin typeface="+mn-lt"/>
                  </a:rPr>
                  <a:t>Glucose Sugar</a:t>
                </a:r>
              </a:p>
              <a:p>
                <a:pPr algn="ctr"/>
                <a:r>
                  <a:rPr lang="en-US" sz="1400">
                    <a:latin typeface="+mn-lt"/>
                  </a:rPr>
                  <a:t>Stored</a:t>
                </a:r>
              </a:p>
            </p:txBody>
          </p:sp>
          <p:sp>
            <p:nvSpPr>
              <p:cNvPr id="7" name="Rectangle 6"/>
              <p:cNvSpPr/>
              <p:nvPr/>
            </p:nvSpPr>
            <p:spPr>
              <a:xfrm>
                <a:off x="2036378" y="5910457"/>
                <a:ext cx="1942391" cy="646331"/>
              </a:xfrm>
              <a:prstGeom prst="rect">
                <a:avLst/>
              </a:prstGeom>
            </p:spPr>
            <p:txBody>
              <a:bodyPr wrap="none">
                <a:spAutoFit/>
              </a:bodyPr>
              <a:lstStyle/>
              <a:p>
                <a:pPr algn="ctr"/>
                <a:r>
                  <a:rPr lang="en-US" sz="2000">
                    <a:latin typeface="+mn-lt"/>
                  </a:rPr>
                  <a:t>Water</a:t>
                </a:r>
              </a:p>
              <a:p>
                <a:pPr algn="ctr"/>
                <a:r>
                  <a:rPr lang="en-US" sz="1600">
                    <a:latin typeface="+mn-lt"/>
                  </a:rPr>
                  <a:t>Enters through Roots</a:t>
                </a:r>
              </a:p>
            </p:txBody>
          </p:sp>
          <p:pic>
            <p:nvPicPr>
              <p:cNvPr id="10249" name="Picture 9" descr="C:\Users\gvikingson\AppData\Local\Microsoft\Windows\Temporary Internet Files\Content.IE5\DIZL4JRL\MC900440405[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80083" y="2333297"/>
                <a:ext cx="1524000" cy="152400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6571295" y="4083096"/>
                <a:ext cx="1309974" cy="646331"/>
              </a:xfrm>
              <a:prstGeom prst="rect">
                <a:avLst/>
              </a:prstGeom>
            </p:spPr>
            <p:txBody>
              <a:bodyPr wrap="none">
                <a:spAutoFit/>
              </a:bodyPr>
              <a:lstStyle/>
              <a:p>
                <a:pPr algn="ctr"/>
                <a:r>
                  <a:rPr lang="en-US" sz="2000">
                    <a:latin typeface="+mn-lt"/>
                  </a:rPr>
                  <a:t>Oxygen</a:t>
                </a:r>
              </a:p>
              <a:p>
                <a:r>
                  <a:rPr lang="en-US" sz="1600">
                    <a:latin typeface="+mn-lt"/>
                  </a:rPr>
                  <a:t>Exits Stomata</a:t>
                </a:r>
              </a:p>
            </p:txBody>
          </p:sp>
          <p:sp>
            <p:nvSpPr>
              <p:cNvPr id="10" name="Right Arrow 9"/>
              <p:cNvSpPr/>
              <p:nvPr/>
            </p:nvSpPr>
            <p:spPr bwMode="auto">
              <a:xfrm>
                <a:off x="2819400" y="4248090"/>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8" name="Right Arrow 17"/>
              <p:cNvSpPr/>
              <p:nvPr/>
            </p:nvSpPr>
            <p:spPr bwMode="auto">
              <a:xfrm rot="1516164">
                <a:off x="4065647" y="6302099"/>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9" name="Right Arrow 18"/>
              <p:cNvSpPr/>
              <p:nvPr/>
            </p:nvSpPr>
            <p:spPr bwMode="auto">
              <a:xfrm>
                <a:off x="6091909" y="4282407"/>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nvGrpSpPr>
              <p:cNvPr id="5" name="Group 4"/>
              <p:cNvGrpSpPr/>
              <p:nvPr/>
            </p:nvGrpSpPr>
            <p:grpSpPr>
              <a:xfrm>
                <a:off x="3048000" y="2743200"/>
                <a:ext cx="2946429" cy="3984267"/>
                <a:chOff x="3606771" y="2866909"/>
                <a:chExt cx="2946429" cy="3984267"/>
              </a:xfrm>
            </p:grpSpPr>
            <p:pic>
              <p:nvPicPr>
                <p:cNvPr id="10248" name="Picture 8" descr="C:\Users\gvikingson\AppData\Local\Microsoft\Windows\Temporary Internet Files\Content.IE5\7X01L1GI\MC90012323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3606771" y="2866909"/>
                  <a:ext cx="2946429" cy="359557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Freeform 10"/>
                <p:cNvSpPr/>
                <p:nvPr/>
              </p:nvSpPr>
              <p:spPr bwMode="auto">
                <a:xfrm>
                  <a:off x="5363570" y="6469039"/>
                  <a:ext cx="300251" cy="354842"/>
                </a:xfrm>
                <a:custGeom>
                  <a:avLst/>
                  <a:gdLst>
                    <a:gd name="connsiteX0" fmla="*/ 0 w 300251"/>
                    <a:gd name="connsiteY0" fmla="*/ 0 h 354842"/>
                    <a:gd name="connsiteX1" fmla="*/ 81887 w 300251"/>
                    <a:gd name="connsiteY1" fmla="*/ 150125 h 354842"/>
                    <a:gd name="connsiteX2" fmla="*/ 122830 w 300251"/>
                    <a:gd name="connsiteY2" fmla="*/ 177421 h 354842"/>
                    <a:gd name="connsiteX3" fmla="*/ 177421 w 300251"/>
                    <a:gd name="connsiteY3" fmla="*/ 272955 h 354842"/>
                    <a:gd name="connsiteX4" fmla="*/ 259308 w 300251"/>
                    <a:gd name="connsiteY4" fmla="*/ 300251 h 354842"/>
                    <a:gd name="connsiteX5" fmla="*/ 300251 w 300251"/>
                    <a:gd name="connsiteY5" fmla="*/ 354842 h 3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354842">
                      <a:moveTo>
                        <a:pt x="0" y="0"/>
                      </a:moveTo>
                      <a:cubicBezTo>
                        <a:pt x="16336" y="40838"/>
                        <a:pt x="44698" y="125331"/>
                        <a:pt x="81887" y="150125"/>
                      </a:cubicBezTo>
                      <a:lnTo>
                        <a:pt x="122830" y="177421"/>
                      </a:lnTo>
                      <a:cubicBezTo>
                        <a:pt x="134362" y="223547"/>
                        <a:pt x="130209" y="246726"/>
                        <a:pt x="177421" y="272955"/>
                      </a:cubicBezTo>
                      <a:cubicBezTo>
                        <a:pt x="202572" y="286928"/>
                        <a:pt x="259308" y="300251"/>
                        <a:pt x="259308" y="300251"/>
                      </a:cubicBezTo>
                      <a:cubicBezTo>
                        <a:pt x="276172" y="350845"/>
                        <a:pt x="260088" y="334760"/>
                        <a:pt x="300251" y="35484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 name="Freeform 11"/>
                <p:cNvSpPr/>
                <p:nvPr/>
              </p:nvSpPr>
              <p:spPr bwMode="auto">
                <a:xfrm>
                  <a:off x="5076967" y="6469039"/>
                  <a:ext cx="245660" cy="342098"/>
                </a:xfrm>
                <a:custGeom>
                  <a:avLst/>
                  <a:gdLst>
                    <a:gd name="connsiteX0" fmla="*/ 245660 w 245660"/>
                    <a:gd name="connsiteY0" fmla="*/ 0 h 342098"/>
                    <a:gd name="connsiteX1" fmla="*/ 204717 w 245660"/>
                    <a:gd name="connsiteY1" fmla="*/ 68239 h 342098"/>
                    <a:gd name="connsiteX2" fmla="*/ 191069 w 245660"/>
                    <a:gd name="connsiteY2" fmla="*/ 150125 h 342098"/>
                    <a:gd name="connsiteX3" fmla="*/ 81887 w 245660"/>
                    <a:gd name="connsiteY3" fmla="*/ 218364 h 342098"/>
                    <a:gd name="connsiteX4" fmla="*/ 68239 w 245660"/>
                    <a:gd name="connsiteY4" fmla="*/ 259307 h 342098"/>
                    <a:gd name="connsiteX5" fmla="*/ 13648 w 245660"/>
                    <a:gd name="connsiteY5" fmla="*/ 341194 h 342098"/>
                    <a:gd name="connsiteX6" fmla="*/ 0 w 245660"/>
                    <a:gd name="connsiteY6" fmla="*/ 341194 h 3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60" h="342098">
                      <a:moveTo>
                        <a:pt x="245660" y="0"/>
                      </a:moveTo>
                      <a:cubicBezTo>
                        <a:pt x="232012" y="22746"/>
                        <a:pt x="213782" y="43310"/>
                        <a:pt x="204717" y="68239"/>
                      </a:cubicBezTo>
                      <a:cubicBezTo>
                        <a:pt x="195260" y="94245"/>
                        <a:pt x="204508" y="125936"/>
                        <a:pt x="191069" y="150125"/>
                      </a:cubicBezTo>
                      <a:cubicBezTo>
                        <a:pt x="177441" y="174655"/>
                        <a:pt x="105626" y="206494"/>
                        <a:pt x="81887" y="218364"/>
                      </a:cubicBezTo>
                      <a:cubicBezTo>
                        <a:pt x="77338" y="232012"/>
                        <a:pt x="72191" y="245475"/>
                        <a:pt x="68239" y="259307"/>
                      </a:cubicBezTo>
                      <a:cubicBezTo>
                        <a:pt x="51268" y="318705"/>
                        <a:pt x="69625" y="313205"/>
                        <a:pt x="13648" y="341194"/>
                      </a:cubicBezTo>
                      <a:cubicBezTo>
                        <a:pt x="9579" y="343229"/>
                        <a:pt x="4549" y="341194"/>
                        <a:pt x="0" y="341194"/>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 name="Freeform 12"/>
                <p:cNvSpPr/>
                <p:nvPr/>
              </p:nvSpPr>
              <p:spPr bwMode="auto">
                <a:xfrm>
                  <a:off x="5213445" y="6455391"/>
                  <a:ext cx="218394" cy="395785"/>
                </a:xfrm>
                <a:custGeom>
                  <a:avLst/>
                  <a:gdLst>
                    <a:gd name="connsiteX0" fmla="*/ 0 w 218394"/>
                    <a:gd name="connsiteY0" fmla="*/ 0 h 395785"/>
                    <a:gd name="connsiteX1" fmla="*/ 54591 w 218394"/>
                    <a:gd name="connsiteY1" fmla="*/ 136478 h 395785"/>
                    <a:gd name="connsiteX2" fmla="*/ 95534 w 218394"/>
                    <a:gd name="connsiteY2" fmla="*/ 150125 h 395785"/>
                    <a:gd name="connsiteX3" fmla="*/ 136477 w 218394"/>
                    <a:gd name="connsiteY3" fmla="*/ 191069 h 395785"/>
                    <a:gd name="connsiteX4" fmla="*/ 191068 w 218394"/>
                    <a:gd name="connsiteY4" fmla="*/ 327546 h 395785"/>
                    <a:gd name="connsiteX5" fmla="*/ 218364 w 218394"/>
                    <a:gd name="connsiteY5" fmla="*/ 395785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94" h="395785">
                      <a:moveTo>
                        <a:pt x="0" y="0"/>
                      </a:moveTo>
                      <a:cubicBezTo>
                        <a:pt x="12131" y="97048"/>
                        <a:pt x="-15281" y="101542"/>
                        <a:pt x="54591" y="136478"/>
                      </a:cubicBezTo>
                      <a:cubicBezTo>
                        <a:pt x="67458" y="142912"/>
                        <a:pt x="81886" y="145576"/>
                        <a:pt x="95534" y="150125"/>
                      </a:cubicBezTo>
                      <a:cubicBezTo>
                        <a:pt x="109182" y="163773"/>
                        <a:pt x="130374" y="172758"/>
                        <a:pt x="136477" y="191069"/>
                      </a:cubicBezTo>
                      <a:cubicBezTo>
                        <a:pt x="185995" y="339623"/>
                        <a:pt x="99072" y="296882"/>
                        <a:pt x="191068" y="327546"/>
                      </a:cubicBezTo>
                      <a:cubicBezTo>
                        <a:pt x="220399" y="386206"/>
                        <a:pt x="218364" y="361792"/>
                        <a:pt x="218364" y="395785"/>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4" name="Freeform 13"/>
                <p:cNvSpPr/>
                <p:nvPr/>
              </p:nvSpPr>
              <p:spPr bwMode="auto">
                <a:xfrm>
                  <a:off x="5226983" y="6646460"/>
                  <a:ext cx="109292" cy="191068"/>
                </a:xfrm>
                <a:custGeom>
                  <a:avLst/>
                  <a:gdLst>
                    <a:gd name="connsiteX0" fmla="*/ 109292 w 109292"/>
                    <a:gd name="connsiteY0" fmla="*/ 0 h 191068"/>
                    <a:gd name="connsiteX1" fmla="*/ 54701 w 109292"/>
                    <a:gd name="connsiteY1" fmla="*/ 109182 h 191068"/>
                    <a:gd name="connsiteX2" fmla="*/ 41053 w 109292"/>
                    <a:gd name="connsiteY2" fmla="*/ 163773 h 191068"/>
                    <a:gd name="connsiteX3" fmla="*/ 110 w 109292"/>
                    <a:gd name="connsiteY3" fmla="*/ 191068 h 191068"/>
                  </a:gdLst>
                  <a:ahLst/>
                  <a:cxnLst>
                    <a:cxn ang="0">
                      <a:pos x="connsiteX0" y="connsiteY0"/>
                    </a:cxn>
                    <a:cxn ang="0">
                      <a:pos x="connsiteX1" y="connsiteY1"/>
                    </a:cxn>
                    <a:cxn ang="0">
                      <a:pos x="connsiteX2" y="connsiteY2"/>
                    </a:cxn>
                    <a:cxn ang="0">
                      <a:pos x="connsiteX3" y="connsiteY3"/>
                    </a:cxn>
                  </a:cxnLst>
                  <a:rect l="l" t="t" r="r" b="b"/>
                  <a:pathLst>
                    <a:path w="109292" h="191068">
                      <a:moveTo>
                        <a:pt x="109292" y="0"/>
                      </a:moveTo>
                      <a:cubicBezTo>
                        <a:pt x="72025" y="62110"/>
                        <a:pt x="70728" y="53087"/>
                        <a:pt x="54701" y="109182"/>
                      </a:cubicBezTo>
                      <a:cubicBezTo>
                        <a:pt x="49548" y="127217"/>
                        <a:pt x="52770" y="149126"/>
                        <a:pt x="41053" y="163773"/>
                      </a:cubicBezTo>
                      <a:cubicBezTo>
                        <a:pt x="-4206" y="220346"/>
                        <a:pt x="110" y="149916"/>
                        <a:pt x="110" y="191068"/>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Freeform 15"/>
                <p:cNvSpPr/>
                <p:nvPr/>
              </p:nvSpPr>
              <p:spPr bwMode="auto">
                <a:xfrm>
                  <a:off x="4831307" y="6469039"/>
                  <a:ext cx="436729" cy="370407"/>
                </a:xfrm>
                <a:custGeom>
                  <a:avLst/>
                  <a:gdLst>
                    <a:gd name="connsiteX0" fmla="*/ 436729 w 436729"/>
                    <a:gd name="connsiteY0" fmla="*/ 0 h 370407"/>
                    <a:gd name="connsiteX1" fmla="*/ 409433 w 436729"/>
                    <a:gd name="connsiteY1" fmla="*/ 68239 h 370407"/>
                    <a:gd name="connsiteX2" fmla="*/ 368490 w 436729"/>
                    <a:gd name="connsiteY2" fmla="*/ 95534 h 370407"/>
                    <a:gd name="connsiteX3" fmla="*/ 313899 w 436729"/>
                    <a:gd name="connsiteY3" fmla="*/ 136477 h 370407"/>
                    <a:gd name="connsiteX4" fmla="*/ 204717 w 436729"/>
                    <a:gd name="connsiteY4" fmla="*/ 272955 h 370407"/>
                    <a:gd name="connsiteX5" fmla="*/ 122830 w 436729"/>
                    <a:gd name="connsiteY5" fmla="*/ 300251 h 370407"/>
                    <a:gd name="connsiteX6" fmla="*/ 40944 w 436729"/>
                    <a:gd name="connsiteY6" fmla="*/ 368489 h 370407"/>
                    <a:gd name="connsiteX7" fmla="*/ 0 w 436729"/>
                    <a:gd name="connsiteY7" fmla="*/ 368489 h 37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9" h="370407">
                      <a:moveTo>
                        <a:pt x="436729" y="0"/>
                      </a:moveTo>
                      <a:cubicBezTo>
                        <a:pt x="427630" y="22746"/>
                        <a:pt x="423673" y="48304"/>
                        <a:pt x="409433" y="68239"/>
                      </a:cubicBezTo>
                      <a:cubicBezTo>
                        <a:pt x="399899" y="81586"/>
                        <a:pt x="381837" y="86000"/>
                        <a:pt x="368490" y="95534"/>
                      </a:cubicBezTo>
                      <a:cubicBezTo>
                        <a:pt x="349981" y="108755"/>
                        <a:pt x="332096" y="122829"/>
                        <a:pt x="313899" y="136477"/>
                      </a:cubicBezTo>
                      <a:cubicBezTo>
                        <a:pt x="287831" y="214679"/>
                        <a:pt x="297314" y="242089"/>
                        <a:pt x="204717" y="272955"/>
                      </a:cubicBezTo>
                      <a:lnTo>
                        <a:pt x="122830" y="300251"/>
                      </a:lnTo>
                      <a:cubicBezTo>
                        <a:pt x="103826" y="319255"/>
                        <a:pt x="69445" y="358989"/>
                        <a:pt x="40944" y="368489"/>
                      </a:cubicBezTo>
                      <a:cubicBezTo>
                        <a:pt x="27996" y="372805"/>
                        <a:pt x="13648" y="368489"/>
                        <a:pt x="0" y="368489"/>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Freeform 16"/>
                <p:cNvSpPr/>
                <p:nvPr/>
              </p:nvSpPr>
              <p:spPr bwMode="auto">
                <a:xfrm>
                  <a:off x="5431809" y="6578221"/>
                  <a:ext cx="300251" cy="163773"/>
                </a:xfrm>
                <a:custGeom>
                  <a:avLst/>
                  <a:gdLst>
                    <a:gd name="connsiteX0" fmla="*/ 0 w 300251"/>
                    <a:gd name="connsiteY0" fmla="*/ 0 h 163773"/>
                    <a:gd name="connsiteX1" fmla="*/ 163773 w 300251"/>
                    <a:gd name="connsiteY1" fmla="*/ 13648 h 163773"/>
                    <a:gd name="connsiteX2" fmla="*/ 245660 w 300251"/>
                    <a:gd name="connsiteY2" fmla="*/ 40943 h 163773"/>
                    <a:gd name="connsiteX3" fmla="*/ 272955 w 300251"/>
                    <a:gd name="connsiteY3" fmla="*/ 81886 h 163773"/>
                    <a:gd name="connsiteX4" fmla="*/ 286603 w 300251"/>
                    <a:gd name="connsiteY4" fmla="*/ 136478 h 163773"/>
                    <a:gd name="connsiteX5" fmla="*/ 300251 w 300251"/>
                    <a:gd name="connsiteY5"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163773">
                      <a:moveTo>
                        <a:pt x="0" y="0"/>
                      </a:moveTo>
                      <a:cubicBezTo>
                        <a:pt x="54591" y="4549"/>
                        <a:pt x="109738" y="4642"/>
                        <a:pt x="163773" y="13648"/>
                      </a:cubicBezTo>
                      <a:cubicBezTo>
                        <a:pt x="192154" y="18378"/>
                        <a:pt x="245660" y="40943"/>
                        <a:pt x="245660" y="40943"/>
                      </a:cubicBezTo>
                      <a:cubicBezTo>
                        <a:pt x="254758" y="54591"/>
                        <a:pt x="266494" y="66810"/>
                        <a:pt x="272955" y="81886"/>
                      </a:cubicBezTo>
                      <a:cubicBezTo>
                        <a:pt x="280344" y="99127"/>
                        <a:pt x="280671" y="118683"/>
                        <a:pt x="286603" y="136478"/>
                      </a:cubicBezTo>
                      <a:cubicBezTo>
                        <a:pt x="289820" y="146128"/>
                        <a:pt x="295702" y="154675"/>
                        <a:pt x="300251" y="163773"/>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sp>
          <p:nvSpPr>
            <p:cNvPr id="20" name="Right Arrow 19"/>
            <p:cNvSpPr/>
            <p:nvPr/>
          </p:nvSpPr>
          <p:spPr bwMode="auto">
            <a:xfrm rot="12271496">
              <a:off x="5525992" y="5318574"/>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21" name="TextBox 2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8" name="Picture 18" descr="http://images.clipart.com/thw/thw11/CL/5433_2005010014/000803_1052_35/20020917.thb.jpg?000803_1052_3596_v__v"/>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89333" y="990600"/>
            <a:ext cx="1768867" cy="2887806"/>
          </a:xfrm>
          <a:prstGeom prst="rect">
            <a:avLst/>
          </a:prstGeom>
          <a:noFill/>
          <a:extLst>
            <a:ext uri="{909E8E84-426E-40dd-AFC4-6F175D3DCCD1}">
              <a14:hiddenFill xmlns="" xmlns:a14="http://schemas.microsoft.com/office/drawing/2010/main">
                <a:solidFill>
                  <a:srgbClr val="FFFFFF"/>
                </a:solidFill>
              </a14:hiddenFill>
            </a:ext>
          </a:extLst>
        </p:spPr>
      </p:pic>
      <p:pic>
        <p:nvPicPr>
          <p:cNvPr id="5142" name="Picture 22" descr="http://images.clipart.com/thw/thw11/CL/5433_2005010014/000803_1065_05/20784565.thb.jpg?000803_1065_0529_v__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951426">
            <a:off x="304800" y="1578089"/>
            <a:ext cx="1519175" cy="1371599"/>
          </a:xfrm>
          <a:prstGeom prst="rect">
            <a:avLst/>
          </a:prstGeom>
          <a:noFill/>
          <a:extLst>
            <a:ext uri="{909E8E84-426E-40dd-AFC4-6F175D3DCCD1}">
              <a14:hiddenFill xmlns="" xmlns:a14="http://schemas.microsoft.com/office/drawing/2010/main">
                <a:solidFill>
                  <a:srgbClr val="FFFFFF"/>
                </a:solidFill>
              </a14:hiddenFill>
            </a:ext>
          </a:extLst>
        </p:spPr>
      </p:pic>
      <p:sp>
        <p:nvSpPr>
          <p:cNvPr id="11266" name="Rectangle 3"/>
          <p:cNvSpPr>
            <a:spLocks noGrp="1" noChangeArrowheads="1"/>
          </p:cNvSpPr>
          <p:nvPr>
            <p:ph type="body" idx="1"/>
          </p:nvPr>
        </p:nvSpPr>
        <p:spPr>
          <a:xfrm>
            <a:off x="457200" y="228600"/>
            <a:ext cx="8229600" cy="1447800"/>
          </a:xfrm>
        </p:spPr>
        <p:txBody>
          <a:bodyPr/>
          <a:lstStyle/>
          <a:p>
            <a:pPr marL="609600" indent="-609600" eaLnBrk="1" hangingPunct="1">
              <a:lnSpc>
                <a:spcPct val="90000"/>
              </a:lnSpc>
              <a:buFontTx/>
              <a:buAutoNum type="arabicPeriod" startAt="2"/>
            </a:pPr>
            <a:r>
              <a:rPr lang="en-US" b="1" u="sng"/>
              <a:t>Consumers/Heterotrophs</a:t>
            </a:r>
            <a:r>
              <a:rPr lang="en-US"/>
              <a:t>:  get their food from other sources.  There are 3 types: </a:t>
            </a:r>
          </a:p>
          <a:p>
            <a:pPr marL="990600" lvl="1" indent="-533400" eaLnBrk="1" hangingPunct="1">
              <a:lnSpc>
                <a:spcPct val="90000"/>
              </a:lnSpc>
              <a:buFontTx/>
              <a:buAutoNum type="alphaUcPeriod"/>
            </a:pPr>
            <a:r>
              <a:rPr lang="en-US" b="1" u="sng"/>
              <a:t>Herbivores</a:t>
            </a:r>
            <a:r>
              <a:rPr lang="en-US"/>
              <a:t>:  eat only </a:t>
            </a:r>
            <a:r>
              <a:rPr lang="en-US" b="1" u="sng"/>
              <a:t>plants</a:t>
            </a:r>
          </a:p>
        </p:txBody>
      </p:sp>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5126" name="Picture 6" descr="http://images.clipart.com/thw/thw11/CL/5344_2005010018/000803_1061_88/22034745.thb.jpg?000803_1061_8893_v__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9234" y="1741924"/>
            <a:ext cx="1902512" cy="2906276"/>
          </a:xfrm>
          <a:prstGeom prst="rect">
            <a:avLst/>
          </a:prstGeom>
          <a:noFill/>
          <a:extLst>
            <a:ext uri="{909E8E84-426E-40dd-AFC4-6F175D3DCCD1}">
              <a14:hiddenFill xmlns="" xmlns:a14="http://schemas.microsoft.com/office/drawing/2010/main">
                <a:solidFill>
                  <a:srgbClr val="FFFFFF"/>
                </a:solidFill>
              </a14:hiddenFill>
            </a:ext>
          </a:extLst>
        </p:spPr>
      </p:pic>
      <p:pic>
        <p:nvPicPr>
          <p:cNvPr id="5128" name="Picture 8" descr="http://images.clipart.com/thb/thb6/CL/s_forlag/verb_003/7709196.thb.jpg?bet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13795" y="3678874"/>
            <a:ext cx="2649205" cy="1502726"/>
          </a:xfrm>
          <a:prstGeom prst="rect">
            <a:avLst/>
          </a:prstGeom>
          <a:noFill/>
          <a:extLst>
            <a:ext uri="{909E8E84-426E-40dd-AFC4-6F175D3DCCD1}">
              <a14:hiddenFill xmlns="" xmlns:a14="http://schemas.microsoft.com/office/drawing/2010/main">
                <a:solidFill>
                  <a:srgbClr val="FFFFFF"/>
                </a:solidFill>
              </a14:hiddenFill>
            </a:ext>
          </a:extLst>
        </p:spPr>
      </p:pic>
      <p:pic>
        <p:nvPicPr>
          <p:cNvPr id="5130" name="Picture 10" descr="http://images.clipart.com/thb/thb6/CL/artineed/people/collections_grimm_s_fables_001/15253934.thb.jpg?01i"/>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19800" y="5105400"/>
            <a:ext cx="2757872" cy="1524000"/>
          </a:xfrm>
          <a:prstGeom prst="rect">
            <a:avLst/>
          </a:prstGeom>
          <a:noFill/>
          <a:extLst>
            <a:ext uri="{909E8E84-426E-40dd-AFC4-6F175D3DCCD1}">
              <a14:hiddenFill xmlns="" xmlns:a14="http://schemas.microsoft.com/office/drawing/2010/main">
                <a:solidFill>
                  <a:srgbClr val="FFFFFF"/>
                </a:solidFill>
              </a14:hiddenFill>
            </a:ext>
          </a:extLst>
        </p:spPr>
      </p:pic>
      <p:pic>
        <p:nvPicPr>
          <p:cNvPr id="5132" name="Picture 12" descr="http://images.clipart.com/thw/thw11/CL/5433_2005010014/000803_1066_21/20831027.thb.jpg?000803_1066_2150_v__v"/>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02071" y="4724400"/>
            <a:ext cx="2870091" cy="1795858"/>
          </a:xfrm>
          <a:prstGeom prst="rect">
            <a:avLst/>
          </a:prstGeom>
          <a:noFill/>
          <a:extLst>
            <a:ext uri="{909E8E84-426E-40dd-AFC4-6F175D3DCCD1}">
              <a14:hiddenFill xmlns="" xmlns:a14="http://schemas.microsoft.com/office/drawing/2010/main">
                <a:solidFill>
                  <a:srgbClr val="FFFFFF"/>
                </a:solidFill>
              </a14:hiddenFill>
            </a:ext>
          </a:extLst>
        </p:spPr>
      </p:pic>
      <p:pic>
        <p:nvPicPr>
          <p:cNvPr id="5134" name="Picture 14" descr="http://images.clipart.com/thw/thw11/CL/5433_2005010014/000803_1065_57/20806470.thb.jpg?000803_1065_5789_v__v"/>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74405" y="2667001"/>
            <a:ext cx="3161903" cy="1752599"/>
          </a:xfrm>
          <a:prstGeom prst="rect">
            <a:avLst/>
          </a:prstGeom>
          <a:noFill/>
          <a:extLst>
            <a:ext uri="{909E8E84-426E-40dd-AFC4-6F175D3DCCD1}">
              <a14:hiddenFill xmlns="" xmlns:a14="http://schemas.microsoft.com/office/drawing/2010/main">
                <a:solidFill>
                  <a:srgbClr val="FFFFFF"/>
                </a:solidFill>
              </a14:hiddenFill>
            </a:ext>
          </a:extLst>
        </p:spPr>
      </p:pic>
      <p:pic>
        <p:nvPicPr>
          <p:cNvPr id="5140" name="Picture 20" descr="http://images.clipart.com/thw/thw11/CL/5344_2005010018/000803_1066_20/22198970.thb.jpg?000803_1066_2092_v__v"/>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11746" y="3048000"/>
            <a:ext cx="1441454" cy="1058439"/>
          </a:xfrm>
          <a:prstGeom prst="rect">
            <a:avLst/>
          </a:prstGeom>
          <a:noFill/>
          <a:extLst>
            <a:ext uri="{909E8E84-426E-40dd-AFC4-6F175D3DCCD1}">
              <a14:hiddenFill xmlns="" xmlns:a14="http://schemas.microsoft.com/office/drawing/2010/main">
                <a:solidFill>
                  <a:srgbClr val="FFFFFF"/>
                </a:solidFill>
              </a14:hiddenFill>
            </a:ext>
          </a:extLst>
        </p:spPr>
      </p:pic>
      <p:pic>
        <p:nvPicPr>
          <p:cNvPr id="5144" name="Picture 24" descr="http://images.clipart.com/thw/thw11/CL/5433_2005010014/000803_1065_51/20801695.thb.jpg?000803_1065_5101_v__v"/>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85319" y="4648200"/>
            <a:ext cx="2949239" cy="171055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images.clipart.com/thb/thb6/CL/s_forlag/fish/7705233.thb.jpg?delfi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998432">
            <a:off x="531183" y="4642977"/>
            <a:ext cx="1742733" cy="2178416"/>
          </a:xfrm>
          <a:prstGeom prst="rect">
            <a:avLst/>
          </a:prstGeom>
          <a:noFill/>
          <a:extLst>
            <a:ext uri="{909E8E84-426E-40dd-AFC4-6F175D3DCCD1}">
              <a14:hiddenFill xmlns="" xmlns:a14="http://schemas.microsoft.com/office/drawing/2010/main">
                <a:solidFill>
                  <a:srgbClr val="FFFFFF"/>
                </a:solidFill>
              </a14:hiddenFill>
            </a:ext>
          </a:extLst>
        </p:spPr>
      </p:pic>
      <p:sp>
        <p:nvSpPr>
          <p:cNvPr id="12290" name="Rectangle 2"/>
          <p:cNvSpPr>
            <a:spLocks noGrp="1" noChangeArrowheads="1"/>
          </p:cNvSpPr>
          <p:nvPr>
            <p:ph type="body" idx="1"/>
          </p:nvPr>
        </p:nvSpPr>
        <p:spPr>
          <a:xfrm>
            <a:off x="1143000" y="304800"/>
            <a:ext cx="6400800" cy="663575"/>
          </a:xfrm>
        </p:spPr>
        <p:txBody>
          <a:bodyPr/>
          <a:lstStyle/>
          <a:p>
            <a:pPr marL="990600" lvl="1" indent="-533400" algn="ctr" eaLnBrk="1" hangingPunct="1">
              <a:buFontTx/>
              <a:buAutoNum type="alphaUcPeriod" startAt="2"/>
            </a:pPr>
            <a:r>
              <a:rPr lang="en-US" sz="3200" b="1" u="sng"/>
              <a:t>Carnivores</a:t>
            </a:r>
            <a:r>
              <a:rPr lang="en-US" sz="3200"/>
              <a:t>:  eat only </a:t>
            </a:r>
            <a:r>
              <a:rPr lang="en-US" sz="3200" b="1" u="sng"/>
              <a:t>animals</a:t>
            </a:r>
          </a:p>
          <a:p>
            <a:pPr marL="990600" lvl="1" indent="-533400" algn="ctr" eaLnBrk="1" hangingPunct="1">
              <a:buFontTx/>
              <a:buAutoNum type="alphaUcPeriod" startAt="2"/>
            </a:pPr>
            <a:endParaRPr lang="en-US" sz="3200" b="1" u="sng"/>
          </a:p>
          <a:p>
            <a:pPr marL="990600" lvl="1" indent="-533400" algn="ctr" eaLnBrk="1" hangingPunct="1">
              <a:buFontTx/>
              <a:buAutoNum type="alphaUcPeriod" startAt="2"/>
            </a:pPr>
            <a:endParaRPr lang="en-US" sz="3200" b="1" u="sng"/>
          </a:p>
          <a:p>
            <a:pPr marL="990600" lvl="1" indent="-533400" algn="ctr" eaLnBrk="1" hangingPunct="1">
              <a:buFontTx/>
              <a:buAutoNum type="alphaUcPeriod" startAt="2"/>
            </a:pPr>
            <a:endParaRPr lang="en-US" sz="3200" b="1" u="sng"/>
          </a:p>
          <a:p>
            <a:pPr marL="990600" lvl="1" indent="-533400" algn="ctr" eaLnBrk="1" hangingPunct="1">
              <a:buFontTx/>
              <a:buNone/>
            </a:pPr>
            <a:endParaRPr lang="en-US" sz="3200" b="1" u="sng"/>
          </a:p>
        </p:txBody>
      </p:sp>
      <p:pic>
        <p:nvPicPr>
          <p:cNvPr id="12292" name="Picture 4" descr="C:\Users\gvikingson\AppData\Local\Microsoft\Windows\Temporary Internet Files\Content.IE5\7X01L1GI\MC900441392[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51225" y="892175"/>
            <a:ext cx="1806575" cy="1774825"/>
          </a:xfrm>
          <a:prstGeom prst="rect">
            <a:avLst/>
          </a:prstGeom>
          <a:noFill/>
          <a:extLst>
            <a:ext uri="{909E8E84-426E-40dd-AFC4-6F175D3DCCD1}">
              <a14:hiddenFill xmlns="" xmlns:a14="http://schemas.microsoft.com/office/drawing/2010/main">
                <a:solidFill>
                  <a:srgbClr val="FFFFFF"/>
                </a:solidFill>
              </a14:hiddenFill>
            </a:ext>
          </a:extLst>
        </p:spPr>
      </p:pic>
      <p:pic>
        <p:nvPicPr>
          <p:cNvPr id="12293" name="Picture 5" descr="C:\Users\gvikingson\AppData\Local\Microsoft\Windows\Temporary Internet Files\Content.IE5\DIZL4JRL\MC900446322[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35000" y="4495800"/>
            <a:ext cx="4656600" cy="2046275"/>
          </a:xfrm>
          <a:prstGeom prst="rect">
            <a:avLst/>
          </a:prstGeom>
          <a:noFill/>
          <a:extLst>
            <a:ext uri="{909E8E84-426E-40dd-AFC4-6F175D3DCCD1}">
              <a14:hiddenFill xmlns="" xmlns:a14="http://schemas.microsoft.com/office/drawing/2010/main">
                <a:solidFill>
                  <a:srgbClr val="FFFFFF"/>
                </a:solidFill>
              </a14:hiddenFill>
            </a:ext>
          </a:extLst>
        </p:spPr>
      </p:pic>
      <p:pic>
        <p:nvPicPr>
          <p:cNvPr id="12299" name="Picture 11" descr="C:\Users\gvikingson\AppData\Local\Microsoft\Windows\Temporary Internet Files\Content.IE5\GUZVE59C\MC900441398[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7233" y="1827179"/>
            <a:ext cx="3168617" cy="2966365"/>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7174" name="Picture 6" descr="C:\Users\mzaher\AppData\Local\Microsoft\Windows\Temporary Internet Files\Content.IE5\1SCHT11Y\MC900441419[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78241" y="2849745"/>
            <a:ext cx="1362075" cy="18224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C:\Users\mzaher\AppData\Local\Microsoft\Windows\Temporary Internet Files\Content.IE5\I4ZGXQU2\MC900438034[1].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0700" y="457200"/>
            <a:ext cx="1996966" cy="1996966"/>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http://images.clipart.com/thw/thw11/CL/5344_2005010018/000803_1052_28/21776970.thb.jpg?000803_1052_2853_v__v"/>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057305" y="905936"/>
            <a:ext cx="2868091" cy="1958496"/>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C:\Users\mzaher\AppData\Local\Microsoft\Windows\Temporary Internet Files\Content.IE5\DPAN9GLL\MC900111432[1].w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81236" y="3077378"/>
            <a:ext cx="2402431" cy="1453823"/>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C:\Users\mzaher\AppData\Local\Microsoft\Windows\Temporary Internet Files\Content.IE5\CVVI84UB\MC900111358[1].w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640316" y="2772732"/>
            <a:ext cx="2224661" cy="1443915"/>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http://images.clipart.com/thb/thb1/CL/megapack/animreal/1659976.thb.jpg?dingoc"/>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49329" y="5181600"/>
            <a:ext cx="1785671" cy="135711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037" y="488830"/>
            <a:ext cx="9144000" cy="6858000"/>
          </a:xfrm>
        </p:spPr>
      </p:pic>
    </p:spTree>
    <p:extLst>
      <p:ext uri="{BB962C8B-B14F-4D97-AF65-F5344CB8AC3E}">
        <p14:creationId xmlns:p14="http://schemas.microsoft.com/office/powerpoint/2010/main" val="2805370333"/>
      </p:ext>
    </p:extLst>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4" name="Picture 22" descr="C:\Users\mzaher\AppData\Local\Microsoft\Windows\Temporary Internet Files\Content.IE5\I4ZGXQU2\MC900441854[1].w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7600" y="5295195"/>
            <a:ext cx="1348325" cy="1334206"/>
          </a:xfrm>
          <a:prstGeom prst="rect">
            <a:avLst/>
          </a:prstGeom>
          <a:noFill/>
          <a:extLst>
            <a:ext uri="{909E8E84-426E-40dd-AFC4-6F175D3DCCD1}">
              <a14:hiddenFill xmlns="" xmlns:a14="http://schemas.microsoft.com/office/drawing/2010/main">
                <a:solidFill>
                  <a:srgbClr val="FFFFFF"/>
                </a:solidFill>
              </a14:hiddenFill>
            </a:ext>
          </a:extLst>
        </p:spPr>
      </p:pic>
      <p:sp>
        <p:nvSpPr>
          <p:cNvPr id="13314" name="Rectangle 2"/>
          <p:cNvSpPr>
            <a:spLocks noGrp="1" noChangeArrowheads="1"/>
          </p:cNvSpPr>
          <p:nvPr>
            <p:ph type="body" idx="1"/>
          </p:nvPr>
        </p:nvSpPr>
        <p:spPr>
          <a:xfrm>
            <a:off x="457200" y="609600"/>
            <a:ext cx="8229600" cy="1295400"/>
          </a:xfrm>
        </p:spPr>
        <p:txBody>
          <a:bodyPr/>
          <a:lstStyle/>
          <a:p>
            <a:pPr marL="990600" lvl="1" indent="-533400" eaLnBrk="1" hangingPunct="1">
              <a:buFontTx/>
              <a:buAutoNum type="alphaUcPeriod" startAt="3"/>
            </a:pPr>
            <a:r>
              <a:rPr lang="en-US" sz="3200" b="1" u="sng"/>
              <a:t>Omnivores</a:t>
            </a:r>
            <a:r>
              <a:rPr lang="en-US" sz="3200"/>
              <a:t>:  eats BOTH </a:t>
            </a:r>
            <a:r>
              <a:rPr lang="en-US" sz="3200" b="1" u="sng"/>
              <a:t>plants</a:t>
            </a:r>
            <a:r>
              <a:rPr lang="en-US" sz="3200"/>
              <a:t> &amp; </a:t>
            </a:r>
            <a:r>
              <a:rPr lang="en-US" sz="3200" b="1" u="sng"/>
              <a:t>animals</a:t>
            </a:r>
          </a:p>
          <a:p>
            <a:pPr marL="990600" lvl="1" indent="-533400" eaLnBrk="1" hangingPunct="1">
              <a:buFontTx/>
              <a:buAutoNum type="alphaUcPeriod" startAt="3"/>
            </a:pPr>
            <a:endParaRPr lang="en-US" sz="3200" b="1" u="sng"/>
          </a:p>
          <a:p>
            <a:pPr marL="990600" lvl="1" indent="-533400" eaLnBrk="1" hangingPunct="1">
              <a:buFontTx/>
              <a:buAutoNum type="alphaUcPeriod" startAt="3"/>
            </a:pPr>
            <a:endParaRPr lang="en-US" sz="3200" b="1" u="sng"/>
          </a:p>
          <a:p>
            <a:pPr marL="990600" lvl="1" indent="-533400" eaLnBrk="1" hangingPunct="1">
              <a:buFontTx/>
              <a:buAutoNum type="alphaUcPeriod" startAt="3"/>
            </a:pPr>
            <a:endParaRPr lang="en-US" sz="3200" b="1" u="sng"/>
          </a:p>
          <a:p>
            <a:pPr marL="990600" lvl="1" indent="-533400" eaLnBrk="1" hangingPunct="1">
              <a:buFontTx/>
              <a:buNone/>
            </a:pPr>
            <a:endParaRPr lang="en-US" sz="3200" b="1" u="sng"/>
          </a:p>
        </p:txBody>
      </p:sp>
      <p:pic>
        <p:nvPicPr>
          <p:cNvPr id="13324" name="Picture 12" descr="C:\Users\gvikingson\AppData\Local\Microsoft\Windows\Temporary Internet Files\Content.IE5\GUZVE59C\MC90044529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4648200"/>
            <a:ext cx="1748028" cy="1903674"/>
          </a:xfrm>
          <a:prstGeom prst="rect">
            <a:avLst/>
          </a:prstGeom>
          <a:noFill/>
          <a:extLst>
            <a:ext uri="{909E8E84-426E-40dd-AFC4-6F175D3DCCD1}">
              <a14:hiddenFill xmlns="" xmlns:a14="http://schemas.microsoft.com/office/drawing/2010/main">
                <a:solidFill>
                  <a:srgbClr val="FFFFFF"/>
                </a:solidFill>
              </a14:hiddenFill>
            </a:ext>
          </a:extLst>
        </p:spPr>
      </p:pic>
      <p:pic>
        <p:nvPicPr>
          <p:cNvPr id="13327" name="Picture 15" descr="C:\Users\gvikingson\AppData\Local\Microsoft\Windows\Temporary Internet Files\Content.IE5\GUZVE59C\MC900441413[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286000"/>
            <a:ext cx="1212850" cy="1089869"/>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8194" name="Picture 2" descr="http://images.clipart.com/thw/thw11/CL/5433_2005010014/000803_1087_91/20061772.thb.jpg?000803_1087_9127_v__v"/>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0228" y="1507365"/>
            <a:ext cx="2291918" cy="2226435"/>
          </a:xfrm>
          <a:prstGeom prst="rect">
            <a:avLst/>
          </a:prstGeom>
          <a:noFill/>
          <a:extLst>
            <a:ext uri="{909E8E84-426E-40dd-AFC4-6F175D3DCCD1}">
              <a14:hiddenFill xmlns="" xmlns:a14="http://schemas.microsoft.com/office/drawing/2010/main">
                <a:solidFill>
                  <a:srgbClr val="FFFFFF"/>
                </a:solidFill>
              </a14:hiddenFill>
            </a:ext>
          </a:extLst>
        </p:spPr>
      </p:pic>
      <p:pic>
        <p:nvPicPr>
          <p:cNvPr id="8196" name="Picture 4" descr="http://images.clipart.com/thw/thw11/CL/5344_2005010018/000803_1075_24/22419611.thb.jpg?000803_1075_2451_v__v"/>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29325" y="3733799"/>
            <a:ext cx="1666875" cy="1066801"/>
          </a:xfrm>
          <a:prstGeom prst="rect">
            <a:avLst/>
          </a:prstGeom>
          <a:noFill/>
          <a:extLst>
            <a:ext uri="{909E8E84-426E-40dd-AFC4-6F175D3DCCD1}">
              <a14:hiddenFill xmlns="" xmlns:a14="http://schemas.microsoft.com/office/drawing/2010/main">
                <a:solidFill>
                  <a:srgbClr val="FFFFFF"/>
                </a:solidFill>
              </a14:hiddenFill>
            </a:ext>
          </a:extLst>
        </p:spPr>
      </p:pic>
      <p:pic>
        <p:nvPicPr>
          <p:cNvPr id="8198" name="Picture 6" descr="C:\Users\mzaher\AppData\Local\Microsoft\Windows\Temporary Internet Files\Content.IE5\I4ZGXQU2\MC900084056[1].wm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00" y="1611470"/>
            <a:ext cx="2852122" cy="777517"/>
          </a:xfrm>
          <a:prstGeom prst="rect">
            <a:avLst/>
          </a:prstGeom>
          <a:noFill/>
          <a:extLst>
            <a:ext uri="{909E8E84-426E-40dd-AFC4-6F175D3DCCD1}">
              <a14:hiddenFill xmlns="" xmlns:a14="http://schemas.microsoft.com/office/drawing/2010/main">
                <a:solidFill>
                  <a:srgbClr val="FFFFFF"/>
                </a:solidFill>
              </a14:hiddenFill>
            </a:ext>
          </a:extLst>
        </p:spPr>
      </p:pic>
      <p:pic>
        <p:nvPicPr>
          <p:cNvPr id="8200" name="Picture 8" descr="http://images.clipart.com/thw/thw11/CL/5433_2005010014/000803_1058_63/20539000.thb.jpg?000803_1058_6309_v__v"/>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90800" y="1143000"/>
            <a:ext cx="3057525" cy="3333750"/>
          </a:xfrm>
          <a:prstGeom prst="rect">
            <a:avLst/>
          </a:prstGeom>
          <a:noFill/>
          <a:extLst>
            <a:ext uri="{909E8E84-426E-40dd-AFC4-6F175D3DCCD1}">
              <a14:hiddenFill xmlns="" xmlns:a14="http://schemas.microsoft.com/office/drawing/2010/main">
                <a:solidFill>
                  <a:srgbClr val="FFFFFF"/>
                </a:solidFill>
              </a14:hiddenFill>
            </a:ext>
          </a:extLst>
        </p:spPr>
      </p:pic>
      <p:pic>
        <p:nvPicPr>
          <p:cNvPr id="8202" name="Picture 10" descr="http://images.clipart.com/thw/thw11/CL/5433_2005010014/000803_1058_63/20540869.thb.jpg?000803_1058_6383_v__v"/>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48600" y="2590800"/>
            <a:ext cx="897990" cy="1940101"/>
          </a:xfrm>
          <a:prstGeom prst="rect">
            <a:avLst/>
          </a:prstGeom>
          <a:noFill/>
          <a:extLst>
            <a:ext uri="{909E8E84-426E-40dd-AFC4-6F175D3DCCD1}">
              <a14:hiddenFill xmlns="" xmlns:a14="http://schemas.microsoft.com/office/drawing/2010/main">
                <a:solidFill>
                  <a:srgbClr val="FFFFFF"/>
                </a:solidFill>
              </a14:hiddenFill>
            </a:ext>
          </a:extLst>
        </p:spPr>
      </p:pic>
      <p:pic>
        <p:nvPicPr>
          <p:cNvPr id="8203" name="Picture 11" descr="C:\Users\mzaher\AppData\Local\Microsoft\Windows\Temporary Internet Files\Content.IE5\I4ZGXQU2\MC900084402[1].w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83838" y="4983894"/>
            <a:ext cx="3283962" cy="1797906"/>
          </a:xfrm>
          <a:prstGeom prst="rect">
            <a:avLst/>
          </a:prstGeom>
          <a:noFill/>
          <a:extLst>
            <a:ext uri="{909E8E84-426E-40dd-AFC4-6F175D3DCCD1}">
              <a14:hiddenFill xmlns="" xmlns:a14="http://schemas.microsoft.com/office/drawing/2010/main">
                <a:solidFill>
                  <a:srgbClr val="FFFFFF"/>
                </a:solidFill>
              </a14:hiddenFill>
            </a:ext>
          </a:extLst>
        </p:spPr>
      </p:pic>
      <p:pic>
        <p:nvPicPr>
          <p:cNvPr id="8207" name="Picture 15" descr="http://images.clipart.com/thw/thw11/CL/5344_2005010018/000803_1087_16/20227961.thb.jpg?000803_1087_1662_v__v"/>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04800" y="3941828"/>
            <a:ext cx="1905000" cy="2535172"/>
          </a:xfrm>
          <a:prstGeom prst="rect">
            <a:avLst/>
          </a:prstGeom>
          <a:noFill/>
          <a:extLst>
            <a:ext uri="{909E8E84-426E-40dd-AFC4-6F175D3DCCD1}">
              <a14:hiddenFill xmlns="" xmlns:a14="http://schemas.microsoft.com/office/drawing/2010/main">
                <a:solidFill>
                  <a:srgbClr val="FFFFFF"/>
                </a:solidFill>
              </a14:hiddenFill>
            </a:ext>
          </a:extLst>
        </p:spPr>
      </p:pic>
      <p:pic>
        <p:nvPicPr>
          <p:cNvPr id="8211" name="Picture 19" descr="C:\Users\mzaher\AppData\Local\Microsoft\Windows\Temporary Internet Files\Content.IE5\1SCHT11Y\MC900441377[1].wm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237550" y="4135388"/>
            <a:ext cx="1629850" cy="1655812"/>
          </a:xfrm>
          <a:prstGeom prst="rect">
            <a:avLst/>
          </a:prstGeom>
          <a:noFill/>
          <a:extLst>
            <a:ext uri="{909E8E84-426E-40dd-AFC4-6F175D3DCCD1}">
              <a14:hiddenFill xmlns="" xmlns:a14="http://schemas.microsoft.com/office/drawing/2010/main">
                <a:solidFill>
                  <a:srgbClr val="FFFFFF"/>
                </a:solidFill>
              </a14:hiddenFill>
            </a:ext>
          </a:extLst>
        </p:spPr>
      </p:pic>
      <p:pic>
        <p:nvPicPr>
          <p:cNvPr id="8212" name="Picture 20" descr="C:\Users\mzaher\AppData\Local\Microsoft\Windows\Temporary Internet Files\Content.IE5\I4ZGXQU2\MC900412792[1].wm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337272" y="6096000"/>
            <a:ext cx="701328" cy="479079"/>
          </a:xfrm>
          <a:prstGeom prst="rect">
            <a:avLst/>
          </a:prstGeom>
          <a:noFill/>
          <a:extLst>
            <a:ext uri="{909E8E84-426E-40dd-AFC4-6F175D3DCCD1}">
              <a14:hiddenFill xmlns="" xmlns:a14="http://schemas.microsoft.com/office/drawing/2010/main">
                <a:solidFill>
                  <a:srgbClr val="FFFFFF"/>
                </a:solidFill>
              </a14:hiddenFill>
            </a:ext>
          </a:extLst>
        </p:spPr>
      </p:pic>
      <p:pic>
        <p:nvPicPr>
          <p:cNvPr id="8213" name="Picture 21" descr="C:\Users\mzaher\AppData\Local\Microsoft\Windows\Temporary Internet Files\Content.IE5\CVVI84UB\MC900441775[1].png"/>
          <p:cNvPicPr>
            <a:picLocks noChangeAspect="1" noChangeArrowheads="1"/>
          </p:cNvPicPr>
          <p:nvPr/>
        </p:nvPicPr>
        <p:blipFill>
          <a:blip r:embed="rId14" cstate="screen">
            <a:extLst>
              <a:ext uri="{BEBA8EAE-BF5A-486C-A8C5-ECC9F3942E4B}">
                <a14:imgProps xmlns:a14="http://schemas.microsoft.com/office/drawing/2010/main">
                  <a14:imgLayer r:embed="rId15">
                    <a14:imgEffect>
                      <a14:colorTemperature colorTemp="72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rot="210884">
            <a:off x="4373534" y="6162566"/>
            <a:ext cx="675368" cy="675368"/>
          </a:xfrm>
          <a:prstGeom prst="rect">
            <a:avLst/>
          </a:prstGeom>
          <a:noFill/>
          <a:scene3d>
            <a:camera prst="orthographicFront">
              <a:rot lat="0" lon="0" rev="0"/>
            </a:camera>
            <a:lightRig rig="threePt" dir="t"/>
          </a:scene3d>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488732" y="538655"/>
            <a:ext cx="8164500" cy="832945"/>
          </a:xfrm>
        </p:spPr>
        <p:txBody>
          <a:bodyPr/>
          <a:lstStyle/>
          <a:p>
            <a:pPr marL="571500" lvl="1" indent="-457200" algn="ctr" eaLnBrk="1" hangingPunct="1">
              <a:buFontTx/>
              <a:buAutoNum type="alphaUcPeriod" startAt="4"/>
            </a:pPr>
            <a:r>
              <a:rPr lang="en-US" sz="3200" b="1"/>
              <a:t> </a:t>
            </a:r>
            <a:r>
              <a:rPr lang="en-US" sz="3200" b="1" u="sng"/>
              <a:t>Scavenger</a:t>
            </a:r>
            <a:r>
              <a:rPr lang="en-US" sz="3200"/>
              <a:t>:  eats the </a:t>
            </a:r>
            <a:r>
              <a:rPr lang="en-US" sz="3200" b="1" u="sng"/>
              <a:t>leftovers</a:t>
            </a:r>
          </a:p>
          <a:p>
            <a:pPr marL="571500" lvl="1" indent="-457200" algn="ctr" eaLnBrk="1" hangingPunct="1">
              <a:buFontTx/>
              <a:buAutoNum type="alphaUcPeriod" startAt="4"/>
            </a:pPr>
            <a:endParaRPr lang="en-US" sz="3200" b="1" u="sng"/>
          </a:p>
          <a:p>
            <a:pPr marL="571500" lvl="1" indent="-457200" algn="ctr" eaLnBrk="1" hangingPunct="1">
              <a:buFontTx/>
              <a:buAutoNum type="alphaUcPeriod" startAt="4"/>
            </a:pPr>
            <a:endParaRPr lang="en-US" sz="3200" b="1" u="sng"/>
          </a:p>
          <a:p>
            <a:pPr marL="571500" lvl="1" indent="-457200" algn="ctr" eaLnBrk="1" hangingPunct="1">
              <a:buFontTx/>
              <a:buAutoNum type="alphaUcPeriod" startAt="4"/>
            </a:pPr>
            <a:endParaRPr lang="en-US" sz="3200" b="1" u="sng"/>
          </a:p>
          <a:p>
            <a:pPr marL="571500" lvl="1" indent="-457200" algn="ctr" eaLnBrk="1" hangingPunct="1">
              <a:buFontTx/>
              <a:buNone/>
            </a:pPr>
            <a:endParaRPr lang="en-US" sz="3200" b="1" u="sng"/>
          </a:p>
        </p:txBody>
      </p:sp>
      <p:pic>
        <p:nvPicPr>
          <p:cNvPr id="14341" name="Picture 5" descr="http://images.clipart.com/thw/thw11/CL/5344_2005010018/000803_1061_34/22013913.thb.jpg?000803_1061_3463_v__v"/>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5800" y="1840171"/>
            <a:ext cx="4125901" cy="3039210"/>
          </a:xfrm>
          <a:prstGeom prst="rect">
            <a:avLst/>
          </a:prstGeom>
          <a:noFill/>
          <a:extLst>
            <a:ext uri="{909E8E84-426E-40dd-AFC4-6F175D3DCCD1}">
              <a14:hiddenFill xmlns="" xmlns:a14="http://schemas.microsoft.com/office/drawing/2010/main">
                <a:solidFill>
                  <a:srgbClr val="FFFFFF"/>
                </a:solidFill>
              </a14:hiddenFill>
            </a:ext>
          </a:extLst>
        </p:spPr>
      </p:pic>
      <p:pic>
        <p:nvPicPr>
          <p:cNvPr id="1434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9807" y="4303583"/>
            <a:ext cx="4321922" cy="20127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343" name="Picture 7" descr="C:\Users\gvikingson\AppData\Local\Microsoft\Windows\Temporary Internet Files\Content.IE5\7X01L1GI\MC900030492[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600" y="5309974"/>
            <a:ext cx="1801368" cy="1214323"/>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C:\Users\gvikingson\AppData\Local\Microsoft\Windows\Temporary Internet Files\Content.IE5\7X01L1GI\MC900057341[1].w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1230" y="5555703"/>
            <a:ext cx="899770" cy="7429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8" name="Picture 8" descr="C:\Users\gvikingson\AppData\Local\Microsoft\Windows\Temporary Internet Files\Content.IE5\DIZL4JRL\MC900273498[1].wm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6320"/>
          <a:stretch/>
        </p:blipFill>
        <p:spPr bwMode="auto">
          <a:xfrm>
            <a:off x="2086372" y="685800"/>
            <a:ext cx="5609828" cy="6172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descr="C:\Users\gvikingson\AppData\Local\Microsoft\Windows\Temporary Internet Files\Content.IE5\7VWF6SHM\MC900438021[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9201163">
            <a:off x="437438" y="5009438"/>
            <a:ext cx="1028700" cy="1028700"/>
          </a:xfrm>
          <a:prstGeom prst="rect">
            <a:avLst/>
          </a:prstGeom>
          <a:noFill/>
          <a:extLst>
            <a:ext uri="{909E8E84-426E-40dd-AFC4-6F175D3DCCD1}">
              <a14:hiddenFill xmlns="" xmlns:a14="http://schemas.microsoft.com/office/drawing/2010/main">
                <a:solidFill>
                  <a:srgbClr val="FFFFFF"/>
                </a:solidFill>
              </a14:hiddenFill>
            </a:ext>
          </a:extLst>
        </p:spPr>
      </p:pic>
      <p:sp>
        <p:nvSpPr>
          <p:cNvPr id="15362" name="Rectangle 2"/>
          <p:cNvSpPr>
            <a:spLocks noGrp="1" noChangeArrowheads="1"/>
          </p:cNvSpPr>
          <p:nvPr>
            <p:ph type="body" idx="1"/>
          </p:nvPr>
        </p:nvSpPr>
        <p:spPr>
          <a:xfrm>
            <a:off x="-76200" y="304800"/>
            <a:ext cx="8852068" cy="1295400"/>
          </a:xfrm>
        </p:spPr>
        <p:txBody>
          <a:bodyPr/>
          <a:lstStyle/>
          <a:p>
            <a:pPr marL="990600" lvl="1" indent="-533400" eaLnBrk="1" hangingPunct="1">
              <a:buFontTx/>
              <a:buAutoNum type="alphaUcPeriod" startAt="5"/>
            </a:pPr>
            <a:r>
              <a:rPr lang="en-US" sz="3200" b="1" u="sng"/>
              <a:t>Decomposer</a:t>
            </a:r>
            <a:r>
              <a:rPr lang="en-US" sz="3200"/>
              <a:t>:  breaks down </a:t>
            </a:r>
            <a:r>
              <a:rPr lang="en-US" sz="3200" b="1" u="sng"/>
              <a:t>decaying material</a:t>
            </a:r>
          </a:p>
          <a:p>
            <a:pPr marL="990600" lvl="1" indent="-533400" eaLnBrk="1" hangingPunct="1">
              <a:buFontTx/>
              <a:buAutoNum type="alphaUcPeriod" startAt="5"/>
            </a:pPr>
            <a:endParaRPr lang="en-US" sz="3200" b="1" u="sng"/>
          </a:p>
          <a:p>
            <a:pPr marL="990600" lvl="1" indent="-533400" eaLnBrk="1" hangingPunct="1">
              <a:buFontTx/>
              <a:buAutoNum type="alphaUcPeriod" startAt="5"/>
            </a:pPr>
            <a:endParaRPr lang="en-US" sz="3200" b="1" u="sng"/>
          </a:p>
          <a:p>
            <a:pPr marL="990600" lvl="1" indent="-533400" eaLnBrk="1" hangingPunct="1">
              <a:buFontTx/>
              <a:buAutoNum type="alphaUcPeriod" startAt="5"/>
            </a:pPr>
            <a:endParaRPr lang="en-US" sz="3200" b="1" u="sng"/>
          </a:p>
          <a:p>
            <a:pPr marL="990600" lvl="1" indent="-533400" eaLnBrk="1" hangingPunct="1">
              <a:buFontTx/>
              <a:buNone/>
            </a:pPr>
            <a:endParaRPr lang="en-US" sz="3200" b="1" u="sng"/>
          </a:p>
        </p:txBody>
      </p:sp>
      <p:pic>
        <p:nvPicPr>
          <p:cNvPr id="15369" name="Picture 9" descr="C:\Users\gvikingson\AppData\Local\Microsoft\Windows\Temporary Internet Files\Content.IE5\DIZL4JRL\MC900237249[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4620" y="5410200"/>
            <a:ext cx="2756780" cy="95815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228600" y="228600"/>
            <a:ext cx="8686800" cy="2438400"/>
          </a:xfrm>
        </p:spPr>
        <p:txBody>
          <a:bodyPr/>
          <a:lstStyle/>
          <a:p>
            <a:pPr marL="0" indent="0" algn="ctr" eaLnBrk="1" hangingPunct="1">
              <a:buFontTx/>
              <a:buNone/>
            </a:pPr>
            <a:r>
              <a:rPr lang="en-US"/>
              <a:t>Do you know how these organisms get THEIR energy?</a:t>
            </a:r>
            <a:r>
              <a:rPr lang="en-US" sz="2900"/>
              <a:t> </a:t>
            </a:r>
          </a:p>
          <a:p>
            <a:pPr marL="0" indent="0" algn="ctr" eaLnBrk="1" hangingPunct="1">
              <a:buFontTx/>
              <a:buNone/>
            </a:pPr>
            <a:r>
              <a:rPr lang="en-US" sz="2900">
                <a:hlinkClick r:id="rId2"/>
              </a:rPr>
              <a:t>Carnivore, Herbivore or Omnivore??</a:t>
            </a:r>
            <a:endParaRPr lang="en-US" sz="2900"/>
          </a:p>
          <a:p>
            <a:pPr marL="0" indent="0" algn="ctr" eaLnBrk="1" hangingPunct="1">
              <a:buFontTx/>
              <a:buNone/>
            </a:pPr>
            <a:r>
              <a:rPr lang="en-US" sz="2900">
                <a:hlinkClick r:id="rId3"/>
              </a:rPr>
              <a:t>Producer, Consumer or Decomposer??</a:t>
            </a:r>
            <a:endParaRPr lang="en-US"/>
          </a:p>
        </p:txBody>
      </p:sp>
      <p:pic>
        <p:nvPicPr>
          <p:cNvPr id="16388" name="Picture 4" descr="C:\Users\gvikingson\AppData\Local\Microsoft\Windows\Temporary Internet Files\Content.IE5\GUZVE59C\MP900431697[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2591395"/>
            <a:ext cx="3885931" cy="258960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6389" name="Picture 5" descr="C:\Users\gvikingson\AppData\Local\Microsoft\Windows\Temporary Internet Files\Content.IE5\7VWF6SHM\MP900227749[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5137" y="2591394"/>
            <a:ext cx="3894149" cy="258960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6390" name="Picture 6" descr="C:\Users\gvikingson\AppData\Local\Microsoft\Windows\Temporary Internet Files\Content.IE5\GUZVE59C\MP900438589[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29000" y="4603471"/>
            <a:ext cx="2659117" cy="177021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7067" y="228599"/>
            <a:ext cx="8763001" cy="3651449"/>
          </a:xfrm>
        </p:spPr>
        <p:txBody>
          <a:bodyPr/>
          <a:lstStyle/>
          <a:p>
            <a:pPr marL="609600" indent="-609600" algn="ctr" eaLnBrk="1" hangingPunct="1">
              <a:buFontTx/>
              <a:buNone/>
            </a:pPr>
            <a:r>
              <a:rPr lang="en-US" b="1"/>
              <a:t>You are what you eat!</a:t>
            </a:r>
          </a:p>
          <a:p>
            <a:pPr marL="609600" indent="-609600" eaLnBrk="1" hangingPunct="1">
              <a:buFontTx/>
              <a:buAutoNum type="arabicPeriod"/>
            </a:pPr>
            <a:r>
              <a:rPr lang="en-US" sz="2200"/>
              <a:t>Identify each organism in the diagram below and label each as a producer, decomposer, herbivore, carnivore or omnivore.</a:t>
            </a:r>
          </a:p>
          <a:p>
            <a:pPr marL="914400" indent="0" eaLnBrk="1" hangingPunct="1">
              <a:buNone/>
            </a:pPr>
            <a:r>
              <a:rPr lang="en-US" sz="2200" b="1"/>
              <a:t>strawberry – producer; grasshopper – herbivore; </a:t>
            </a:r>
          </a:p>
          <a:p>
            <a:pPr marL="914400" indent="0" eaLnBrk="1" hangingPunct="1">
              <a:buNone/>
            </a:pPr>
            <a:r>
              <a:rPr lang="en-US" sz="2200" b="1"/>
              <a:t>mouse – omnivore; snake – carnivore; hawk – carnivore; </a:t>
            </a:r>
          </a:p>
          <a:p>
            <a:pPr marL="914400" indent="0" eaLnBrk="1" hangingPunct="1">
              <a:buNone/>
            </a:pPr>
            <a:r>
              <a:rPr lang="en-US" sz="2200" b="1"/>
              <a:t>mushrooms - decomposer</a:t>
            </a:r>
            <a:endParaRPr lang="en-US" sz="2200"/>
          </a:p>
          <a:p>
            <a:pPr marL="609600" indent="-609600" eaLnBrk="1" hangingPunct="1">
              <a:buFont typeface="+mj-lt"/>
              <a:buAutoNum type="arabicPeriod" startAt="2"/>
            </a:pPr>
            <a:r>
              <a:rPr lang="en-US" sz="2200"/>
              <a:t>What do you think the direction of the arrow between each organism means?</a:t>
            </a:r>
          </a:p>
          <a:p>
            <a:pPr marL="914400" indent="-914400" eaLnBrk="1" hangingPunct="1">
              <a:buNone/>
            </a:pPr>
            <a:r>
              <a:rPr lang="en-US" sz="2200"/>
              <a:t>	</a:t>
            </a:r>
            <a:r>
              <a:rPr lang="en-US" sz="2200" b="1"/>
              <a:t>energy moves in the direction of the arrow – from the organism being eaten, to the one that is eating it</a:t>
            </a:r>
            <a:endParaRPr lang="en-US" sz="2200"/>
          </a:p>
        </p:txBody>
      </p:sp>
      <p:sp>
        <p:nvSpPr>
          <p:cNvPr id="20" name="TextBox 19"/>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11" name="Group 10"/>
          <p:cNvGrpSpPr/>
          <p:nvPr/>
        </p:nvGrpSpPr>
        <p:grpSpPr>
          <a:xfrm>
            <a:off x="197068" y="3763915"/>
            <a:ext cx="8763001" cy="2865485"/>
            <a:chOff x="197068" y="3489434"/>
            <a:chExt cx="8763001" cy="3092665"/>
          </a:xfrm>
        </p:grpSpPr>
        <p:grpSp>
          <p:nvGrpSpPr>
            <p:cNvPr id="4" name="Group 3"/>
            <p:cNvGrpSpPr/>
            <p:nvPr/>
          </p:nvGrpSpPr>
          <p:grpSpPr>
            <a:xfrm>
              <a:off x="197068" y="3489434"/>
              <a:ext cx="8763001" cy="3092665"/>
              <a:chOff x="0" y="3200400"/>
              <a:chExt cx="8915401" cy="3236511"/>
            </a:xfrm>
          </p:grpSpPr>
          <p:pic>
            <p:nvPicPr>
              <p:cNvPr id="26630" name="Picture 6" descr="C:\Users\gvikingson\AppData\Local\Microsoft\Windows\Temporary Internet Files\Content.IE5\INFEI1W6\MC900440405[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00400"/>
                <a:ext cx="1104900" cy="11049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a:off x="1237981" y="3612932"/>
                <a:ext cx="7677420" cy="2781809"/>
                <a:chOff x="533400" y="3598135"/>
                <a:chExt cx="8406381" cy="3222274"/>
              </a:xfrm>
            </p:grpSpPr>
            <p:pic>
              <p:nvPicPr>
                <p:cNvPr id="26635" name="Picture 11" descr="C:\Users\gvikingson\AppData\Local\Microsoft\Windows\Temporary Internet Files\Content.IE5\JY9KX15N\MC90012249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38600" y="6066371"/>
                  <a:ext cx="685800" cy="754038"/>
                </a:xfrm>
                <a:prstGeom prst="rect">
                  <a:avLst/>
                </a:prstGeom>
                <a:noFill/>
                <a:extLst>
                  <a:ext uri="{909E8E84-426E-40dd-AFC4-6F175D3DCCD1}">
                    <a14:hiddenFill xmlns="" xmlns:a14="http://schemas.microsoft.com/office/drawing/2010/main">
                      <a:solidFill>
                        <a:srgbClr val="FFFFFF"/>
                      </a:solidFill>
                    </a14:hiddenFill>
                  </a:ext>
                </a:extLst>
              </p:spPr>
            </p:pic>
            <p:pic>
              <p:nvPicPr>
                <p:cNvPr id="26631" name="Picture 7" descr="C:\Users\gvikingson\AppData\Local\Microsoft\Windows\Temporary Internet Files\Content.IE5\YGIQ3BU6\MC900438023[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1371600" y="4733192"/>
                  <a:ext cx="981075" cy="905608"/>
                </a:xfrm>
                <a:prstGeom prst="rect">
                  <a:avLst/>
                </a:prstGeom>
                <a:noFill/>
                <a:extLst>
                  <a:ext uri="{909E8E84-426E-40dd-AFC4-6F175D3DCCD1}">
                    <a14:hiddenFill xmlns="" xmlns:a14="http://schemas.microsoft.com/office/drawing/2010/main">
                      <a:solidFill>
                        <a:srgbClr val="FFFFFF"/>
                      </a:solidFill>
                    </a14:hiddenFill>
                  </a:ext>
                </a:extLst>
              </p:spPr>
            </p:pic>
            <p:pic>
              <p:nvPicPr>
                <p:cNvPr id="26632" name="Picture 8" descr="C:\Users\gvikingson\AppData\Local\Microsoft\Windows\Temporary Internet Files\Content.IE5\YGIQ3BU6\MC900057215[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00" y="4800600"/>
                  <a:ext cx="1536597" cy="883369"/>
                </a:xfrm>
                <a:prstGeom prst="rect">
                  <a:avLst/>
                </a:prstGeom>
                <a:noFill/>
                <a:extLst>
                  <a:ext uri="{909E8E84-426E-40dd-AFC4-6F175D3DCCD1}">
                    <a14:hiddenFill xmlns="" xmlns:a14="http://schemas.microsoft.com/office/drawing/2010/main">
                      <a:solidFill>
                        <a:srgbClr val="FFFFFF"/>
                      </a:solidFill>
                    </a14:hiddenFill>
                  </a:ext>
                </a:extLst>
              </p:spPr>
            </p:pic>
            <p:pic>
              <p:nvPicPr>
                <p:cNvPr id="26633" name="Picture 9" descr="C:\Users\gvikingson\AppData\Local\Microsoft\Windows\Temporary Internet Files\Content.IE5\JY9KX15N\MC900324470[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24400" y="4038600"/>
                  <a:ext cx="1909537" cy="1375657"/>
                </a:xfrm>
                <a:prstGeom prst="rect">
                  <a:avLst/>
                </a:prstGeom>
                <a:noFill/>
                <a:extLst>
                  <a:ext uri="{909E8E84-426E-40dd-AFC4-6F175D3DCCD1}">
                    <a14:hiddenFill xmlns="" xmlns:a14="http://schemas.microsoft.com/office/drawing/2010/main">
                      <a:solidFill>
                        <a:srgbClr val="FFFFFF"/>
                      </a:solidFill>
                    </a14:hiddenFill>
                  </a:ext>
                </a:extLst>
              </p:spPr>
            </p:pic>
            <p:pic>
              <p:nvPicPr>
                <p:cNvPr id="26638" name="Picture 14" descr="http://images.clipart.com/thw/thw11/CL/5433_2005010014/000803_1058_99/20553798.thb.jpg?000803_1058_9998_v__v"/>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9400" y="3598135"/>
                  <a:ext cx="2310381" cy="186810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ight Arrow 1"/>
                <p:cNvSpPr/>
                <p:nvPr/>
              </p:nvSpPr>
              <p:spPr bwMode="auto">
                <a:xfrm>
                  <a:off x="838200" y="5109796"/>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5" name="Right Arrow 14"/>
                <p:cNvSpPr/>
                <p:nvPr/>
              </p:nvSpPr>
              <p:spPr bwMode="auto">
                <a:xfrm>
                  <a:off x="2362200" y="5109796"/>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Right Arrow 15"/>
                <p:cNvSpPr/>
                <p:nvPr/>
              </p:nvSpPr>
              <p:spPr bwMode="auto">
                <a:xfrm>
                  <a:off x="4343400" y="5109796"/>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Right Arrow 16"/>
                <p:cNvSpPr/>
                <p:nvPr/>
              </p:nvSpPr>
              <p:spPr bwMode="auto">
                <a:xfrm>
                  <a:off x="6331222" y="5108937"/>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5" name="Bent Arrow 4"/>
                <p:cNvSpPr/>
                <p:nvPr/>
              </p:nvSpPr>
              <p:spPr bwMode="auto">
                <a:xfrm flipH="1" flipV="1">
                  <a:off x="4845795" y="5638800"/>
                  <a:ext cx="3079004" cy="1148804"/>
                </a:xfrm>
                <a:prstGeom prst="bentArrow">
                  <a:avLst>
                    <a:gd name="adj1" fmla="val 6488"/>
                    <a:gd name="adj2" fmla="val 9212"/>
                    <a:gd name="adj3" fmla="val 26089"/>
                    <a:gd name="adj4" fmla="val 4375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7" name="Bent Arrow 6"/>
                <p:cNvSpPr/>
                <p:nvPr/>
              </p:nvSpPr>
              <p:spPr bwMode="auto">
                <a:xfrm rot="16200000">
                  <a:off x="1749698" y="4422503"/>
                  <a:ext cx="1072604" cy="3505200"/>
                </a:xfrm>
                <a:prstGeom prst="bentArrow">
                  <a:avLst>
                    <a:gd name="adj1" fmla="val 6075"/>
                    <a:gd name="adj2" fmla="val 12597"/>
                    <a:gd name="adj3" fmla="val 31824"/>
                    <a:gd name="adj4" fmla="val 4375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8" name="TextBox 7"/>
              <p:cNvSpPr txBox="1"/>
              <p:nvPr/>
            </p:nvSpPr>
            <p:spPr>
              <a:xfrm>
                <a:off x="2424673" y="6114819"/>
                <a:ext cx="1124799" cy="322092"/>
              </a:xfrm>
              <a:prstGeom prst="rect">
                <a:avLst/>
              </a:prstGeom>
              <a:solidFill>
                <a:schemeClr val="bg1"/>
              </a:solidFill>
              <a:ln w="25400">
                <a:solidFill>
                  <a:srgbClr val="FFC000"/>
                </a:solidFill>
              </a:ln>
            </p:spPr>
            <p:txBody>
              <a:bodyPr wrap="square" rtlCol="0">
                <a:spAutoFit/>
              </a:bodyPr>
              <a:lstStyle/>
              <a:p>
                <a:pPr algn="ctr"/>
                <a:r>
                  <a:rPr lang="en-US" sz="1400" b="1" normalizeH="1">
                    <a:solidFill>
                      <a:srgbClr val="002060"/>
                    </a:solidFill>
                  </a:rPr>
                  <a:t>nutrients</a:t>
                </a:r>
              </a:p>
            </p:txBody>
          </p:sp>
        </p:grpSp>
        <p:pic>
          <p:nvPicPr>
            <p:cNvPr id="26" name="Picture 8" descr="C:\Users\gvikingson\AppData\Local\Microsoft\Windows\Temporary Internet Files\Content.IE5\7X01L1GI\MC900123235[1].wm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497306" y="4674534"/>
              <a:ext cx="1026693" cy="930662"/>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7">
                                            <p:txEl>
                                              <p:pRg st="2" end="2"/>
                                            </p:txEl>
                                          </p:spTgt>
                                        </p:tgtEl>
                                        <p:attrNameLst>
                                          <p:attrName>style.visibility</p:attrName>
                                        </p:attrNameLst>
                                      </p:cBhvr>
                                      <p:to>
                                        <p:strVal val="visible"/>
                                      </p:to>
                                    </p:set>
                                    <p:animEffect transition="in" filter="fade">
                                      <p:cBhvr>
                                        <p:cTn id="7" dur="1000"/>
                                        <p:tgtEl>
                                          <p:spTgt spid="26627">
                                            <p:txEl>
                                              <p:pRg st="2" end="2"/>
                                            </p:txEl>
                                          </p:spTgt>
                                        </p:tgtEl>
                                      </p:cBhvr>
                                    </p:animEffect>
                                    <p:anim calcmode="lin" valueType="num">
                                      <p:cBhvr>
                                        <p:cTn id="8" dur="10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6627">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7">
                                            <p:txEl>
                                              <p:pRg st="3" end="3"/>
                                            </p:txEl>
                                          </p:spTgt>
                                        </p:tgtEl>
                                        <p:attrNameLst>
                                          <p:attrName>style.visibility</p:attrName>
                                        </p:attrNameLst>
                                      </p:cBhvr>
                                      <p:to>
                                        <p:strVal val="visible"/>
                                      </p:to>
                                    </p:set>
                                    <p:animEffect transition="in" filter="fade">
                                      <p:cBhvr>
                                        <p:cTn id="12" dur="1000"/>
                                        <p:tgtEl>
                                          <p:spTgt spid="26627">
                                            <p:txEl>
                                              <p:pRg st="3" end="3"/>
                                            </p:txEl>
                                          </p:spTgt>
                                        </p:tgtEl>
                                      </p:cBhvr>
                                    </p:animEffect>
                                    <p:anim calcmode="lin" valueType="num">
                                      <p:cBhvr>
                                        <p:cTn id="13" dur="10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6627">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627">
                                            <p:txEl>
                                              <p:pRg st="4" end="4"/>
                                            </p:txEl>
                                          </p:spTgt>
                                        </p:tgtEl>
                                        <p:attrNameLst>
                                          <p:attrName>style.visibility</p:attrName>
                                        </p:attrNameLst>
                                      </p:cBhvr>
                                      <p:to>
                                        <p:strVal val="visible"/>
                                      </p:to>
                                    </p:set>
                                    <p:animEffect transition="in" filter="fade">
                                      <p:cBhvr>
                                        <p:cTn id="17" dur="1000"/>
                                        <p:tgtEl>
                                          <p:spTgt spid="26627">
                                            <p:txEl>
                                              <p:pRg st="4" end="4"/>
                                            </p:txEl>
                                          </p:spTgt>
                                        </p:tgtEl>
                                      </p:cBhvr>
                                    </p:animEffect>
                                    <p:anim calcmode="lin" valueType="num">
                                      <p:cBhvr>
                                        <p:cTn id="18" dur="10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662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627">
                                            <p:txEl>
                                              <p:pRg st="6" end="6"/>
                                            </p:txEl>
                                          </p:spTgt>
                                        </p:tgtEl>
                                        <p:attrNameLst>
                                          <p:attrName>style.visibility</p:attrName>
                                        </p:attrNameLst>
                                      </p:cBhvr>
                                      <p:to>
                                        <p:strVal val="visible"/>
                                      </p:to>
                                    </p:set>
                                    <p:animEffect transition="in" filter="fade">
                                      <p:cBhvr>
                                        <p:cTn id="24" dur="1000"/>
                                        <p:tgtEl>
                                          <p:spTgt spid="26627">
                                            <p:txEl>
                                              <p:pRg st="6" end="6"/>
                                            </p:txEl>
                                          </p:spTgt>
                                        </p:tgtEl>
                                      </p:cBhvr>
                                    </p:animEffect>
                                    <p:anim calcmode="lin" valueType="num">
                                      <p:cBhvr>
                                        <p:cTn id="25" dur="10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662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457200" y="884237"/>
            <a:ext cx="8229600" cy="3611563"/>
          </a:xfrm>
        </p:spPr>
        <p:txBody>
          <a:bodyPr/>
          <a:lstStyle/>
          <a:p>
            <a:pPr marL="0" indent="0" algn="ctr" eaLnBrk="1" hangingPunct="1">
              <a:buFontTx/>
              <a:buNone/>
            </a:pPr>
            <a:r>
              <a:rPr lang="en-US">
                <a:hlinkClick r:id="rId2"/>
              </a:rPr>
              <a:t>Food Chain</a:t>
            </a:r>
            <a:r>
              <a:rPr lang="en-US"/>
              <a:t>:  series of events in which one organism eats another and obtains </a:t>
            </a:r>
            <a:r>
              <a:rPr lang="en-US" b="1" u="sng"/>
              <a:t>energy</a:t>
            </a:r>
            <a:r>
              <a:rPr lang="en-US"/>
              <a:t>.  Each level is a “</a:t>
            </a:r>
            <a:r>
              <a:rPr lang="en-US" b="1" u="sng"/>
              <a:t>trophic</a:t>
            </a:r>
            <a:r>
              <a:rPr lang="en-US"/>
              <a:t>” level.</a:t>
            </a:r>
          </a:p>
          <a:p>
            <a:pPr marL="0" indent="0" algn="ctr" eaLnBrk="1" hangingPunct="1">
              <a:buFontTx/>
              <a:buNone/>
            </a:pPr>
            <a:r>
              <a:rPr lang="en-US"/>
              <a:t>Begins with </a:t>
            </a:r>
            <a:r>
              <a:rPr lang="en-US" b="1"/>
              <a:t>light energy </a:t>
            </a:r>
            <a:r>
              <a:rPr lang="en-US"/>
              <a:t>from the </a:t>
            </a:r>
            <a:r>
              <a:rPr lang="en-US" b="1"/>
              <a:t>SUN.</a:t>
            </a:r>
          </a:p>
        </p:txBody>
      </p:sp>
      <p:pic>
        <p:nvPicPr>
          <p:cNvPr id="5" name="Picture 6" descr="C:\Users\gvikingson\AppData\Local\Microsoft\Windows\Temporary Internet Files\Content.IE5\INFEI1W6\MC900440405[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3124200"/>
            <a:ext cx="3429000" cy="3429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152400" y="152401"/>
            <a:ext cx="8839200" cy="1981200"/>
          </a:xfrm>
        </p:spPr>
        <p:txBody>
          <a:bodyPr/>
          <a:lstStyle/>
          <a:p>
            <a:pPr marL="0" indent="0" algn="ctr" eaLnBrk="1" hangingPunct="1">
              <a:buFontTx/>
              <a:buNone/>
            </a:pPr>
            <a:r>
              <a:rPr lang="en-US"/>
              <a:t>Producers: make food (</a:t>
            </a:r>
            <a:r>
              <a:rPr lang="en-US" b="1" u="sng"/>
              <a:t>glucose</a:t>
            </a:r>
            <a:r>
              <a:rPr lang="en-US"/>
              <a:t>) using the sun’s energy through </a:t>
            </a:r>
            <a:r>
              <a:rPr lang="en-US" b="1" u="sng"/>
              <a:t>photosynthesis</a:t>
            </a:r>
            <a:r>
              <a:rPr lang="en-US"/>
              <a:t>:</a:t>
            </a:r>
          </a:p>
        </p:txBody>
      </p:sp>
      <p:sp>
        <p:nvSpPr>
          <p:cNvPr id="28679" name="Text Box 8"/>
          <p:cNvSpPr txBox="1">
            <a:spLocks noChangeArrowheads="1"/>
          </p:cNvSpPr>
          <p:nvPr/>
        </p:nvSpPr>
        <p:spPr bwMode="auto">
          <a:xfrm>
            <a:off x="0" y="1447800"/>
            <a:ext cx="9144000" cy="492443"/>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ct val="50000"/>
              </a:spcBef>
            </a:pPr>
            <a:r>
              <a:rPr lang="en-US" sz="2600" b="1"/>
              <a:t>6</a:t>
            </a:r>
            <a:r>
              <a:rPr lang="en-US" sz="2600" b="1" u="sng"/>
              <a:t>CO</a:t>
            </a:r>
            <a:r>
              <a:rPr lang="en-US" sz="2600" b="1" u="sng" baseline="-25000"/>
              <a:t>2</a:t>
            </a:r>
            <a:r>
              <a:rPr lang="en-US" sz="2600" b="1"/>
              <a:t> + 6</a:t>
            </a:r>
            <a:r>
              <a:rPr lang="en-US" sz="2600" b="1" u="sng"/>
              <a:t>H</a:t>
            </a:r>
            <a:r>
              <a:rPr lang="en-US" sz="2600" b="1" u="sng" baseline="-25000"/>
              <a:t>2</a:t>
            </a:r>
            <a:r>
              <a:rPr lang="en-US" sz="2600" b="1" u="sng"/>
              <a:t>O</a:t>
            </a:r>
            <a:r>
              <a:rPr lang="en-US" sz="2600" b="1"/>
              <a:t> + sunlight &amp; chlorophyll </a:t>
            </a:r>
            <a:r>
              <a:rPr lang="en-US" sz="2600" b="1">
                <a:sym typeface="Wingdings" pitchFamily="2" charset="2"/>
              </a:rPr>
              <a:t></a:t>
            </a:r>
            <a:r>
              <a:rPr lang="en-US" sz="2600" b="1" u="sng"/>
              <a:t>C</a:t>
            </a:r>
            <a:r>
              <a:rPr lang="en-US" sz="2600" b="1" u="sng" baseline="-25000"/>
              <a:t>6</a:t>
            </a:r>
            <a:r>
              <a:rPr lang="en-US" sz="2600" b="1" u="sng"/>
              <a:t>H</a:t>
            </a:r>
            <a:r>
              <a:rPr lang="en-US" sz="2600" b="1" u="sng" baseline="-25000"/>
              <a:t>12</a:t>
            </a:r>
            <a:r>
              <a:rPr lang="en-US" sz="2600" b="1" u="sng"/>
              <a:t>O</a:t>
            </a:r>
            <a:r>
              <a:rPr lang="en-US" sz="2600" b="1" u="sng" baseline="-25000"/>
              <a:t>6</a:t>
            </a:r>
            <a:r>
              <a:rPr lang="en-US" sz="2600" b="1"/>
              <a:t> + 6</a:t>
            </a:r>
            <a:r>
              <a:rPr lang="en-US" sz="2600" b="1" u="sng"/>
              <a:t>O</a:t>
            </a:r>
            <a:r>
              <a:rPr lang="en-US" sz="2600" b="1" u="sng" baseline="-25000"/>
              <a:t>2</a:t>
            </a:r>
            <a:r>
              <a:rPr lang="en-US" sz="2600" b="1"/>
              <a:t> </a:t>
            </a:r>
          </a:p>
        </p:txBody>
      </p:sp>
      <p:sp>
        <p:nvSpPr>
          <p:cNvPr id="21" name="TextBox 2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42" name="Group 41"/>
          <p:cNvGrpSpPr/>
          <p:nvPr/>
        </p:nvGrpSpPr>
        <p:grpSpPr>
          <a:xfrm>
            <a:off x="228600" y="2057400"/>
            <a:ext cx="8458200" cy="4394170"/>
            <a:chOff x="381000" y="2333297"/>
            <a:chExt cx="8458200" cy="4394170"/>
          </a:xfrm>
        </p:grpSpPr>
        <p:grpSp>
          <p:nvGrpSpPr>
            <p:cNvPr id="43" name="Group 42"/>
            <p:cNvGrpSpPr/>
            <p:nvPr/>
          </p:nvGrpSpPr>
          <p:grpSpPr>
            <a:xfrm>
              <a:off x="381000" y="2333297"/>
              <a:ext cx="8458200" cy="4394170"/>
              <a:chOff x="381000" y="2333297"/>
              <a:chExt cx="8458200" cy="4394170"/>
            </a:xfrm>
          </p:grpSpPr>
          <p:sp>
            <p:nvSpPr>
              <p:cNvPr id="45" name="TextBox 44"/>
              <p:cNvSpPr txBox="1"/>
              <p:nvPr/>
            </p:nvSpPr>
            <p:spPr>
              <a:xfrm>
                <a:off x="7315200" y="3486090"/>
                <a:ext cx="1524000" cy="400110"/>
              </a:xfrm>
              <a:prstGeom prst="rect">
                <a:avLst/>
              </a:prstGeom>
              <a:noFill/>
            </p:spPr>
            <p:txBody>
              <a:bodyPr wrap="square" rtlCol="0">
                <a:spAutoFit/>
              </a:bodyPr>
              <a:lstStyle/>
              <a:p>
                <a:pPr algn="ctr"/>
                <a:r>
                  <a:rPr lang="en-US" sz="2000" b="1">
                    <a:latin typeface="+mn-lt"/>
                  </a:rPr>
                  <a:t>Sunlight</a:t>
                </a:r>
              </a:p>
            </p:txBody>
          </p:sp>
          <p:sp>
            <p:nvSpPr>
              <p:cNvPr id="46" name="Rectangle 45"/>
              <p:cNvSpPr/>
              <p:nvPr/>
            </p:nvSpPr>
            <p:spPr>
              <a:xfrm>
                <a:off x="381000" y="3886200"/>
                <a:ext cx="2509948" cy="892552"/>
              </a:xfrm>
              <a:prstGeom prst="rect">
                <a:avLst/>
              </a:prstGeom>
            </p:spPr>
            <p:txBody>
              <a:bodyPr wrap="square">
                <a:spAutoFit/>
              </a:bodyPr>
              <a:lstStyle/>
              <a:p>
                <a:pPr algn="ctr"/>
                <a:r>
                  <a:rPr lang="en-US" sz="2000" b="1">
                    <a:latin typeface="+mn-lt"/>
                  </a:rPr>
                  <a:t>Carbon Dioxide</a:t>
                </a:r>
              </a:p>
              <a:p>
                <a:pPr algn="ctr"/>
                <a:r>
                  <a:rPr lang="en-US" sz="1600">
                    <a:latin typeface="+mn-lt"/>
                  </a:rPr>
                  <a:t>Enters Stomata (tiny holes) in leaves</a:t>
                </a:r>
              </a:p>
            </p:txBody>
          </p:sp>
          <p:sp>
            <p:nvSpPr>
              <p:cNvPr id="47" name="Rectangle 46"/>
              <p:cNvSpPr/>
              <p:nvPr/>
            </p:nvSpPr>
            <p:spPr>
              <a:xfrm>
                <a:off x="6020705" y="5251639"/>
                <a:ext cx="1677832" cy="615553"/>
              </a:xfrm>
              <a:prstGeom prst="rect">
                <a:avLst/>
              </a:prstGeom>
            </p:spPr>
            <p:txBody>
              <a:bodyPr wrap="none">
                <a:spAutoFit/>
              </a:bodyPr>
              <a:lstStyle/>
              <a:p>
                <a:r>
                  <a:rPr lang="en-US" sz="2000" b="1">
                    <a:latin typeface="+mn-lt"/>
                  </a:rPr>
                  <a:t>Glucose Sugar</a:t>
                </a:r>
              </a:p>
              <a:p>
                <a:pPr algn="ctr"/>
                <a:r>
                  <a:rPr lang="en-US" sz="1400">
                    <a:latin typeface="+mn-lt"/>
                  </a:rPr>
                  <a:t>Stored</a:t>
                </a:r>
              </a:p>
            </p:txBody>
          </p:sp>
          <p:sp>
            <p:nvSpPr>
              <p:cNvPr id="48" name="Rectangle 47"/>
              <p:cNvSpPr/>
              <p:nvPr/>
            </p:nvSpPr>
            <p:spPr>
              <a:xfrm>
                <a:off x="2036378" y="5910457"/>
                <a:ext cx="1942391" cy="646331"/>
              </a:xfrm>
              <a:prstGeom prst="rect">
                <a:avLst/>
              </a:prstGeom>
            </p:spPr>
            <p:txBody>
              <a:bodyPr wrap="none">
                <a:spAutoFit/>
              </a:bodyPr>
              <a:lstStyle/>
              <a:p>
                <a:pPr algn="ctr"/>
                <a:r>
                  <a:rPr lang="en-US" sz="2000" b="1">
                    <a:latin typeface="+mn-lt"/>
                  </a:rPr>
                  <a:t>Water</a:t>
                </a:r>
              </a:p>
              <a:p>
                <a:pPr algn="ctr"/>
                <a:r>
                  <a:rPr lang="en-US" sz="1600">
                    <a:latin typeface="+mn-lt"/>
                  </a:rPr>
                  <a:t>Enters through Roots</a:t>
                </a:r>
              </a:p>
            </p:txBody>
          </p:sp>
          <p:pic>
            <p:nvPicPr>
              <p:cNvPr id="49" name="Picture 9" descr="C:\Users\gvikingson\AppData\Local\Microsoft\Windows\Temporary Internet Files\Content.IE5\DIZL4JRL\MC900440405[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80083" y="2333297"/>
                <a:ext cx="1524000" cy="1524000"/>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Rectangle 49"/>
              <p:cNvSpPr/>
              <p:nvPr/>
            </p:nvSpPr>
            <p:spPr>
              <a:xfrm>
                <a:off x="6571295" y="4083096"/>
                <a:ext cx="1309974" cy="646331"/>
              </a:xfrm>
              <a:prstGeom prst="rect">
                <a:avLst/>
              </a:prstGeom>
            </p:spPr>
            <p:txBody>
              <a:bodyPr wrap="none">
                <a:spAutoFit/>
              </a:bodyPr>
              <a:lstStyle/>
              <a:p>
                <a:pPr algn="ctr"/>
                <a:r>
                  <a:rPr lang="en-US" sz="2000" b="1">
                    <a:latin typeface="+mn-lt"/>
                  </a:rPr>
                  <a:t>Oxygen</a:t>
                </a:r>
              </a:p>
              <a:p>
                <a:r>
                  <a:rPr lang="en-US" sz="1600">
                    <a:latin typeface="+mn-lt"/>
                  </a:rPr>
                  <a:t>Exits Stomata</a:t>
                </a:r>
              </a:p>
            </p:txBody>
          </p:sp>
          <p:sp>
            <p:nvSpPr>
              <p:cNvPr id="51" name="Right Arrow 50"/>
              <p:cNvSpPr/>
              <p:nvPr/>
            </p:nvSpPr>
            <p:spPr bwMode="auto">
              <a:xfrm>
                <a:off x="2819400" y="4248090"/>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52" name="Right Arrow 51"/>
              <p:cNvSpPr/>
              <p:nvPr/>
            </p:nvSpPr>
            <p:spPr bwMode="auto">
              <a:xfrm rot="1516164">
                <a:off x="4065647" y="6302099"/>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53" name="Right Arrow 52"/>
              <p:cNvSpPr/>
              <p:nvPr/>
            </p:nvSpPr>
            <p:spPr bwMode="auto">
              <a:xfrm>
                <a:off x="6091909" y="4282407"/>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nvGrpSpPr>
              <p:cNvPr id="54" name="Group 53"/>
              <p:cNvGrpSpPr/>
              <p:nvPr/>
            </p:nvGrpSpPr>
            <p:grpSpPr>
              <a:xfrm>
                <a:off x="3048000" y="2743200"/>
                <a:ext cx="2946429" cy="3984267"/>
                <a:chOff x="3606771" y="2866909"/>
                <a:chExt cx="2946429" cy="3984267"/>
              </a:xfrm>
            </p:grpSpPr>
            <p:pic>
              <p:nvPicPr>
                <p:cNvPr id="55" name="Picture 8" descr="C:\Users\gvikingson\AppData\Local\Microsoft\Windows\Temporary Internet Files\Content.IE5\7X01L1GI\MC90012323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3606771" y="2866909"/>
                  <a:ext cx="2946429" cy="3595573"/>
                </a:xfrm>
                <a:prstGeom prst="rect">
                  <a:avLst/>
                </a:prstGeom>
                <a:noFill/>
                <a:extLst>
                  <a:ext uri="{909E8E84-426E-40dd-AFC4-6F175D3DCCD1}">
                    <a14:hiddenFill xmlns="" xmlns:a14="http://schemas.microsoft.com/office/drawing/2010/main">
                      <a:solidFill>
                        <a:srgbClr val="FFFFFF"/>
                      </a:solidFill>
                    </a14:hiddenFill>
                  </a:ext>
                </a:extLst>
              </p:spPr>
            </p:pic>
            <p:sp>
              <p:nvSpPr>
                <p:cNvPr id="56" name="Freeform 55"/>
                <p:cNvSpPr/>
                <p:nvPr/>
              </p:nvSpPr>
              <p:spPr bwMode="auto">
                <a:xfrm>
                  <a:off x="5363570" y="6469039"/>
                  <a:ext cx="300251" cy="354842"/>
                </a:xfrm>
                <a:custGeom>
                  <a:avLst/>
                  <a:gdLst>
                    <a:gd name="connsiteX0" fmla="*/ 0 w 300251"/>
                    <a:gd name="connsiteY0" fmla="*/ 0 h 354842"/>
                    <a:gd name="connsiteX1" fmla="*/ 81887 w 300251"/>
                    <a:gd name="connsiteY1" fmla="*/ 150125 h 354842"/>
                    <a:gd name="connsiteX2" fmla="*/ 122830 w 300251"/>
                    <a:gd name="connsiteY2" fmla="*/ 177421 h 354842"/>
                    <a:gd name="connsiteX3" fmla="*/ 177421 w 300251"/>
                    <a:gd name="connsiteY3" fmla="*/ 272955 h 354842"/>
                    <a:gd name="connsiteX4" fmla="*/ 259308 w 300251"/>
                    <a:gd name="connsiteY4" fmla="*/ 300251 h 354842"/>
                    <a:gd name="connsiteX5" fmla="*/ 300251 w 300251"/>
                    <a:gd name="connsiteY5" fmla="*/ 354842 h 35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354842">
                      <a:moveTo>
                        <a:pt x="0" y="0"/>
                      </a:moveTo>
                      <a:cubicBezTo>
                        <a:pt x="16336" y="40838"/>
                        <a:pt x="44698" y="125331"/>
                        <a:pt x="81887" y="150125"/>
                      </a:cubicBezTo>
                      <a:lnTo>
                        <a:pt x="122830" y="177421"/>
                      </a:lnTo>
                      <a:cubicBezTo>
                        <a:pt x="134362" y="223547"/>
                        <a:pt x="130209" y="246726"/>
                        <a:pt x="177421" y="272955"/>
                      </a:cubicBezTo>
                      <a:cubicBezTo>
                        <a:pt x="202572" y="286928"/>
                        <a:pt x="259308" y="300251"/>
                        <a:pt x="259308" y="300251"/>
                      </a:cubicBezTo>
                      <a:cubicBezTo>
                        <a:pt x="276172" y="350845"/>
                        <a:pt x="260088" y="334760"/>
                        <a:pt x="300251" y="35484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57" name="Freeform 56"/>
                <p:cNvSpPr/>
                <p:nvPr/>
              </p:nvSpPr>
              <p:spPr bwMode="auto">
                <a:xfrm>
                  <a:off x="5076967" y="6469039"/>
                  <a:ext cx="245660" cy="342098"/>
                </a:xfrm>
                <a:custGeom>
                  <a:avLst/>
                  <a:gdLst>
                    <a:gd name="connsiteX0" fmla="*/ 245660 w 245660"/>
                    <a:gd name="connsiteY0" fmla="*/ 0 h 342098"/>
                    <a:gd name="connsiteX1" fmla="*/ 204717 w 245660"/>
                    <a:gd name="connsiteY1" fmla="*/ 68239 h 342098"/>
                    <a:gd name="connsiteX2" fmla="*/ 191069 w 245660"/>
                    <a:gd name="connsiteY2" fmla="*/ 150125 h 342098"/>
                    <a:gd name="connsiteX3" fmla="*/ 81887 w 245660"/>
                    <a:gd name="connsiteY3" fmla="*/ 218364 h 342098"/>
                    <a:gd name="connsiteX4" fmla="*/ 68239 w 245660"/>
                    <a:gd name="connsiteY4" fmla="*/ 259307 h 342098"/>
                    <a:gd name="connsiteX5" fmla="*/ 13648 w 245660"/>
                    <a:gd name="connsiteY5" fmla="*/ 341194 h 342098"/>
                    <a:gd name="connsiteX6" fmla="*/ 0 w 245660"/>
                    <a:gd name="connsiteY6" fmla="*/ 341194 h 34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660" h="342098">
                      <a:moveTo>
                        <a:pt x="245660" y="0"/>
                      </a:moveTo>
                      <a:cubicBezTo>
                        <a:pt x="232012" y="22746"/>
                        <a:pt x="213782" y="43310"/>
                        <a:pt x="204717" y="68239"/>
                      </a:cubicBezTo>
                      <a:cubicBezTo>
                        <a:pt x="195260" y="94245"/>
                        <a:pt x="204508" y="125936"/>
                        <a:pt x="191069" y="150125"/>
                      </a:cubicBezTo>
                      <a:cubicBezTo>
                        <a:pt x="177441" y="174655"/>
                        <a:pt x="105626" y="206494"/>
                        <a:pt x="81887" y="218364"/>
                      </a:cubicBezTo>
                      <a:cubicBezTo>
                        <a:pt x="77338" y="232012"/>
                        <a:pt x="72191" y="245475"/>
                        <a:pt x="68239" y="259307"/>
                      </a:cubicBezTo>
                      <a:cubicBezTo>
                        <a:pt x="51268" y="318705"/>
                        <a:pt x="69625" y="313205"/>
                        <a:pt x="13648" y="341194"/>
                      </a:cubicBezTo>
                      <a:cubicBezTo>
                        <a:pt x="9579" y="343229"/>
                        <a:pt x="4549" y="341194"/>
                        <a:pt x="0" y="341194"/>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58" name="Freeform 57"/>
                <p:cNvSpPr/>
                <p:nvPr/>
              </p:nvSpPr>
              <p:spPr bwMode="auto">
                <a:xfrm>
                  <a:off x="5213445" y="6455391"/>
                  <a:ext cx="218394" cy="395785"/>
                </a:xfrm>
                <a:custGeom>
                  <a:avLst/>
                  <a:gdLst>
                    <a:gd name="connsiteX0" fmla="*/ 0 w 218394"/>
                    <a:gd name="connsiteY0" fmla="*/ 0 h 395785"/>
                    <a:gd name="connsiteX1" fmla="*/ 54591 w 218394"/>
                    <a:gd name="connsiteY1" fmla="*/ 136478 h 395785"/>
                    <a:gd name="connsiteX2" fmla="*/ 95534 w 218394"/>
                    <a:gd name="connsiteY2" fmla="*/ 150125 h 395785"/>
                    <a:gd name="connsiteX3" fmla="*/ 136477 w 218394"/>
                    <a:gd name="connsiteY3" fmla="*/ 191069 h 395785"/>
                    <a:gd name="connsiteX4" fmla="*/ 191068 w 218394"/>
                    <a:gd name="connsiteY4" fmla="*/ 327546 h 395785"/>
                    <a:gd name="connsiteX5" fmla="*/ 218364 w 218394"/>
                    <a:gd name="connsiteY5" fmla="*/ 395785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94" h="395785">
                      <a:moveTo>
                        <a:pt x="0" y="0"/>
                      </a:moveTo>
                      <a:cubicBezTo>
                        <a:pt x="12131" y="97048"/>
                        <a:pt x="-15281" y="101542"/>
                        <a:pt x="54591" y="136478"/>
                      </a:cubicBezTo>
                      <a:cubicBezTo>
                        <a:pt x="67458" y="142912"/>
                        <a:pt x="81886" y="145576"/>
                        <a:pt x="95534" y="150125"/>
                      </a:cubicBezTo>
                      <a:cubicBezTo>
                        <a:pt x="109182" y="163773"/>
                        <a:pt x="130374" y="172758"/>
                        <a:pt x="136477" y="191069"/>
                      </a:cubicBezTo>
                      <a:cubicBezTo>
                        <a:pt x="185995" y="339623"/>
                        <a:pt x="99072" y="296882"/>
                        <a:pt x="191068" y="327546"/>
                      </a:cubicBezTo>
                      <a:cubicBezTo>
                        <a:pt x="220399" y="386206"/>
                        <a:pt x="218364" y="361792"/>
                        <a:pt x="218364" y="395785"/>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59" name="Freeform 58"/>
                <p:cNvSpPr/>
                <p:nvPr/>
              </p:nvSpPr>
              <p:spPr bwMode="auto">
                <a:xfrm>
                  <a:off x="5226983" y="6646460"/>
                  <a:ext cx="109292" cy="191068"/>
                </a:xfrm>
                <a:custGeom>
                  <a:avLst/>
                  <a:gdLst>
                    <a:gd name="connsiteX0" fmla="*/ 109292 w 109292"/>
                    <a:gd name="connsiteY0" fmla="*/ 0 h 191068"/>
                    <a:gd name="connsiteX1" fmla="*/ 54701 w 109292"/>
                    <a:gd name="connsiteY1" fmla="*/ 109182 h 191068"/>
                    <a:gd name="connsiteX2" fmla="*/ 41053 w 109292"/>
                    <a:gd name="connsiteY2" fmla="*/ 163773 h 191068"/>
                    <a:gd name="connsiteX3" fmla="*/ 110 w 109292"/>
                    <a:gd name="connsiteY3" fmla="*/ 191068 h 191068"/>
                  </a:gdLst>
                  <a:ahLst/>
                  <a:cxnLst>
                    <a:cxn ang="0">
                      <a:pos x="connsiteX0" y="connsiteY0"/>
                    </a:cxn>
                    <a:cxn ang="0">
                      <a:pos x="connsiteX1" y="connsiteY1"/>
                    </a:cxn>
                    <a:cxn ang="0">
                      <a:pos x="connsiteX2" y="connsiteY2"/>
                    </a:cxn>
                    <a:cxn ang="0">
                      <a:pos x="connsiteX3" y="connsiteY3"/>
                    </a:cxn>
                  </a:cxnLst>
                  <a:rect l="l" t="t" r="r" b="b"/>
                  <a:pathLst>
                    <a:path w="109292" h="191068">
                      <a:moveTo>
                        <a:pt x="109292" y="0"/>
                      </a:moveTo>
                      <a:cubicBezTo>
                        <a:pt x="72025" y="62110"/>
                        <a:pt x="70728" y="53087"/>
                        <a:pt x="54701" y="109182"/>
                      </a:cubicBezTo>
                      <a:cubicBezTo>
                        <a:pt x="49548" y="127217"/>
                        <a:pt x="52770" y="149126"/>
                        <a:pt x="41053" y="163773"/>
                      </a:cubicBezTo>
                      <a:cubicBezTo>
                        <a:pt x="-4206" y="220346"/>
                        <a:pt x="110" y="149916"/>
                        <a:pt x="110" y="191068"/>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0" name="Freeform 59"/>
                <p:cNvSpPr/>
                <p:nvPr/>
              </p:nvSpPr>
              <p:spPr bwMode="auto">
                <a:xfrm>
                  <a:off x="4831307" y="6469039"/>
                  <a:ext cx="436729" cy="370407"/>
                </a:xfrm>
                <a:custGeom>
                  <a:avLst/>
                  <a:gdLst>
                    <a:gd name="connsiteX0" fmla="*/ 436729 w 436729"/>
                    <a:gd name="connsiteY0" fmla="*/ 0 h 370407"/>
                    <a:gd name="connsiteX1" fmla="*/ 409433 w 436729"/>
                    <a:gd name="connsiteY1" fmla="*/ 68239 h 370407"/>
                    <a:gd name="connsiteX2" fmla="*/ 368490 w 436729"/>
                    <a:gd name="connsiteY2" fmla="*/ 95534 h 370407"/>
                    <a:gd name="connsiteX3" fmla="*/ 313899 w 436729"/>
                    <a:gd name="connsiteY3" fmla="*/ 136477 h 370407"/>
                    <a:gd name="connsiteX4" fmla="*/ 204717 w 436729"/>
                    <a:gd name="connsiteY4" fmla="*/ 272955 h 370407"/>
                    <a:gd name="connsiteX5" fmla="*/ 122830 w 436729"/>
                    <a:gd name="connsiteY5" fmla="*/ 300251 h 370407"/>
                    <a:gd name="connsiteX6" fmla="*/ 40944 w 436729"/>
                    <a:gd name="connsiteY6" fmla="*/ 368489 h 370407"/>
                    <a:gd name="connsiteX7" fmla="*/ 0 w 436729"/>
                    <a:gd name="connsiteY7" fmla="*/ 368489 h 37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9" h="370407">
                      <a:moveTo>
                        <a:pt x="436729" y="0"/>
                      </a:moveTo>
                      <a:cubicBezTo>
                        <a:pt x="427630" y="22746"/>
                        <a:pt x="423673" y="48304"/>
                        <a:pt x="409433" y="68239"/>
                      </a:cubicBezTo>
                      <a:cubicBezTo>
                        <a:pt x="399899" y="81586"/>
                        <a:pt x="381837" y="86000"/>
                        <a:pt x="368490" y="95534"/>
                      </a:cubicBezTo>
                      <a:cubicBezTo>
                        <a:pt x="349981" y="108755"/>
                        <a:pt x="332096" y="122829"/>
                        <a:pt x="313899" y="136477"/>
                      </a:cubicBezTo>
                      <a:cubicBezTo>
                        <a:pt x="287831" y="214679"/>
                        <a:pt x="297314" y="242089"/>
                        <a:pt x="204717" y="272955"/>
                      </a:cubicBezTo>
                      <a:lnTo>
                        <a:pt x="122830" y="300251"/>
                      </a:lnTo>
                      <a:cubicBezTo>
                        <a:pt x="103826" y="319255"/>
                        <a:pt x="69445" y="358989"/>
                        <a:pt x="40944" y="368489"/>
                      </a:cubicBezTo>
                      <a:cubicBezTo>
                        <a:pt x="27996" y="372805"/>
                        <a:pt x="13648" y="368489"/>
                        <a:pt x="0" y="368489"/>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1" name="Freeform 60"/>
                <p:cNvSpPr/>
                <p:nvPr/>
              </p:nvSpPr>
              <p:spPr bwMode="auto">
                <a:xfrm>
                  <a:off x="5431809" y="6578221"/>
                  <a:ext cx="300251" cy="163773"/>
                </a:xfrm>
                <a:custGeom>
                  <a:avLst/>
                  <a:gdLst>
                    <a:gd name="connsiteX0" fmla="*/ 0 w 300251"/>
                    <a:gd name="connsiteY0" fmla="*/ 0 h 163773"/>
                    <a:gd name="connsiteX1" fmla="*/ 163773 w 300251"/>
                    <a:gd name="connsiteY1" fmla="*/ 13648 h 163773"/>
                    <a:gd name="connsiteX2" fmla="*/ 245660 w 300251"/>
                    <a:gd name="connsiteY2" fmla="*/ 40943 h 163773"/>
                    <a:gd name="connsiteX3" fmla="*/ 272955 w 300251"/>
                    <a:gd name="connsiteY3" fmla="*/ 81886 h 163773"/>
                    <a:gd name="connsiteX4" fmla="*/ 286603 w 300251"/>
                    <a:gd name="connsiteY4" fmla="*/ 136478 h 163773"/>
                    <a:gd name="connsiteX5" fmla="*/ 300251 w 300251"/>
                    <a:gd name="connsiteY5"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251" h="163773">
                      <a:moveTo>
                        <a:pt x="0" y="0"/>
                      </a:moveTo>
                      <a:cubicBezTo>
                        <a:pt x="54591" y="4549"/>
                        <a:pt x="109738" y="4642"/>
                        <a:pt x="163773" y="13648"/>
                      </a:cubicBezTo>
                      <a:cubicBezTo>
                        <a:pt x="192154" y="18378"/>
                        <a:pt x="245660" y="40943"/>
                        <a:pt x="245660" y="40943"/>
                      </a:cubicBezTo>
                      <a:cubicBezTo>
                        <a:pt x="254758" y="54591"/>
                        <a:pt x="266494" y="66810"/>
                        <a:pt x="272955" y="81886"/>
                      </a:cubicBezTo>
                      <a:cubicBezTo>
                        <a:pt x="280344" y="99127"/>
                        <a:pt x="280671" y="118683"/>
                        <a:pt x="286603" y="136478"/>
                      </a:cubicBezTo>
                      <a:cubicBezTo>
                        <a:pt x="289820" y="146128"/>
                        <a:pt x="295702" y="154675"/>
                        <a:pt x="300251" y="163773"/>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sp>
          <p:nvSpPr>
            <p:cNvPr id="44" name="Right Arrow 43"/>
            <p:cNvSpPr/>
            <p:nvPr/>
          </p:nvSpPr>
          <p:spPr bwMode="auto">
            <a:xfrm rot="12271496">
              <a:off x="5525992" y="5318574"/>
              <a:ext cx="376348" cy="247710"/>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Tree>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18"/>
          <p:cNvSpPr>
            <a:spLocks noGrp="1" noChangeArrowheads="1"/>
          </p:cNvSpPr>
          <p:nvPr>
            <p:ph type="body" idx="1"/>
          </p:nvPr>
        </p:nvSpPr>
        <p:spPr>
          <a:xfrm>
            <a:off x="381000" y="685800"/>
            <a:ext cx="8382000" cy="1680274"/>
          </a:xfrm>
        </p:spPr>
        <p:txBody>
          <a:bodyPr/>
          <a:lstStyle/>
          <a:p>
            <a:pPr marL="0" indent="0" algn="ctr" eaLnBrk="1" hangingPunct="1">
              <a:buFontTx/>
              <a:buNone/>
            </a:pPr>
            <a:r>
              <a:rPr lang="en-US" sz="2800" b="1"/>
              <a:t>Primary</a:t>
            </a:r>
            <a:r>
              <a:rPr lang="en-US" sz="2800"/>
              <a:t> </a:t>
            </a:r>
            <a:r>
              <a:rPr lang="en-US" sz="2800" b="1"/>
              <a:t>(1</a:t>
            </a:r>
            <a:r>
              <a:rPr lang="en-US" sz="2800" b="1" baseline="30000"/>
              <a:t>st</a:t>
            </a:r>
            <a:r>
              <a:rPr lang="en-US" sz="2800" b="1"/>
              <a:t>) Consumer</a:t>
            </a:r>
            <a:r>
              <a:rPr lang="en-US" sz="2800"/>
              <a:t>:  eats </a:t>
            </a:r>
            <a:r>
              <a:rPr lang="en-US" sz="2800" b="1" u="sng"/>
              <a:t>producers/plants</a:t>
            </a:r>
            <a:r>
              <a:rPr lang="en-US" sz="2800" b="1"/>
              <a:t> </a:t>
            </a:r>
            <a:r>
              <a:rPr lang="en-US" sz="2800"/>
              <a:t>and can be an</a:t>
            </a:r>
          </a:p>
          <a:p>
            <a:pPr marL="0" indent="0" eaLnBrk="1" hangingPunct="1">
              <a:buFontTx/>
              <a:buNone/>
            </a:pPr>
            <a:r>
              <a:rPr lang="en-US" sz="2800" b="1"/>
              <a:t>         </a:t>
            </a:r>
            <a:r>
              <a:rPr lang="en-US" sz="2800" b="1" u="sng"/>
              <a:t>Herbivore</a:t>
            </a:r>
            <a:r>
              <a:rPr lang="en-US" sz="2800"/>
              <a:t>		  OR    	   </a:t>
            </a:r>
            <a:r>
              <a:rPr lang="en-US" sz="2800" b="1" u="sng"/>
              <a:t>Omnivore</a:t>
            </a:r>
          </a:p>
        </p:txBody>
      </p:sp>
      <p:pic>
        <p:nvPicPr>
          <p:cNvPr id="59" name="Picture 7" descr="C:\Users\gvikingson\AppData\Local\Microsoft\Windows\Temporary Internet Files\Content.IE5\YGIQ3BU6\MC900438023[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5715000" y="4724400"/>
            <a:ext cx="1143000" cy="1055077"/>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7" descr="C:\Users\gvikingson\AppData\Local\Microsoft\Windows\Temporary Internet Files\Content.IE5\YGIQ3BU6\MC900438023[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740514" y="1981200"/>
            <a:ext cx="2764686" cy="2552019"/>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8" descr="C:\Users\gvikingson\AppData\Local\Microsoft\Windows\Temporary Internet Files\Content.IE5\YGIQ3BU6\MC900057215[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2100" y="2362200"/>
            <a:ext cx="3732810" cy="214594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Up Arrow 1"/>
          <p:cNvSpPr/>
          <p:nvPr/>
        </p:nvSpPr>
        <p:spPr bwMode="auto">
          <a:xfrm rot="2162361">
            <a:off x="1618277" y="4108620"/>
            <a:ext cx="488203" cy="769069"/>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3" name="Up Arrow 62"/>
          <p:cNvSpPr/>
          <p:nvPr/>
        </p:nvSpPr>
        <p:spPr bwMode="auto">
          <a:xfrm rot="2162361">
            <a:off x="5199677" y="4032420"/>
            <a:ext cx="488203" cy="769069"/>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4" name="Up Arrow 63"/>
          <p:cNvSpPr/>
          <p:nvPr/>
        </p:nvSpPr>
        <p:spPr bwMode="auto">
          <a:xfrm rot="2162361">
            <a:off x="6427920" y="4184820"/>
            <a:ext cx="488203" cy="769069"/>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 name="TextBox 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3" name="Picture 8" descr="C:\Users\gvikingson\AppData\Local\Microsoft\Windows\Temporary Internet Files\Content.IE5\7X01L1GI\MC900123235[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647700" y="4572000"/>
            <a:ext cx="952500" cy="116235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8" descr="C:\Users\gvikingson\AppData\Local\Microsoft\Windows\Temporary Internet Files\Content.IE5\7X01L1GI\MC900123235[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4229100" y="4495800"/>
            <a:ext cx="952500" cy="11623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500" fill="hold"/>
                                        <p:tgtEl>
                                          <p:spTgt spid="63"/>
                                        </p:tgtEl>
                                        <p:attrNameLst>
                                          <p:attrName>ppt_x</p:attrName>
                                        </p:attrNameLst>
                                      </p:cBhvr>
                                      <p:tavLst>
                                        <p:tav tm="0">
                                          <p:val>
                                            <p:strVal val="#ppt_x"/>
                                          </p:val>
                                        </p:tav>
                                        <p:tav tm="100000">
                                          <p:val>
                                            <p:strVal val="#ppt_x"/>
                                          </p:val>
                                        </p:tav>
                                      </p:tavLst>
                                    </p:anim>
                                    <p:anim calcmode="lin" valueType="num">
                                      <p:cBhvr additive="base">
                                        <p:cTn id="16" dur="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fill="hold"/>
                                        <p:tgtEl>
                                          <p:spTgt spid="64"/>
                                        </p:tgtEl>
                                        <p:attrNameLst>
                                          <p:attrName>ppt_x</p:attrName>
                                        </p:attrNameLst>
                                      </p:cBhvr>
                                      <p:tavLst>
                                        <p:tav tm="0">
                                          <p:val>
                                            <p:strVal val="#ppt_x"/>
                                          </p:val>
                                        </p:tav>
                                        <p:tav tm="100000">
                                          <p:val>
                                            <p:strVal val="#ppt_x"/>
                                          </p:val>
                                        </p:tav>
                                      </p:tavLst>
                                    </p:anim>
                                    <p:anim calcmode="lin" valueType="num">
                                      <p:cBhvr additive="base">
                                        <p:cTn id="28" dur="500" fill="hold"/>
                                        <p:tgtEl>
                                          <p:spTgt spid="6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3" grpId="0" animBg="1"/>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564932" y="609600"/>
            <a:ext cx="8001000" cy="1219200"/>
          </a:xfrm>
        </p:spPr>
        <p:txBody>
          <a:bodyPr/>
          <a:lstStyle/>
          <a:p>
            <a:pPr marL="0" indent="0" algn="ctr" eaLnBrk="1" hangingPunct="1">
              <a:buFontTx/>
              <a:buNone/>
            </a:pPr>
            <a:r>
              <a:rPr lang="en-US" b="1"/>
              <a:t>Secondary (2</a:t>
            </a:r>
            <a:r>
              <a:rPr lang="en-US" b="1" baseline="30000"/>
              <a:t>nd</a:t>
            </a:r>
            <a:r>
              <a:rPr lang="en-US" b="1"/>
              <a:t>) Consumer</a:t>
            </a:r>
            <a:r>
              <a:rPr lang="en-US"/>
              <a:t>: a </a:t>
            </a:r>
            <a:r>
              <a:rPr lang="en-US" b="1" u="sng"/>
              <a:t>carnivore</a:t>
            </a:r>
            <a:r>
              <a:rPr lang="en-US" b="1"/>
              <a:t> </a:t>
            </a:r>
            <a:r>
              <a:rPr lang="en-US"/>
              <a:t>or </a:t>
            </a:r>
            <a:r>
              <a:rPr lang="en-US" b="1" u="sng"/>
              <a:t>omnivore</a:t>
            </a:r>
            <a:r>
              <a:rPr lang="en-US" b="1"/>
              <a:t> </a:t>
            </a:r>
            <a:r>
              <a:rPr lang="en-US"/>
              <a:t>eats the </a:t>
            </a:r>
            <a:r>
              <a:rPr lang="en-US" b="1" u="sng"/>
              <a:t>primary</a:t>
            </a:r>
            <a:r>
              <a:rPr lang="en-US" b="1"/>
              <a:t> </a:t>
            </a:r>
            <a:r>
              <a:rPr lang="en-US"/>
              <a:t>consumer</a:t>
            </a:r>
          </a:p>
        </p:txBody>
      </p:sp>
      <p:pic>
        <p:nvPicPr>
          <p:cNvPr id="12" name="Picture 7" descr="C:\Users\gvikingson\AppData\Local\Microsoft\Windows\Temporary Internet Files\Content.IE5\YGIQ3BU6\MC900438023[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flipH="1">
            <a:off x="177518" y="3854205"/>
            <a:ext cx="1956082" cy="1805615"/>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C:\Users\gvikingson\AppData\Local\Microsoft\Windows\Temporary Internet Files\Content.IE5\YGIQ3BU6\MC90005721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8127" y="2165255"/>
            <a:ext cx="3126086" cy="179714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9" descr="C:\Users\gvikingson\AppData\Local\Microsoft\Windows\Temporary Internet Files\Content.IE5\JY9KX15N\MC900324470[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0330" y="1795902"/>
            <a:ext cx="3007296" cy="2166498"/>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Up Arrow 15"/>
          <p:cNvSpPr/>
          <p:nvPr/>
        </p:nvSpPr>
        <p:spPr bwMode="auto">
          <a:xfrm rot="2912939">
            <a:off x="1457261" y="3405778"/>
            <a:ext cx="488203" cy="769069"/>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8" name="Up Arrow 17"/>
          <p:cNvSpPr/>
          <p:nvPr/>
        </p:nvSpPr>
        <p:spPr bwMode="auto">
          <a:xfrm rot="2912939">
            <a:off x="5889665" y="3547999"/>
            <a:ext cx="488203" cy="769069"/>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pic>
        <p:nvPicPr>
          <p:cNvPr id="19" name="Picture 8" descr="C:\Users\gvikingson\AppData\Local\Microsoft\Windows\Temporary Internet Files\Content.IE5\YGIQ3BU6\MC90005721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4278612"/>
            <a:ext cx="2287886" cy="13152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343400" y="2971800"/>
            <a:ext cx="914400" cy="523220"/>
          </a:xfrm>
          <a:prstGeom prst="rect">
            <a:avLst/>
          </a:prstGeom>
          <a:noFill/>
        </p:spPr>
        <p:txBody>
          <a:bodyPr wrap="square" rtlCol="0">
            <a:spAutoFit/>
          </a:bodyPr>
          <a:lstStyle/>
          <a:p>
            <a:pPr algn="ctr"/>
            <a:r>
              <a:rPr lang="en-US"/>
              <a:t>OR</a:t>
            </a:r>
          </a:p>
        </p:txBody>
      </p:sp>
      <p:sp>
        <p:nvSpPr>
          <p:cNvPr id="11" name="TextBox 1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914400" y="1828800"/>
            <a:ext cx="7467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spcBef>
                <a:spcPct val="50000"/>
              </a:spcBef>
            </a:pPr>
            <a:endParaRPr lang="en-US" sz="1800"/>
          </a:p>
        </p:txBody>
      </p:sp>
      <p:sp>
        <p:nvSpPr>
          <p:cNvPr id="31747" name="Rectangle 3"/>
          <p:cNvSpPr>
            <a:spLocks noGrp="1" noChangeArrowheads="1"/>
          </p:cNvSpPr>
          <p:nvPr>
            <p:ph type="body" idx="1"/>
          </p:nvPr>
        </p:nvSpPr>
        <p:spPr>
          <a:xfrm>
            <a:off x="228600" y="381000"/>
            <a:ext cx="8534400" cy="1246738"/>
          </a:xfrm>
        </p:spPr>
        <p:txBody>
          <a:bodyPr/>
          <a:lstStyle/>
          <a:p>
            <a:pPr marL="0" indent="0" algn="ctr" eaLnBrk="1" hangingPunct="1">
              <a:buFontTx/>
              <a:buNone/>
            </a:pPr>
            <a:r>
              <a:rPr lang="en-US" b="1"/>
              <a:t>Tertiary (3</a:t>
            </a:r>
            <a:r>
              <a:rPr lang="en-US" b="1" baseline="30000"/>
              <a:t>rd</a:t>
            </a:r>
            <a:r>
              <a:rPr lang="en-US" b="1"/>
              <a:t>) Consumer</a:t>
            </a:r>
            <a:r>
              <a:rPr lang="en-US"/>
              <a:t>: eats </a:t>
            </a:r>
            <a:r>
              <a:rPr lang="en-US" b="1" u="sng"/>
              <a:t>primary</a:t>
            </a:r>
            <a:r>
              <a:rPr lang="en-US" b="1"/>
              <a:t> </a:t>
            </a:r>
            <a:r>
              <a:rPr lang="en-US"/>
              <a:t>or </a:t>
            </a:r>
            <a:r>
              <a:rPr lang="en-US" b="1" u="sng"/>
              <a:t>secondary</a:t>
            </a:r>
            <a:r>
              <a:rPr lang="en-US" b="1"/>
              <a:t> </a:t>
            </a:r>
            <a:r>
              <a:rPr lang="en-US"/>
              <a:t>consumers. </a:t>
            </a:r>
          </a:p>
          <a:p>
            <a:pPr marL="0" indent="0" algn="ctr" eaLnBrk="1" hangingPunct="1">
              <a:buFontTx/>
              <a:buNone/>
            </a:pPr>
            <a:r>
              <a:rPr lang="en-US"/>
              <a:t>Called the “</a:t>
            </a:r>
            <a:r>
              <a:rPr lang="en-US" b="1" u="sng"/>
              <a:t>top</a:t>
            </a:r>
            <a:r>
              <a:rPr lang="en-US" b="1"/>
              <a:t> </a:t>
            </a:r>
            <a:r>
              <a:rPr lang="en-US"/>
              <a:t>of the food chain”</a:t>
            </a:r>
          </a:p>
        </p:txBody>
      </p:sp>
      <p:pic>
        <p:nvPicPr>
          <p:cNvPr id="14" name="Picture 14" descr="http://images.clipart.com/thw/thw11/CL/5433_2005010014/000803_1058_99/20553798.thb.jpg?000803_1058_9998_v__v"/>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3600" y="1982964"/>
            <a:ext cx="2919267" cy="236043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9" descr="C:\Users\gvikingson\AppData\Local\Microsoft\Windows\Temporary Internet Files\Content.IE5\JY9KX15N\MC900324470[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2793" y="1872102"/>
            <a:ext cx="3007296" cy="2166498"/>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Up Arrow 15"/>
          <p:cNvSpPr/>
          <p:nvPr/>
        </p:nvSpPr>
        <p:spPr bwMode="auto">
          <a:xfrm rot="2912939">
            <a:off x="1366120" y="3919621"/>
            <a:ext cx="488203" cy="769069"/>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pic>
        <p:nvPicPr>
          <p:cNvPr id="17" name="Picture 8" descr="C:\Users\gvikingson\AppData\Local\Microsoft\Windows\Temporary Internet Files\Content.IE5\YGIQ3BU6\MC900057215[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4572000"/>
            <a:ext cx="2255587" cy="1296705"/>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Up Arrow 17"/>
          <p:cNvSpPr/>
          <p:nvPr/>
        </p:nvSpPr>
        <p:spPr bwMode="auto">
          <a:xfrm rot="2912939">
            <a:off x="5920706" y="4130952"/>
            <a:ext cx="488203" cy="769069"/>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pic>
        <p:nvPicPr>
          <p:cNvPr id="19" name="Picture 9" descr="C:\Users\gvikingson\AppData\Local\Microsoft\Windows\Temporary Internet Files\Content.IE5\JY9KX15N\MC900324470[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2978" y="4343400"/>
            <a:ext cx="2221222" cy="1600200"/>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4114800" y="3468027"/>
            <a:ext cx="914400" cy="523220"/>
          </a:xfrm>
          <a:prstGeom prst="rect">
            <a:avLst/>
          </a:prstGeom>
          <a:noFill/>
        </p:spPr>
        <p:txBody>
          <a:bodyPr wrap="square" rtlCol="0">
            <a:spAutoFit/>
          </a:bodyPr>
          <a:lstStyle/>
          <a:p>
            <a:pPr algn="ctr"/>
            <a:r>
              <a:rPr lang="en-US"/>
              <a:t>OR</a:t>
            </a:r>
          </a:p>
        </p:txBody>
      </p:sp>
      <p:sp>
        <p:nvSpPr>
          <p:cNvPr id="12" name="TextBox 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1" y="10991"/>
            <a:ext cx="9122019" cy="6841514"/>
          </a:xfrm>
          <a:prstGeom prst="rect">
            <a:avLst/>
          </a:prstGeom>
        </p:spPr>
      </p:pic>
      <p:sp>
        <p:nvSpPr>
          <p:cNvPr id="6" name="Oval 5">
            <a:hlinkClick r:id="rId3"/>
          </p:cNvPr>
          <p:cNvSpPr/>
          <p:nvPr/>
        </p:nvSpPr>
        <p:spPr>
          <a:xfrm>
            <a:off x="0" y="142875"/>
            <a:ext cx="1285875" cy="123825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7" name="Oval 6">
            <a:hlinkClick r:id="rId4"/>
          </p:cNvPr>
          <p:cNvSpPr/>
          <p:nvPr/>
        </p:nvSpPr>
        <p:spPr>
          <a:xfrm>
            <a:off x="1952625"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8" name="Oval 7">
            <a:hlinkClick r:id="rId5"/>
          </p:cNvPr>
          <p:cNvSpPr/>
          <p:nvPr/>
        </p:nvSpPr>
        <p:spPr>
          <a:xfrm>
            <a:off x="2857500"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9" name="Oval 8">
            <a:hlinkClick r:id="rId6"/>
          </p:cNvPr>
          <p:cNvSpPr/>
          <p:nvPr/>
        </p:nvSpPr>
        <p:spPr>
          <a:xfrm>
            <a:off x="3768587" y="2266869"/>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10" name="Oval 9">
            <a:hlinkClick r:id="rId7"/>
          </p:cNvPr>
          <p:cNvSpPr/>
          <p:nvPr/>
        </p:nvSpPr>
        <p:spPr>
          <a:xfrm>
            <a:off x="4683815"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11" name="Oval 10">
            <a:hlinkClick r:id="rId8"/>
          </p:cNvPr>
          <p:cNvSpPr/>
          <p:nvPr/>
        </p:nvSpPr>
        <p:spPr>
          <a:xfrm>
            <a:off x="5599043" y="231656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12" name="Oval 11">
            <a:hlinkClick r:id="rId9"/>
          </p:cNvPr>
          <p:cNvSpPr/>
          <p:nvPr/>
        </p:nvSpPr>
        <p:spPr>
          <a:xfrm>
            <a:off x="6510130" y="2333625"/>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13" name="Oval 12">
            <a:hlinkClick r:id="rId10"/>
          </p:cNvPr>
          <p:cNvSpPr/>
          <p:nvPr/>
        </p:nvSpPr>
        <p:spPr>
          <a:xfrm>
            <a:off x="142875" y="3238500"/>
            <a:ext cx="952500" cy="85189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14" name="Oval 13">
            <a:hlinkClick r:id="rId11"/>
          </p:cNvPr>
          <p:cNvSpPr/>
          <p:nvPr/>
        </p:nvSpPr>
        <p:spPr>
          <a:xfrm>
            <a:off x="142875" y="2266870"/>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15" name="Oval 14">
            <a:hlinkClick r:id="rId12"/>
          </p:cNvPr>
          <p:cNvSpPr/>
          <p:nvPr/>
        </p:nvSpPr>
        <p:spPr>
          <a:xfrm>
            <a:off x="142874" y="1435246"/>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16" name="Oval 15">
            <a:hlinkClick r:id="rId13"/>
          </p:cNvPr>
          <p:cNvSpPr/>
          <p:nvPr/>
        </p:nvSpPr>
        <p:spPr>
          <a:xfrm>
            <a:off x="179112" y="4152621"/>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17" name="Oval 16">
            <a:hlinkClick r:id="rId3"/>
          </p:cNvPr>
          <p:cNvSpPr/>
          <p:nvPr/>
        </p:nvSpPr>
        <p:spPr>
          <a:xfrm>
            <a:off x="91939" y="6038374"/>
            <a:ext cx="948358" cy="81962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
        <p:nvSpPr>
          <p:cNvPr id="3" name="Rectangle 2">
            <a:hlinkClick r:id="rId4"/>
          </p:cNvPr>
          <p:cNvSpPr/>
          <p:nvPr/>
        </p:nvSpPr>
        <p:spPr>
          <a:xfrm>
            <a:off x="5922066" y="1295400"/>
            <a:ext cx="2917135" cy="309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1" name="Oval 20">
            <a:hlinkClick r:id="rId14"/>
          </p:cNvPr>
          <p:cNvSpPr/>
          <p:nvPr/>
        </p:nvSpPr>
        <p:spPr>
          <a:xfrm>
            <a:off x="7429500" y="2286000"/>
            <a:ext cx="714375" cy="7528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sz="1800"/>
          </a:p>
        </p:txBody>
      </p:sp>
    </p:spTree>
    <p:extLst>
      <p:ext uri="{BB962C8B-B14F-4D97-AF65-F5344CB8AC3E}">
        <p14:creationId xmlns:p14="http://schemas.microsoft.com/office/powerpoint/2010/main" val="1975833742"/>
      </p:ext>
    </p:extLst>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393544" y="152399"/>
            <a:ext cx="8369456" cy="3211331"/>
          </a:xfrm>
        </p:spPr>
        <p:txBody>
          <a:bodyPr/>
          <a:lstStyle/>
          <a:p>
            <a:pPr marL="0" indent="0" algn="ctr" eaLnBrk="1" hangingPunct="1">
              <a:buFontTx/>
              <a:buNone/>
            </a:pPr>
            <a:r>
              <a:rPr lang="en-US" b="1"/>
              <a:t>Who feeds on EVERYTHING?</a:t>
            </a:r>
          </a:p>
          <a:p>
            <a:pPr marL="0" indent="0" algn="ctr" eaLnBrk="1" hangingPunct="1">
              <a:buFontTx/>
              <a:buNone/>
            </a:pPr>
            <a:r>
              <a:rPr lang="en-US" sz="2400" b="1"/>
              <a:t>Scavenger</a:t>
            </a:r>
            <a:r>
              <a:rPr lang="en-US" sz="2400"/>
              <a:t>: Carnivore that </a:t>
            </a:r>
            <a:r>
              <a:rPr lang="en-US" sz="2400" b="1" u="sng"/>
              <a:t>feeds</a:t>
            </a:r>
            <a:r>
              <a:rPr lang="en-US" sz="2400" b="1"/>
              <a:t> </a:t>
            </a:r>
            <a:r>
              <a:rPr lang="en-US" sz="2400"/>
              <a:t>on </a:t>
            </a:r>
            <a:r>
              <a:rPr lang="en-US" sz="2400" b="1" u="sng"/>
              <a:t>dead</a:t>
            </a:r>
            <a:r>
              <a:rPr lang="en-US" sz="2400" b="1"/>
              <a:t> </a:t>
            </a:r>
            <a:r>
              <a:rPr lang="en-US" sz="2400"/>
              <a:t>organisms.</a:t>
            </a:r>
          </a:p>
          <a:p>
            <a:pPr marL="0" indent="0" algn="ctr" eaLnBrk="1" hangingPunct="1">
              <a:buFontTx/>
              <a:buNone/>
            </a:pPr>
            <a:endParaRPr lang="en-US" sz="2400" b="1"/>
          </a:p>
          <a:p>
            <a:pPr marL="0" indent="0" algn="ctr" eaLnBrk="1" hangingPunct="1">
              <a:buFontTx/>
              <a:buNone/>
            </a:pPr>
            <a:endParaRPr lang="en-US" sz="2400" b="1"/>
          </a:p>
          <a:p>
            <a:pPr marL="0" indent="0" algn="ctr" eaLnBrk="1" hangingPunct="1">
              <a:buFontTx/>
              <a:buNone/>
            </a:pPr>
            <a:endParaRPr lang="en-US" sz="2400" b="1"/>
          </a:p>
          <a:p>
            <a:pPr marL="0" indent="0" algn="ctr" eaLnBrk="1" hangingPunct="1">
              <a:buFontTx/>
              <a:buNone/>
            </a:pPr>
            <a:r>
              <a:rPr lang="en-US" sz="2400" b="1"/>
              <a:t>Decomposers</a:t>
            </a:r>
            <a:r>
              <a:rPr lang="en-US" sz="2400"/>
              <a:t>:  </a:t>
            </a:r>
            <a:r>
              <a:rPr lang="en-US" sz="2400" b="1" u="sng"/>
              <a:t>break</a:t>
            </a:r>
            <a:r>
              <a:rPr lang="en-US" sz="2400" b="1"/>
              <a:t> </a:t>
            </a:r>
            <a:r>
              <a:rPr lang="en-US" sz="2400"/>
              <a:t>down </a:t>
            </a:r>
            <a:r>
              <a:rPr lang="en-US" sz="2400" b="1" u="sng"/>
              <a:t>decaying</a:t>
            </a:r>
            <a:r>
              <a:rPr lang="en-US" sz="2400" b="1"/>
              <a:t> </a:t>
            </a:r>
            <a:r>
              <a:rPr lang="en-US" sz="2400"/>
              <a:t>material and release </a:t>
            </a:r>
            <a:r>
              <a:rPr lang="en-US" sz="2400" b="1" u="sng"/>
              <a:t>nutrients</a:t>
            </a:r>
            <a:r>
              <a:rPr lang="en-US" sz="2400" b="1"/>
              <a:t> </a:t>
            </a:r>
            <a:r>
              <a:rPr lang="en-US" sz="2400"/>
              <a:t>into soil</a:t>
            </a:r>
          </a:p>
          <a:p>
            <a:pPr marL="0" indent="0" eaLnBrk="1" hangingPunct="1"/>
            <a:endParaRPr lang="en-US" sz="2400"/>
          </a:p>
          <a:p>
            <a:pPr marL="0" indent="0" eaLnBrk="1" hangingPunct="1">
              <a:buFontTx/>
              <a:buNone/>
            </a:pPr>
            <a:endParaRPr lang="en-US" sz="2400"/>
          </a:p>
          <a:p>
            <a:pPr marL="0" indent="0" eaLnBrk="1" hangingPunct="1">
              <a:buFontTx/>
              <a:buNone/>
            </a:pPr>
            <a:endParaRPr lang="en-US" sz="2400"/>
          </a:p>
          <a:p>
            <a:pPr marL="0" indent="0" eaLnBrk="1" hangingPunct="1">
              <a:buFontTx/>
              <a:buNone/>
            </a:pPr>
            <a:endParaRPr lang="en-US" sz="2400"/>
          </a:p>
          <a:p>
            <a:pPr marL="0" indent="0" eaLnBrk="1" hangingPunct="1">
              <a:buFontTx/>
              <a:buNone/>
            </a:pPr>
            <a:endParaRPr lang="en-US" sz="2400"/>
          </a:p>
          <a:p>
            <a:pPr marL="0" indent="0" eaLnBrk="1" hangingPunct="1">
              <a:buFontTx/>
              <a:buNone/>
            </a:pPr>
            <a:endParaRPr lang="en-US" sz="2400"/>
          </a:p>
        </p:txBody>
      </p:sp>
      <p:sp>
        <p:nvSpPr>
          <p:cNvPr id="32778" name="Text Box 10"/>
          <p:cNvSpPr txBox="1">
            <a:spLocks noChangeArrowheads="1"/>
          </p:cNvSpPr>
          <p:nvPr/>
        </p:nvSpPr>
        <p:spPr bwMode="auto">
          <a:xfrm>
            <a:off x="4648200" y="1254125"/>
            <a:ext cx="41148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ct val="50000"/>
              </a:spcBef>
            </a:pPr>
            <a:r>
              <a:rPr lang="en-US" sz="1800">
                <a:hlinkClick r:id="rId2"/>
              </a:rPr>
              <a:t>Can you tell the difference between herbivores, carnivores, producers, decomposers, and scavengers within Africa? </a:t>
            </a:r>
            <a:endParaRPr lang="en-US" sz="1800"/>
          </a:p>
        </p:txBody>
      </p:sp>
      <p:pic>
        <p:nvPicPr>
          <p:cNvPr id="11" name="Picture 5" descr="http://images.clipart.com/thw/thw11/CL/5344_2005010018/000803_1061_34/22013913.thb.jpg?000803_1061_3463_v__v"/>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15057" y="1145440"/>
            <a:ext cx="1994943" cy="146951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Group 3"/>
          <p:cNvGrpSpPr/>
          <p:nvPr/>
        </p:nvGrpSpPr>
        <p:grpSpPr>
          <a:xfrm>
            <a:off x="228600" y="2971800"/>
            <a:ext cx="8664942" cy="3239009"/>
            <a:chOff x="-57046" y="3363731"/>
            <a:chExt cx="8844427" cy="3456678"/>
          </a:xfrm>
        </p:grpSpPr>
        <p:pic>
          <p:nvPicPr>
            <p:cNvPr id="24" name="Picture 11" descr="C:\Users\gvikingson\AppData\Local\Microsoft\Windows\Temporary Internet Files\Content.IE5\JY9KX15N\MC900122495[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6066371"/>
              <a:ext cx="685800" cy="75403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57046" y="3363731"/>
              <a:ext cx="8844427" cy="3189469"/>
              <a:chOff x="-133246" y="3363731"/>
              <a:chExt cx="8844427" cy="3189469"/>
            </a:xfrm>
          </p:grpSpPr>
          <p:grpSp>
            <p:nvGrpSpPr>
              <p:cNvPr id="12" name="Group 11"/>
              <p:cNvGrpSpPr/>
              <p:nvPr/>
            </p:nvGrpSpPr>
            <p:grpSpPr>
              <a:xfrm>
                <a:off x="457200" y="3363731"/>
                <a:ext cx="8253981" cy="3189469"/>
                <a:chOff x="533400" y="3598135"/>
                <a:chExt cx="8253981" cy="3189469"/>
              </a:xfrm>
            </p:grpSpPr>
            <p:pic>
              <p:nvPicPr>
                <p:cNvPr id="14" name="Picture 7" descr="C:\Users\gvikingson\AppData\Local\Microsoft\Windows\Temporary Internet Files\Content.IE5\YGIQ3BU6\MC900438023[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371600" y="4733192"/>
                  <a:ext cx="981075" cy="905608"/>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8" descr="C:\Users\gvikingson\AppData\Local\Microsoft\Windows\Temporary Internet Files\Content.IE5\YGIQ3BU6\MC900057215[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5600" y="4800600"/>
                  <a:ext cx="1536597" cy="883369"/>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9" descr="C:\Users\gvikingson\AppData\Local\Microsoft\Windows\Temporary Internet Files\Content.IE5\JY9KX15N\MC900324470[1].wm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24400" y="4038600"/>
                  <a:ext cx="1909537" cy="137565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4" descr="http://images.clipart.com/thw/thw11/CL/5433_2005010014/000803_1058_99/20553798.thb.jpg?000803_1058_9998_v__v"/>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477000" y="3598135"/>
                  <a:ext cx="2310381" cy="1868108"/>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Right Arrow 17"/>
                <p:cNvSpPr/>
                <p:nvPr/>
              </p:nvSpPr>
              <p:spPr bwMode="auto">
                <a:xfrm>
                  <a:off x="838200" y="5109796"/>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9" name="Right Arrow 18"/>
                <p:cNvSpPr/>
                <p:nvPr/>
              </p:nvSpPr>
              <p:spPr bwMode="auto">
                <a:xfrm>
                  <a:off x="2362200" y="5109796"/>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0" name="Right Arrow 19"/>
                <p:cNvSpPr/>
                <p:nvPr/>
              </p:nvSpPr>
              <p:spPr bwMode="auto">
                <a:xfrm>
                  <a:off x="4343400" y="5109796"/>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1" name="Right Arrow 20"/>
                <p:cNvSpPr/>
                <p:nvPr/>
              </p:nvSpPr>
              <p:spPr bwMode="auto">
                <a:xfrm>
                  <a:off x="6331222" y="5108937"/>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2" name="Bent Arrow 21"/>
                <p:cNvSpPr/>
                <p:nvPr/>
              </p:nvSpPr>
              <p:spPr bwMode="auto">
                <a:xfrm flipH="1" flipV="1">
                  <a:off x="4845795" y="5638800"/>
                  <a:ext cx="3079004" cy="1148804"/>
                </a:xfrm>
                <a:prstGeom prst="bentArrow">
                  <a:avLst>
                    <a:gd name="adj1" fmla="val 6488"/>
                    <a:gd name="adj2" fmla="val 9212"/>
                    <a:gd name="adj3" fmla="val 26089"/>
                    <a:gd name="adj4" fmla="val 4375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3" name="Bent Arrow 22"/>
                <p:cNvSpPr/>
                <p:nvPr/>
              </p:nvSpPr>
              <p:spPr bwMode="auto">
                <a:xfrm rot="16200000">
                  <a:off x="1749698" y="4422503"/>
                  <a:ext cx="1072604" cy="3505200"/>
                </a:xfrm>
                <a:prstGeom prst="bentArrow">
                  <a:avLst>
                    <a:gd name="adj1" fmla="val 6075"/>
                    <a:gd name="adj2" fmla="val 12597"/>
                    <a:gd name="adj3" fmla="val 31824"/>
                    <a:gd name="adj4" fmla="val 4375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25" name="Right Arrow 24"/>
              <p:cNvSpPr/>
              <p:nvPr/>
            </p:nvSpPr>
            <p:spPr bwMode="auto">
              <a:xfrm rot="1277511">
                <a:off x="605385" y="5595940"/>
                <a:ext cx="3149539" cy="149116"/>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7" name="Right Arrow 26"/>
              <p:cNvSpPr/>
              <p:nvPr/>
            </p:nvSpPr>
            <p:spPr bwMode="auto">
              <a:xfrm rot="1898249">
                <a:off x="2238384" y="5621093"/>
                <a:ext cx="1660929" cy="130045"/>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8" name="Right Arrow 27"/>
              <p:cNvSpPr/>
              <p:nvPr/>
            </p:nvSpPr>
            <p:spPr bwMode="auto">
              <a:xfrm rot="3467796">
                <a:off x="3286669" y="5525639"/>
                <a:ext cx="910350" cy="12806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9" name="Right Arrow 28"/>
              <p:cNvSpPr/>
              <p:nvPr/>
            </p:nvSpPr>
            <p:spPr bwMode="auto">
              <a:xfrm rot="7008136">
                <a:off x="4277799" y="5534223"/>
                <a:ext cx="1036199" cy="148966"/>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0" name="Right Arrow 29"/>
              <p:cNvSpPr/>
              <p:nvPr/>
            </p:nvSpPr>
            <p:spPr bwMode="auto">
              <a:xfrm rot="9156605">
                <a:off x="4793965" y="5660748"/>
                <a:ext cx="2016302" cy="131213"/>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pic>
            <p:nvPicPr>
              <p:cNvPr id="31" name="Picture 6" descr="C:\Users\gvikingson\AppData\Local\Microsoft\Windows\Temporary Internet Files\Content.IE5\INFEI1W6\MC900440405[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0298" y="3383844"/>
                <a:ext cx="1035102" cy="1035102"/>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8" descr="C:\Users\gvikingson\AppData\Local\Microsoft\Windows\Temporary Internet Files\Content.IE5\7X01L1GI\MC900123235[1].w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flipH="1">
                <a:off x="-133246" y="4566196"/>
                <a:ext cx="787089" cy="960497"/>
              </a:xfrm>
              <a:prstGeom prst="rect">
                <a:avLst/>
              </a:prstGeom>
              <a:noFill/>
              <a:extLst>
                <a:ext uri="{909E8E84-426E-40dd-AFC4-6F175D3DCCD1}">
                  <a14:hiddenFill xmlns="" xmlns:a14="http://schemas.microsoft.com/office/drawing/2010/main">
                    <a:solidFill>
                      <a:srgbClr val="FFFFFF"/>
                    </a:solidFill>
                  </a14:hiddenFill>
                </a:ext>
              </a:extLst>
            </p:spPr>
          </p:pic>
        </p:grpSp>
      </p:grpSp>
      <p:sp>
        <p:nvSpPr>
          <p:cNvPr id="32" name="TextBox 3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33" name="TextBox 32"/>
          <p:cNvSpPr txBox="1"/>
          <p:nvPr/>
        </p:nvSpPr>
        <p:spPr>
          <a:xfrm>
            <a:off x="1942268" y="5703642"/>
            <a:ext cx="1105572" cy="307777"/>
          </a:xfrm>
          <a:prstGeom prst="rect">
            <a:avLst/>
          </a:prstGeom>
          <a:solidFill>
            <a:schemeClr val="bg1"/>
          </a:solidFill>
          <a:ln w="25400">
            <a:solidFill>
              <a:srgbClr val="FFC000"/>
            </a:solidFill>
          </a:ln>
        </p:spPr>
        <p:txBody>
          <a:bodyPr wrap="square" rtlCol="0">
            <a:spAutoFit/>
          </a:bodyPr>
          <a:lstStyle/>
          <a:p>
            <a:pPr algn="ctr"/>
            <a:r>
              <a:rPr lang="en-US" sz="1400" b="1" normalizeH="1">
                <a:solidFill>
                  <a:srgbClr val="002060"/>
                </a:solidFill>
              </a:rPr>
              <a:t>nutrients</a:t>
            </a:r>
          </a:p>
        </p:txBody>
      </p:sp>
    </p:spTree>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304800"/>
            <a:ext cx="8229600" cy="1143000"/>
          </a:xfrm>
        </p:spPr>
        <p:txBody>
          <a:bodyPr/>
          <a:lstStyle/>
          <a:p>
            <a:pPr eaLnBrk="1" hangingPunct="1"/>
            <a:r>
              <a:rPr lang="en-US" sz="4800" b="1"/>
              <a:t>Food Chain!</a:t>
            </a:r>
          </a:p>
        </p:txBody>
      </p:sp>
      <p:sp>
        <p:nvSpPr>
          <p:cNvPr id="125956" name="Rectangle 4"/>
          <p:cNvSpPr>
            <a:spLocks noChangeArrowheads="1"/>
          </p:cNvSpPr>
          <p:nvPr/>
        </p:nvSpPr>
        <p:spPr bwMode="auto">
          <a:xfrm>
            <a:off x="533400" y="4419600"/>
            <a:ext cx="8229600" cy="18002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t>Organisms use the </a:t>
            </a:r>
            <a:r>
              <a:rPr lang="en-US" b="1" u="sng"/>
              <a:t>energy</a:t>
            </a:r>
            <a:r>
              <a:rPr lang="en-US" b="1"/>
              <a:t> released</a:t>
            </a:r>
            <a:r>
              <a:rPr lang="en-US"/>
              <a:t> in the </a:t>
            </a:r>
            <a:r>
              <a:rPr lang="en-US" b="1"/>
              <a:t>food</a:t>
            </a:r>
            <a:r>
              <a:rPr lang="en-US"/>
              <a:t> chain to </a:t>
            </a:r>
            <a:r>
              <a:rPr lang="en-US" b="1" u="sng"/>
              <a:t>power</a:t>
            </a:r>
            <a:r>
              <a:rPr lang="en-US"/>
              <a:t> all of their daily activities through the process of </a:t>
            </a:r>
            <a:r>
              <a:rPr lang="en-US" b="1" u="sng"/>
              <a:t>cellular respiration</a:t>
            </a:r>
            <a:r>
              <a:rPr lang="en-US" u="sng"/>
              <a:t> </a:t>
            </a:r>
          </a:p>
          <a:p>
            <a:pPr algn="ctr"/>
            <a:r>
              <a:rPr lang="en-US" b="1"/>
              <a:t>6O</a:t>
            </a:r>
            <a:r>
              <a:rPr lang="en-US" b="1" baseline="-25000"/>
              <a:t>2</a:t>
            </a:r>
            <a:r>
              <a:rPr lang="en-US" b="1"/>
              <a:t> + </a:t>
            </a:r>
            <a:r>
              <a:rPr lang="en-US" b="1" u="sng"/>
              <a:t>C</a:t>
            </a:r>
            <a:r>
              <a:rPr lang="en-US" b="1" u="sng" baseline="-25000"/>
              <a:t>6</a:t>
            </a:r>
            <a:r>
              <a:rPr lang="en-US" b="1" u="sng"/>
              <a:t>H</a:t>
            </a:r>
            <a:r>
              <a:rPr lang="en-US" b="1" u="sng" baseline="-25000"/>
              <a:t>12</a:t>
            </a:r>
            <a:r>
              <a:rPr lang="en-US" b="1" u="sng"/>
              <a:t>O</a:t>
            </a:r>
            <a:r>
              <a:rPr lang="en-US" b="1" u="sng" baseline="-25000"/>
              <a:t>6</a:t>
            </a:r>
            <a:r>
              <a:rPr lang="en-US" b="1"/>
              <a:t> --&gt;  6H</a:t>
            </a:r>
            <a:r>
              <a:rPr lang="en-US" b="1" baseline="-25000"/>
              <a:t>2</a:t>
            </a:r>
            <a:r>
              <a:rPr lang="en-US" b="1"/>
              <a:t>O + 6CO</a:t>
            </a:r>
            <a:r>
              <a:rPr lang="en-US" b="1" baseline="-25000"/>
              <a:t>2</a:t>
            </a:r>
            <a:r>
              <a:rPr lang="en-US" b="1"/>
              <a:t> + </a:t>
            </a:r>
            <a:r>
              <a:rPr lang="en-US" b="1" u="sng"/>
              <a:t>energy </a:t>
            </a:r>
          </a:p>
        </p:txBody>
      </p:sp>
      <p:grpSp>
        <p:nvGrpSpPr>
          <p:cNvPr id="3" name="Group 2"/>
          <p:cNvGrpSpPr/>
          <p:nvPr/>
        </p:nvGrpSpPr>
        <p:grpSpPr>
          <a:xfrm>
            <a:off x="381000" y="990600"/>
            <a:ext cx="8382000" cy="3222274"/>
            <a:chOff x="-82016" y="647700"/>
            <a:chExt cx="9021797" cy="3793774"/>
          </a:xfrm>
        </p:grpSpPr>
        <p:grpSp>
          <p:nvGrpSpPr>
            <p:cNvPr id="5" name="Group 4"/>
            <p:cNvGrpSpPr/>
            <p:nvPr/>
          </p:nvGrpSpPr>
          <p:grpSpPr>
            <a:xfrm>
              <a:off x="533400" y="1219200"/>
              <a:ext cx="8406381" cy="3222274"/>
              <a:chOff x="533400" y="3598135"/>
              <a:chExt cx="8406381" cy="3222274"/>
            </a:xfrm>
          </p:grpSpPr>
          <p:pic>
            <p:nvPicPr>
              <p:cNvPr id="6" name="Picture 11" descr="C:\Users\gvikingson\AppData\Local\Microsoft\Windows\Temporary Internet Files\Content.IE5\JY9KX15N\MC900122495[1].w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8600" y="6066371"/>
                <a:ext cx="685800" cy="75403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C:\Users\gvikingson\AppData\Local\Microsoft\Windows\Temporary Internet Files\Content.IE5\YGIQ3BU6\MC900438023[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1371600" y="4733192"/>
                <a:ext cx="981075" cy="90560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C:\Users\gvikingson\AppData\Local\Microsoft\Windows\Temporary Internet Files\Content.IE5\YGIQ3BU6\MC900057215[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95600" y="4800600"/>
                <a:ext cx="1536597" cy="88336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C:\Users\gvikingson\AppData\Local\Microsoft\Windows\Temporary Internet Files\Content.IE5\JY9KX15N\MC900324470[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4038600"/>
                <a:ext cx="1909537" cy="1375657"/>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4" descr="http://images.clipart.com/thw/thw11/CL/5433_2005010014/000803_1058_99/20553798.thb.jpg?000803_1058_9998_v__v"/>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3598135"/>
                <a:ext cx="2310381" cy="18681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ight Arrow 11"/>
              <p:cNvSpPr/>
              <p:nvPr/>
            </p:nvSpPr>
            <p:spPr bwMode="auto">
              <a:xfrm>
                <a:off x="838200" y="5109796"/>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 name="Right Arrow 12"/>
              <p:cNvSpPr/>
              <p:nvPr/>
            </p:nvSpPr>
            <p:spPr bwMode="auto">
              <a:xfrm>
                <a:off x="2362200" y="5109796"/>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4" name="Right Arrow 13"/>
              <p:cNvSpPr/>
              <p:nvPr/>
            </p:nvSpPr>
            <p:spPr bwMode="auto">
              <a:xfrm>
                <a:off x="4343400" y="5109796"/>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5" name="Right Arrow 14"/>
              <p:cNvSpPr/>
              <p:nvPr/>
            </p:nvSpPr>
            <p:spPr bwMode="auto">
              <a:xfrm>
                <a:off x="6331222" y="5108937"/>
                <a:ext cx="502397" cy="148004"/>
              </a:xfrm>
              <a:prstGeom prst="rightArrow">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Bent Arrow 15"/>
              <p:cNvSpPr/>
              <p:nvPr/>
            </p:nvSpPr>
            <p:spPr bwMode="auto">
              <a:xfrm flipH="1" flipV="1">
                <a:off x="4845795" y="5638800"/>
                <a:ext cx="3079004" cy="1148804"/>
              </a:xfrm>
              <a:prstGeom prst="bentArrow">
                <a:avLst>
                  <a:gd name="adj1" fmla="val 6488"/>
                  <a:gd name="adj2" fmla="val 9212"/>
                  <a:gd name="adj3" fmla="val 26089"/>
                  <a:gd name="adj4" fmla="val 4375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Bent Arrow 16"/>
              <p:cNvSpPr/>
              <p:nvPr/>
            </p:nvSpPr>
            <p:spPr bwMode="auto">
              <a:xfrm rot="16200000">
                <a:off x="1749698" y="4422503"/>
                <a:ext cx="1072604" cy="3505200"/>
              </a:xfrm>
              <a:prstGeom prst="bentArrow">
                <a:avLst>
                  <a:gd name="adj1" fmla="val 6075"/>
                  <a:gd name="adj2" fmla="val 12597"/>
                  <a:gd name="adj3" fmla="val 31824"/>
                  <a:gd name="adj4" fmla="val 4375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pic>
          <p:nvPicPr>
            <p:cNvPr id="18" name="Picture 6" descr="C:\Users\gvikingson\AppData\Local\Microsoft\Windows\Temporary Internet Files\Content.IE5\INFEI1W6\MC900440405[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647700"/>
              <a:ext cx="1143000" cy="11430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8" descr="C:\Users\gvikingson\AppData\Local\Microsoft\Windows\Temporary Internet Files\Content.IE5\7X01L1GI\MC900123235[1].wm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82016" y="1984096"/>
              <a:ext cx="1007249" cy="1175618"/>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1" name="TextBox 2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22" name="TextBox 21"/>
          <p:cNvSpPr txBox="1"/>
          <p:nvPr/>
        </p:nvSpPr>
        <p:spPr>
          <a:xfrm>
            <a:off x="2028843" y="3927891"/>
            <a:ext cx="1105572" cy="307777"/>
          </a:xfrm>
          <a:prstGeom prst="rect">
            <a:avLst/>
          </a:prstGeom>
          <a:solidFill>
            <a:schemeClr val="bg1"/>
          </a:solidFill>
          <a:ln w="25400">
            <a:solidFill>
              <a:srgbClr val="FFC000"/>
            </a:solidFill>
          </a:ln>
        </p:spPr>
        <p:txBody>
          <a:bodyPr wrap="square" rtlCol="0">
            <a:spAutoFit/>
          </a:bodyPr>
          <a:lstStyle/>
          <a:p>
            <a:pPr algn="ctr"/>
            <a:r>
              <a:rPr lang="en-US" sz="1400" b="1" normalizeH="1">
                <a:solidFill>
                  <a:srgbClr val="002060"/>
                </a:solidFill>
              </a:rPr>
              <a:t>nutrients</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5956"/>
                                        </p:tgtEl>
                                        <p:attrNameLst>
                                          <p:attrName>style.visibility</p:attrName>
                                        </p:attrNameLst>
                                      </p:cBhvr>
                                      <p:to>
                                        <p:strVal val="visible"/>
                                      </p:to>
                                    </p:set>
                                    <p:anim calcmode="lin" valueType="num">
                                      <p:cBhvr>
                                        <p:cTn id="7" dur="500" decel="50000" fill="hold">
                                          <p:stCondLst>
                                            <p:cond delay="0"/>
                                          </p:stCondLst>
                                        </p:cTn>
                                        <p:tgtEl>
                                          <p:spTgt spid="12595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595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5956"/>
                                        </p:tgtEl>
                                        <p:attrNameLst>
                                          <p:attrName>ppt_w</p:attrName>
                                        </p:attrNameLst>
                                      </p:cBhvr>
                                      <p:tavLst>
                                        <p:tav tm="0">
                                          <p:val>
                                            <p:strVal val="#ppt_w*.05"/>
                                          </p:val>
                                        </p:tav>
                                        <p:tav tm="100000">
                                          <p:val>
                                            <p:strVal val="#ppt_w"/>
                                          </p:val>
                                        </p:tav>
                                      </p:tavLst>
                                    </p:anim>
                                    <p:anim calcmode="lin" valueType="num">
                                      <p:cBhvr>
                                        <p:cTn id="10" dur="1000" fill="hold"/>
                                        <p:tgtEl>
                                          <p:spTgt spid="12595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595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595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595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5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37" name="Picture 21" descr="http://images.clipart.com/thw/thw11/CL/5344_2005010018/000803_1053_20/21645529.thb.jpg?000803_1053_2036_v__v"/>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805051"/>
            <a:ext cx="2541087" cy="1756981"/>
          </a:xfrm>
          <a:prstGeom prst="rect">
            <a:avLst/>
          </a:prstGeom>
          <a:noFill/>
          <a:extLst>
            <a:ext uri="{909E8E84-426E-40dd-AFC4-6F175D3DCCD1}">
              <a14:hiddenFill xmlns="" xmlns:a14="http://schemas.microsoft.com/office/drawing/2010/main">
                <a:solidFill>
                  <a:srgbClr val="FFFFFF"/>
                </a:solidFill>
              </a14:hiddenFill>
            </a:ext>
          </a:extLst>
        </p:spPr>
      </p:pic>
      <p:sp>
        <p:nvSpPr>
          <p:cNvPr id="34818" name="Rectangle 2"/>
          <p:cNvSpPr>
            <a:spLocks noGrp="1" noChangeArrowheads="1"/>
          </p:cNvSpPr>
          <p:nvPr>
            <p:ph type="title"/>
          </p:nvPr>
        </p:nvSpPr>
        <p:spPr>
          <a:xfrm>
            <a:off x="457200" y="152400"/>
            <a:ext cx="8229600" cy="609600"/>
          </a:xfrm>
        </p:spPr>
        <p:txBody>
          <a:bodyPr/>
          <a:lstStyle/>
          <a:p>
            <a:pPr eaLnBrk="1" hangingPunct="1"/>
            <a:r>
              <a:rPr lang="en-US" sz="4000" b="1"/>
              <a:t>More Food Chains!</a:t>
            </a:r>
          </a:p>
        </p:txBody>
      </p:sp>
      <p:sp>
        <p:nvSpPr>
          <p:cNvPr id="34821" name="AutoShape 5"/>
          <p:cNvSpPr>
            <a:spLocks noChangeArrowheads="1"/>
          </p:cNvSpPr>
          <p:nvPr/>
        </p:nvSpPr>
        <p:spPr bwMode="auto">
          <a:xfrm>
            <a:off x="762000" y="1066800"/>
            <a:ext cx="1066800" cy="1066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C000"/>
          </a:solidFill>
          <a:ln w="9525">
            <a:noFill/>
            <a:miter lim="800000"/>
            <a:headEnd/>
            <a:tailEnd/>
          </a:ln>
          <a:effectLst/>
        </p:spPr>
        <p:txBody>
          <a:bodyPr wrap="none" anchor="ctr"/>
          <a:lstStyle/>
          <a:p>
            <a:endParaRPr lang="en-US">
              <a:solidFill>
                <a:srgbClr val="FF3300"/>
              </a:solidFill>
            </a:endParaRPr>
          </a:p>
        </p:txBody>
      </p:sp>
      <p:sp>
        <p:nvSpPr>
          <p:cNvPr id="34822" name="AutoShape 6"/>
          <p:cNvSpPr>
            <a:spLocks noChangeArrowheads="1"/>
          </p:cNvSpPr>
          <p:nvPr/>
        </p:nvSpPr>
        <p:spPr bwMode="auto">
          <a:xfrm flipV="1">
            <a:off x="762000" y="4876800"/>
            <a:ext cx="990600" cy="1219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C000"/>
          </a:solidFill>
          <a:ln w="9525">
            <a:noFill/>
            <a:miter lim="800000"/>
            <a:headEnd/>
            <a:tailEnd/>
          </a:ln>
          <a:effectLst/>
        </p:spPr>
        <p:txBody>
          <a:bodyPr wrap="none" anchor="ctr"/>
          <a:lstStyle/>
          <a:p>
            <a:endParaRPr lang="en-US"/>
          </a:p>
        </p:txBody>
      </p:sp>
      <p:pic>
        <p:nvPicPr>
          <p:cNvPr id="34825" name="Picture 9" descr="C:\Users\gvikingson\AppData\Local\Microsoft\Windows\Temporary Internet Files\Content.IE5\YGIQ3BU6\MC900058273[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2467" y="4966333"/>
            <a:ext cx="2005133" cy="1891667"/>
          </a:xfrm>
          <a:prstGeom prst="rect">
            <a:avLst/>
          </a:prstGeom>
          <a:noFill/>
          <a:extLst>
            <a:ext uri="{909E8E84-426E-40dd-AFC4-6F175D3DCCD1}">
              <a14:hiddenFill xmlns="" xmlns:a14="http://schemas.microsoft.com/office/drawing/2010/main">
                <a:solidFill>
                  <a:srgbClr val="FFFFFF"/>
                </a:solidFill>
              </a14:hiddenFill>
            </a:ext>
          </a:extLst>
        </p:spPr>
      </p:pic>
      <p:pic>
        <p:nvPicPr>
          <p:cNvPr id="34829" name="Picture 13" descr="C:\Users\gvikingson\AppData\Local\Microsoft\Windows\Temporary Internet Files\Content.IE5\INFEI1W6\MC900111446[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5410200"/>
            <a:ext cx="1966664" cy="890222"/>
          </a:xfrm>
          <a:prstGeom prst="rect">
            <a:avLst/>
          </a:prstGeom>
          <a:noFill/>
          <a:extLst>
            <a:ext uri="{909E8E84-426E-40dd-AFC4-6F175D3DCCD1}">
              <a14:hiddenFill xmlns="" xmlns:a14="http://schemas.microsoft.com/office/drawing/2010/main">
                <a:solidFill>
                  <a:srgbClr val="FFFFFF"/>
                </a:solidFill>
              </a14:hiddenFill>
            </a:ext>
          </a:extLst>
        </p:spPr>
      </p:pic>
      <p:pic>
        <p:nvPicPr>
          <p:cNvPr id="34830" name="Picture 14" descr="C:\Users\gvikingson\AppData\Local\Microsoft\Windows\Temporary Internet Files\Content.IE5\YGIQ3BU6\MC900111432[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6226455" y="4977825"/>
            <a:ext cx="2917545" cy="1880175"/>
          </a:xfrm>
          <a:prstGeom prst="rect">
            <a:avLst/>
          </a:prstGeom>
          <a:noFill/>
          <a:extLst>
            <a:ext uri="{909E8E84-426E-40dd-AFC4-6F175D3DCCD1}">
              <a14:hiddenFill xmlns="" xmlns:a14="http://schemas.microsoft.com/office/drawing/2010/main">
                <a:solidFill>
                  <a:srgbClr val="FFFFFF"/>
                </a:solidFill>
              </a14:hiddenFill>
            </a:ext>
          </a:extLst>
        </p:spPr>
      </p:pic>
      <p:pic>
        <p:nvPicPr>
          <p:cNvPr id="34831" name="Picture 15" descr="C:\Users\gvikingson\AppData\Local\Microsoft\Windows\Temporary Internet Files\Content.IE5\4O3BXESW\MC900084060[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6764786" flipH="1">
            <a:off x="7326936" y="443545"/>
            <a:ext cx="1629475" cy="191635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1"/>
          <p:cNvGrpSpPr/>
          <p:nvPr/>
        </p:nvGrpSpPr>
        <p:grpSpPr>
          <a:xfrm>
            <a:off x="-152400" y="2438400"/>
            <a:ext cx="9133332" cy="1924050"/>
            <a:chOff x="-152400" y="2438400"/>
            <a:chExt cx="9133332" cy="1924050"/>
          </a:xfrm>
        </p:grpSpPr>
        <p:sp>
          <p:nvSpPr>
            <p:cNvPr id="34823" name="AutoShape 7"/>
            <p:cNvSpPr>
              <a:spLocks noChangeArrowheads="1"/>
            </p:cNvSpPr>
            <p:nvPr/>
          </p:nvSpPr>
          <p:spPr bwMode="auto">
            <a:xfrm>
              <a:off x="1524000" y="3200400"/>
              <a:ext cx="762000" cy="609600"/>
            </a:xfrm>
            <a:prstGeom prst="rightArrow">
              <a:avLst>
                <a:gd name="adj1" fmla="val 50000"/>
                <a:gd name="adj2" fmla="val 31250"/>
              </a:avLst>
            </a:prstGeom>
            <a:solidFill>
              <a:srgbClr val="FFC000"/>
            </a:solidFill>
            <a:ln w="9525">
              <a:noFill/>
              <a:miter lim="800000"/>
              <a:headEnd/>
              <a:tailEnd/>
            </a:ln>
            <a:effectLst/>
          </p:spPr>
          <p:txBody>
            <a:bodyPr wrap="none" anchor="ctr"/>
            <a:lstStyle/>
            <a:p>
              <a:pPr>
                <a:lnSpc>
                  <a:spcPct val="90000"/>
                </a:lnSpc>
                <a:spcBef>
                  <a:spcPct val="20000"/>
                </a:spcBef>
              </a:pPr>
              <a:endParaRPr lang="en-US">
                <a:solidFill>
                  <a:srgbClr val="FFC000"/>
                </a:solidFill>
              </a:endParaRPr>
            </a:p>
          </p:txBody>
        </p:sp>
        <p:pic>
          <p:nvPicPr>
            <p:cNvPr id="8" name="Picture 6" descr="C:\Users\gvikingson\AppData\Local\Microsoft\Windows\Temporary Internet Files\Content.IE5\INFEI1W6\MC900440405[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2400" y="2647950"/>
              <a:ext cx="1714500" cy="1714500"/>
            </a:xfrm>
            <a:prstGeom prst="rect">
              <a:avLst/>
            </a:prstGeom>
            <a:noFill/>
            <a:extLst>
              <a:ext uri="{909E8E84-426E-40dd-AFC4-6F175D3DCCD1}">
                <a14:hiddenFill xmlns="" xmlns:a14="http://schemas.microsoft.com/office/drawing/2010/main">
                  <a:solidFill>
                    <a:srgbClr val="FFFFFF"/>
                  </a:solidFill>
                </a14:hiddenFill>
              </a:ext>
            </a:extLst>
          </p:spPr>
        </p:pic>
        <p:pic>
          <p:nvPicPr>
            <p:cNvPr id="34824" name="Picture 8" descr="C:\Users\gvikingson\AppData\Local\Microsoft\Windows\Temporary Internet Files\Content.IE5\JY9KX15N\MC900436889[1].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81200" y="2647950"/>
              <a:ext cx="1714500" cy="1714500"/>
            </a:xfrm>
            <a:prstGeom prst="rect">
              <a:avLst/>
            </a:prstGeom>
            <a:noFill/>
            <a:extLst>
              <a:ext uri="{909E8E84-426E-40dd-AFC4-6F175D3DCCD1}">
                <a14:hiddenFill xmlns="" xmlns:a14="http://schemas.microsoft.com/office/drawing/2010/main">
                  <a:solidFill>
                    <a:srgbClr val="FFFFFF"/>
                  </a:solidFill>
                </a14:hiddenFill>
              </a:ext>
            </a:extLst>
          </p:spPr>
        </p:pic>
        <p:pic>
          <p:nvPicPr>
            <p:cNvPr id="34826" name="Picture 10" descr="C:\Users\gvikingson\AppData\Local\Microsoft\Windows\Temporary Internet Files\Content.IE5\YGIQ3BU6\MC900013235[1].w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24300" y="3164434"/>
              <a:ext cx="1679753" cy="1102766"/>
            </a:xfrm>
            <a:prstGeom prst="rect">
              <a:avLst/>
            </a:prstGeom>
            <a:noFill/>
            <a:extLst>
              <a:ext uri="{909E8E84-426E-40dd-AFC4-6F175D3DCCD1}">
                <a14:hiddenFill xmlns="" xmlns:a14="http://schemas.microsoft.com/office/drawing/2010/main">
                  <a:solidFill>
                    <a:srgbClr val="FFFFFF"/>
                  </a:solidFill>
                </a14:hiddenFill>
              </a:ext>
            </a:extLst>
          </p:spPr>
        </p:pic>
        <p:pic>
          <p:nvPicPr>
            <p:cNvPr id="34827" name="Picture 11" descr="C:\Users\gvikingson\AppData\Local\Microsoft\Windows\Temporary Internet Files\Content.IE5\JY9KX15N\MC900269696[1].w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flipH="1">
              <a:off x="6019800" y="2614879"/>
              <a:ext cx="1600200" cy="1652321"/>
            </a:xfrm>
            <a:prstGeom prst="rect">
              <a:avLst/>
            </a:prstGeom>
            <a:noFill/>
            <a:extLst>
              <a:ext uri="{909E8E84-426E-40dd-AFC4-6F175D3DCCD1}">
                <a14:hiddenFill xmlns="" xmlns:a14="http://schemas.microsoft.com/office/drawing/2010/main">
                  <a:solidFill>
                    <a:srgbClr val="FFFFFF"/>
                  </a:solidFill>
                </a14:hiddenFill>
              </a:ext>
            </a:extLst>
          </p:spPr>
        </p:pic>
        <p:pic>
          <p:nvPicPr>
            <p:cNvPr id="34828" name="Picture 12" descr="C:\Users\gvikingson\AppData\Local\Microsoft\Windows\Temporary Internet Files\Content.IE5\YGIQ3BU6\MC900269764[1].wmf"/>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24800" y="2438400"/>
              <a:ext cx="1056132" cy="183154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Up Arrow 16"/>
            <p:cNvSpPr/>
            <p:nvPr/>
          </p:nvSpPr>
          <p:spPr bwMode="auto">
            <a:xfrm rot="5400000">
              <a:off x="3428296" y="3170099"/>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8" name="Up Arrow 17"/>
            <p:cNvSpPr/>
            <p:nvPr/>
          </p:nvSpPr>
          <p:spPr bwMode="auto">
            <a:xfrm rot="5400000">
              <a:off x="5456099" y="3170099"/>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9" name="Up Arrow 18"/>
            <p:cNvSpPr/>
            <p:nvPr/>
          </p:nvSpPr>
          <p:spPr bwMode="auto">
            <a:xfrm rot="5400000">
              <a:off x="7441124" y="3185602"/>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20" name="Up Arrow 19"/>
          <p:cNvSpPr/>
          <p:nvPr/>
        </p:nvSpPr>
        <p:spPr bwMode="auto">
          <a:xfrm rot="5400000">
            <a:off x="3580697" y="5410904"/>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1" name="Up Arrow 20"/>
          <p:cNvSpPr/>
          <p:nvPr/>
        </p:nvSpPr>
        <p:spPr bwMode="auto">
          <a:xfrm rot="5400000">
            <a:off x="5942897" y="5414798"/>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pic>
        <p:nvPicPr>
          <p:cNvPr id="34833" name="Picture 17" descr="http://images.clipart.com/thm/thm6/CL/s_forlag/reptile_amphibian/7707969.thm.jpg?skogssnigel"/>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flipH="1">
            <a:off x="3962400" y="1066800"/>
            <a:ext cx="761999" cy="750092"/>
          </a:xfrm>
          <a:prstGeom prst="rect">
            <a:avLst/>
          </a:prstGeom>
          <a:noFill/>
          <a:extLst>
            <a:ext uri="{909E8E84-426E-40dd-AFC4-6F175D3DCCD1}">
              <a14:hiddenFill xmlns="" xmlns:a14="http://schemas.microsoft.com/office/drawing/2010/main">
                <a:solidFill>
                  <a:srgbClr val="FFFFFF"/>
                </a:solidFill>
              </a14:hiddenFill>
            </a:ext>
          </a:extLst>
        </p:spPr>
      </p:pic>
      <p:pic>
        <p:nvPicPr>
          <p:cNvPr id="34834" name="Picture 18" descr="C:\Users\gvikingson\AppData\Local\Microsoft\Windows\Temporary Internet Files\Content.IE5\JY9KX15N\MC900336105[1].wm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257800" y="1066800"/>
            <a:ext cx="1460601" cy="849838"/>
          </a:xfrm>
          <a:prstGeom prst="rect">
            <a:avLst/>
          </a:prstGeom>
          <a:noFill/>
          <a:extLst>
            <a:ext uri="{909E8E84-426E-40dd-AFC4-6F175D3DCCD1}">
              <a14:hiddenFill xmlns="" xmlns:a14="http://schemas.microsoft.com/office/drawing/2010/main">
                <a:solidFill>
                  <a:srgbClr val="FFFFFF"/>
                </a:solidFill>
              </a14:hiddenFill>
            </a:ext>
          </a:extLst>
        </p:spPr>
      </p:pic>
      <p:sp>
        <p:nvSpPr>
          <p:cNvPr id="27" name="Up Arrow 26"/>
          <p:cNvSpPr/>
          <p:nvPr/>
        </p:nvSpPr>
        <p:spPr bwMode="auto">
          <a:xfrm rot="5400000">
            <a:off x="3551098" y="1072050"/>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8" name="Up Arrow 27"/>
          <p:cNvSpPr/>
          <p:nvPr/>
        </p:nvSpPr>
        <p:spPr bwMode="auto">
          <a:xfrm rot="5400000">
            <a:off x="4647497" y="1072050"/>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9" name="Up Arrow 28"/>
          <p:cNvSpPr/>
          <p:nvPr/>
        </p:nvSpPr>
        <p:spPr bwMode="auto">
          <a:xfrm rot="5400000">
            <a:off x="6742185" y="1072049"/>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0" name="TextBox 29"/>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500" fill="hold"/>
                                        <p:tgtEl>
                                          <p:spTgt spid="34821"/>
                                        </p:tgtEl>
                                        <p:attrNameLst>
                                          <p:attrName>ppt_w</p:attrName>
                                        </p:attrNameLst>
                                      </p:cBhvr>
                                      <p:tavLst>
                                        <p:tav tm="0">
                                          <p:val>
                                            <p:fltVal val="0"/>
                                          </p:val>
                                        </p:tav>
                                        <p:tav tm="100000">
                                          <p:val>
                                            <p:strVal val="#ppt_w"/>
                                          </p:val>
                                        </p:tav>
                                      </p:tavLst>
                                    </p:anim>
                                    <p:anim calcmode="lin" valueType="num">
                                      <p:cBhvr>
                                        <p:cTn id="8" dur="500" fill="hold"/>
                                        <p:tgtEl>
                                          <p:spTgt spid="34821"/>
                                        </p:tgtEl>
                                        <p:attrNameLst>
                                          <p:attrName>ppt_h</p:attrName>
                                        </p:attrNameLst>
                                      </p:cBhvr>
                                      <p:tavLst>
                                        <p:tav tm="0">
                                          <p:val>
                                            <p:fltVal val="0"/>
                                          </p:val>
                                        </p:tav>
                                        <p:tav tm="100000">
                                          <p:val>
                                            <p:strVal val="#ppt_h"/>
                                          </p:val>
                                        </p:tav>
                                      </p:tavLst>
                                    </p:anim>
                                    <p:animEffect transition="in" filter="fade">
                                      <p:cBhvr>
                                        <p:cTn id="9" dur="500"/>
                                        <p:tgtEl>
                                          <p:spTgt spid="34821"/>
                                        </p:tgtEl>
                                      </p:cBhvr>
                                    </p:animEffect>
                                  </p:childTnLst>
                                </p:cTn>
                              </p:par>
                              <p:par>
                                <p:cTn id="10" presetID="53" presetClass="entr" presetSubtype="16" fill="hold" nodeType="withEffect">
                                  <p:stCondLst>
                                    <p:cond delay="0"/>
                                  </p:stCondLst>
                                  <p:childTnLst>
                                    <p:set>
                                      <p:cBhvr>
                                        <p:cTn id="11" dur="1" fill="hold">
                                          <p:stCondLst>
                                            <p:cond delay="0"/>
                                          </p:stCondLst>
                                        </p:cTn>
                                        <p:tgtEl>
                                          <p:spTgt spid="34837"/>
                                        </p:tgtEl>
                                        <p:attrNameLst>
                                          <p:attrName>style.visibility</p:attrName>
                                        </p:attrNameLst>
                                      </p:cBhvr>
                                      <p:to>
                                        <p:strVal val="visible"/>
                                      </p:to>
                                    </p:set>
                                    <p:anim calcmode="lin" valueType="num">
                                      <p:cBhvr>
                                        <p:cTn id="12" dur="500" fill="hold"/>
                                        <p:tgtEl>
                                          <p:spTgt spid="34837"/>
                                        </p:tgtEl>
                                        <p:attrNameLst>
                                          <p:attrName>ppt_w</p:attrName>
                                        </p:attrNameLst>
                                      </p:cBhvr>
                                      <p:tavLst>
                                        <p:tav tm="0">
                                          <p:val>
                                            <p:fltVal val="0"/>
                                          </p:val>
                                        </p:tav>
                                        <p:tav tm="100000">
                                          <p:val>
                                            <p:strVal val="#ppt_w"/>
                                          </p:val>
                                        </p:tav>
                                      </p:tavLst>
                                    </p:anim>
                                    <p:anim calcmode="lin" valueType="num">
                                      <p:cBhvr>
                                        <p:cTn id="13" dur="500" fill="hold"/>
                                        <p:tgtEl>
                                          <p:spTgt spid="34837"/>
                                        </p:tgtEl>
                                        <p:attrNameLst>
                                          <p:attrName>ppt_h</p:attrName>
                                        </p:attrNameLst>
                                      </p:cBhvr>
                                      <p:tavLst>
                                        <p:tav tm="0">
                                          <p:val>
                                            <p:fltVal val="0"/>
                                          </p:val>
                                        </p:tav>
                                        <p:tav tm="100000">
                                          <p:val>
                                            <p:strVal val="#ppt_h"/>
                                          </p:val>
                                        </p:tav>
                                      </p:tavLst>
                                    </p:anim>
                                    <p:animEffect transition="in" filter="fade">
                                      <p:cBhvr>
                                        <p:cTn id="14" dur="500"/>
                                        <p:tgtEl>
                                          <p:spTgt spid="348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nodeType="withEffect">
                                  <p:stCondLst>
                                    <p:cond delay="0"/>
                                  </p:stCondLst>
                                  <p:childTnLst>
                                    <p:set>
                                      <p:cBhvr>
                                        <p:cTn id="21" dur="1" fill="hold">
                                          <p:stCondLst>
                                            <p:cond delay="0"/>
                                          </p:stCondLst>
                                        </p:cTn>
                                        <p:tgtEl>
                                          <p:spTgt spid="34833"/>
                                        </p:tgtEl>
                                        <p:attrNameLst>
                                          <p:attrName>style.visibility</p:attrName>
                                        </p:attrNameLst>
                                      </p:cBhvr>
                                      <p:to>
                                        <p:strVal val="visible"/>
                                      </p:to>
                                    </p:set>
                                    <p:anim calcmode="lin" valueType="num">
                                      <p:cBhvr>
                                        <p:cTn id="22" dur="500" fill="hold"/>
                                        <p:tgtEl>
                                          <p:spTgt spid="34833"/>
                                        </p:tgtEl>
                                        <p:attrNameLst>
                                          <p:attrName>ppt_w</p:attrName>
                                        </p:attrNameLst>
                                      </p:cBhvr>
                                      <p:tavLst>
                                        <p:tav tm="0">
                                          <p:val>
                                            <p:fltVal val="0"/>
                                          </p:val>
                                        </p:tav>
                                        <p:tav tm="100000">
                                          <p:val>
                                            <p:strVal val="#ppt_w"/>
                                          </p:val>
                                        </p:tav>
                                      </p:tavLst>
                                    </p:anim>
                                    <p:anim calcmode="lin" valueType="num">
                                      <p:cBhvr>
                                        <p:cTn id="23" dur="500" fill="hold"/>
                                        <p:tgtEl>
                                          <p:spTgt spid="34833"/>
                                        </p:tgtEl>
                                        <p:attrNameLst>
                                          <p:attrName>ppt_h</p:attrName>
                                        </p:attrNameLst>
                                      </p:cBhvr>
                                      <p:tavLst>
                                        <p:tav tm="0">
                                          <p:val>
                                            <p:fltVal val="0"/>
                                          </p:val>
                                        </p:tav>
                                        <p:tav tm="100000">
                                          <p:val>
                                            <p:strVal val="#ppt_h"/>
                                          </p:val>
                                        </p:tav>
                                      </p:tavLst>
                                    </p:anim>
                                    <p:animEffect transition="in" filter="fade">
                                      <p:cBhvr>
                                        <p:cTn id="24" dur="500"/>
                                        <p:tgtEl>
                                          <p:spTgt spid="3483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par>
                                <p:cTn id="30" presetID="53" presetClass="entr" presetSubtype="16" fill="hold" nodeType="withEffect">
                                  <p:stCondLst>
                                    <p:cond delay="0"/>
                                  </p:stCondLst>
                                  <p:childTnLst>
                                    <p:set>
                                      <p:cBhvr>
                                        <p:cTn id="31" dur="1" fill="hold">
                                          <p:stCondLst>
                                            <p:cond delay="0"/>
                                          </p:stCondLst>
                                        </p:cTn>
                                        <p:tgtEl>
                                          <p:spTgt spid="34834"/>
                                        </p:tgtEl>
                                        <p:attrNameLst>
                                          <p:attrName>style.visibility</p:attrName>
                                        </p:attrNameLst>
                                      </p:cBhvr>
                                      <p:to>
                                        <p:strVal val="visible"/>
                                      </p:to>
                                    </p:set>
                                    <p:anim calcmode="lin" valueType="num">
                                      <p:cBhvr>
                                        <p:cTn id="32" dur="500" fill="hold"/>
                                        <p:tgtEl>
                                          <p:spTgt spid="34834"/>
                                        </p:tgtEl>
                                        <p:attrNameLst>
                                          <p:attrName>ppt_w</p:attrName>
                                        </p:attrNameLst>
                                      </p:cBhvr>
                                      <p:tavLst>
                                        <p:tav tm="0">
                                          <p:val>
                                            <p:fltVal val="0"/>
                                          </p:val>
                                        </p:tav>
                                        <p:tav tm="100000">
                                          <p:val>
                                            <p:strVal val="#ppt_w"/>
                                          </p:val>
                                        </p:tav>
                                      </p:tavLst>
                                    </p:anim>
                                    <p:anim calcmode="lin" valueType="num">
                                      <p:cBhvr>
                                        <p:cTn id="33" dur="500" fill="hold"/>
                                        <p:tgtEl>
                                          <p:spTgt spid="34834"/>
                                        </p:tgtEl>
                                        <p:attrNameLst>
                                          <p:attrName>ppt_h</p:attrName>
                                        </p:attrNameLst>
                                      </p:cBhvr>
                                      <p:tavLst>
                                        <p:tav tm="0">
                                          <p:val>
                                            <p:fltVal val="0"/>
                                          </p:val>
                                        </p:tav>
                                        <p:tav tm="100000">
                                          <p:val>
                                            <p:strVal val="#ppt_h"/>
                                          </p:val>
                                        </p:tav>
                                      </p:tavLst>
                                    </p:anim>
                                    <p:animEffect transition="in" filter="fade">
                                      <p:cBhvr>
                                        <p:cTn id="34" dur="500"/>
                                        <p:tgtEl>
                                          <p:spTgt spid="3483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34831"/>
                                        </p:tgtEl>
                                        <p:attrNameLst>
                                          <p:attrName>style.visibility</p:attrName>
                                        </p:attrNameLst>
                                      </p:cBhvr>
                                      <p:to>
                                        <p:strVal val="visible"/>
                                      </p:to>
                                    </p:set>
                                    <p:anim calcmode="lin" valueType="num">
                                      <p:cBhvr>
                                        <p:cTn id="42" dur="500" fill="hold"/>
                                        <p:tgtEl>
                                          <p:spTgt spid="34831"/>
                                        </p:tgtEl>
                                        <p:attrNameLst>
                                          <p:attrName>ppt_w</p:attrName>
                                        </p:attrNameLst>
                                      </p:cBhvr>
                                      <p:tavLst>
                                        <p:tav tm="0">
                                          <p:val>
                                            <p:fltVal val="0"/>
                                          </p:val>
                                        </p:tav>
                                        <p:tav tm="100000">
                                          <p:val>
                                            <p:strVal val="#ppt_w"/>
                                          </p:val>
                                        </p:tav>
                                      </p:tavLst>
                                    </p:anim>
                                    <p:anim calcmode="lin" valueType="num">
                                      <p:cBhvr>
                                        <p:cTn id="43" dur="500" fill="hold"/>
                                        <p:tgtEl>
                                          <p:spTgt spid="34831"/>
                                        </p:tgtEl>
                                        <p:attrNameLst>
                                          <p:attrName>ppt_h</p:attrName>
                                        </p:attrNameLst>
                                      </p:cBhvr>
                                      <p:tavLst>
                                        <p:tav tm="0">
                                          <p:val>
                                            <p:fltVal val="0"/>
                                          </p:val>
                                        </p:tav>
                                        <p:tav tm="100000">
                                          <p:val>
                                            <p:strVal val="#ppt_h"/>
                                          </p:val>
                                        </p:tav>
                                      </p:tavLst>
                                    </p:anim>
                                    <p:animEffect transition="in" filter="fade">
                                      <p:cBhvr>
                                        <p:cTn id="44" dur="500"/>
                                        <p:tgtEl>
                                          <p:spTgt spid="3483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4822"/>
                                        </p:tgtEl>
                                        <p:attrNameLst>
                                          <p:attrName>style.visibility</p:attrName>
                                        </p:attrNameLst>
                                      </p:cBhvr>
                                      <p:to>
                                        <p:strVal val="visible"/>
                                      </p:to>
                                    </p:set>
                                    <p:anim calcmode="lin" valueType="num">
                                      <p:cBhvr>
                                        <p:cTn id="56" dur="500" fill="hold"/>
                                        <p:tgtEl>
                                          <p:spTgt spid="34822"/>
                                        </p:tgtEl>
                                        <p:attrNameLst>
                                          <p:attrName>ppt_w</p:attrName>
                                        </p:attrNameLst>
                                      </p:cBhvr>
                                      <p:tavLst>
                                        <p:tav tm="0">
                                          <p:val>
                                            <p:fltVal val="0"/>
                                          </p:val>
                                        </p:tav>
                                        <p:tav tm="100000">
                                          <p:val>
                                            <p:strVal val="#ppt_w"/>
                                          </p:val>
                                        </p:tav>
                                      </p:tavLst>
                                    </p:anim>
                                    <p:anim calcmode="lin" valueType="num">
                                      <p:cBhvr>
                                        <p:cTn id="57" dur="500" fill="hold"/>
                                        <p:tgtEl>
                                          <p:spTgt spid="34822"/>
                                        </p:tgtEl>
                                        <p:attrNameLst>
                                          <p:attrName>ppt_h</p:attrName>
                                        </p:attrNameLst>
                                      </p:cBhvr>
                                      <p:tavLst>
                                        <p:tav tm="0">
                                          <p:val>
                                            <p:fltVal val="0"/>
                                          </p:val>
                                        </p:tav>
                                        <p:tav tm="100000">
                                          <p:val>
                                            <p:strVal val="#ppt_h"/>
                                          </p:val>
                                        </p:tav>
                                      </p:tavLst>
                                    </p:anim>
                                    <p:animEffect transition="in" filter="fade">
                                      <p:cBhvr>
                                        <p:cTn id="58" dur="500"/>
                                        <p:tgtEl>
                                          <p:spTgt spid="34822"/>
                                        </p:tgtEl>
                                      </p:cBhvr>
                                    </p:animEffect>
                                  </p:childTnLst>
                                </p:cTn>
                              </p:par>
                              <p:par>
                                <p:cTn id="59" presetID="53" presetClass="entr" presetSubtype="16" fill="hold" nodeType="withEffect">
                                  <p:stCondLst>
                                    <p:cond delay="0"/>
                                  </p:stCondLst>
                                  <p:childTnLst>
                                    <p:set>
                                      <p:cBhvr>
                                        <p:cTn id="60" dur="1" fill="hold">
                                          <p:stCondLst>
                                            <p:cond delay="0"/>
                                          </p:stCondLst>
                                        </p:cTn>
                                        <p:tgtEl>
                                          <p:spTgt spid="34825"/>
                                        </p:tgtEl>
                                        <p:attrNameLst>
                                          <p:attrName>style.visibility</p:attrName>
                                        </p:attrNameLst>
                                      </p:cBhvr>
                                      <p:to>
                                        <p:strVal val="visible"/>
                                      </p:to>
                                    </p:set>
                                    <p:anim calcmode="lin" valueType="num">
                                      <p:cBhvr>
                                        <p:cTn id="61" dur="500" fill="hold"/>
                                        <p:tgtEl>
                                          <p:spTgt spid="34825"/>
                                        </p:tgtEl>
                                        <p:attrNameLst>
                                          <p:attrName>ppt_w</p:attrName>
                                        </p:attrNameLst>
                                      </p:cBhvr>
                                      <p:tavLst>
                                        <p:tav tm="0">
                                          <p:val>
                                            <p:fltVal val="0"/>
                                          </p:val>
                                        </p:tav>
                                        <p:tav tm="100000">
                                          <p:val>
                                            <p:strVal val="#ppt_w"/>
                                          </p:val>
                                        </p:tav>
                                      </p:tavLst>
                                    </p:anim>
                                    <p:anim calcmode="lin" valueType="num">
                                      <p:cBhvr>
                                        <p:cTn id="62" dur="500" fill="hold"/>
                                        <p:tgtEl>
                                          <p:spTgt spid="34825"/>
                                        </p:tgtEl>
                                        <p:attrNameLst>
                                          <p:attrName>ppt_h</p:attrName>
                                        </p:attrNameLst>
                                      </p:cBhvr>
                                      <p:tavLst>
                                        <p:tav tm="0">
                                          <p:val>
                                            <p:fltVal val="0"/>
                                          </p:val>
                                        </p:tav>
                                        <p:tav tm="100000">
                                          <p:val>
                                            <p:strVal val="#ppt_h"/>
                                          </p:val>
                                        </p:tav>
                                      </p:tavLst>
                                    </p:anim>
                                    <p:animEffect transition="in" filter="fade">
                                      <p:cBhvr>
                                        <p:cTn id="63" dur="500"/>
                                        <p:tgtEl>
                                          <p:spTgt spid="34825"/>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par>
                                <p:cTn id="69" presetID="53" presetClass="entr" presetSubtype="16" fill="hold" nodeType="withEffect">
                                  <p:stCondLst>
                                    <p:cond delay="0"/>
                                  </p:stCondLst>
                                  <p:childTnLst>
                                    <p:set>
                                      <p:cBhvr>
                                        <p:cTn id="70" dur="1" fill="hold">
                                          <p:stCondLst>
                                            <p:cond delay="0"/>
                                          </p:stCondLst>
                                        </p:cTn>
                                        <p:tgtEl>
                                          <p:spTgt spid="34829"/>
                                        </p:tgtEl>
                                        <p:attrNameLst>
                                          <p:attrName>style.visibility</p:attrName>
                                        </p:attrNameLst>
                                      </p:cBhvr>
                                      <p:to>
                                        <p:strVal val="visible"/>
                                      </p:to>
                                    </p:set>
                                    <p:anim calcmode="lin" valueType="num">
                                      <p:cBhvr>
                                        <p:cTn id="71" dur="500" fill="hold"/>
                                        <p:tgtEl>
                                          <p:spTgt spid="34829"/>
                                        </p:tgtEl>
                                        <p:attrNameLst>
                                          <p:attrName>ppt_w</p:attrName>
                                        </p:attrNameLst>
                                      </p:cBhvr>
                                      <p:tavLst>
                                        <p:tav tm="0">
                                          <p:val>
                                            <p:fltVal val="0"/>
                                          </p:val>
                                        </p:tav>
                                        <p:tav tm="100000">
                                          <p:val>
                                            <p:strVal val="#ppt_w"/>
                                          </p:val>
                                        </p:tav>
                                      </p:tavLst>
                                    </p:anim>
                                    <p:anim calcmode="lin" valueType="num">
                                      <p:cBhvr>
                                        <p:cTn id="72" dur="500" fill="hold"/>
                                        <p:tgtEl>
                                          <p:spTgt spid="34829"/>
                                        </p:tgtEl>
                                        <p:attrNameLst>
                                          <p:attrName>ppt_h</p:attrName>
                                        </p:attrNameLst>
                                      </p:cBhvr>
                                      <p:tavLst>
                                        <p:tav tm="0">
                                          <p:val>
                                            <p:fltVal val="0"/>
                                          </p:val>
                                        </p:tav>
                                        <p:tav tm="100000">
                                          <p:val>
                                            <p:strVal val="#ppt_h"/>
                                          </p:val>
                                        </p:tav>
                                      </p:tavLst>
                                    </p:anim>
                                    <p:animEffect transition="in" filter="fade">
                                      <p:cBhvr>
                                        <p:cTn id="73" dur="500"/>
                                        <p:tgtEl>
                                          <p:spTgt spid="34829"/>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ppt_w</p:attrName>
                                        </p:attrNameLst>
                                      </p:cBhvr>
                                      <p:tavLst>
                                        <p:tav tm="0">
                                          <p:val>
                                            <p:fltVal val="0"/>
                                          </p:val>
                                        </p:tav>
                                        <p:tav tm="100000">
                                          <p:val>
                                            <p:strVal val="#ppt_w"/>
                                          </p:val>
                                        </p:tav>
                                      </p:tavLst>
                                    </p:anim>
                                    <p:anim calcmode="lin" valueType="num">
                                      <p:cBhvr>
                                        <p:cTn id="77" dur="500" fill="hold"/>
                                        <p:tgtEl>
                                          <p:spTgt spid="21"/>
                                        </p:tgtEl>
                                        <p:attrNameLst>
                                          <p:attrName>ppt_h</p:attrName>
                                        </p:attrNameLst>
                                      </p:cBhvr>
                                      <p:tavLst>
                                        <p:tav tm="0">
                                          <p:val>
                                            <p:fltVal val="0"/>
                                          </p:val>
                                        </p:tav>
                                        <p:tav tm="100000">
                                          <p:val>
                                            <p:strVal val="#ppt_h"/>
                                          </p:val>
                                        </p:tav>
                                      </p:tavLst>
                                    </p:anim>
                                    <p:animEffect transition="in" filter="fade">
                                      <p:cBhvr>
                                        <p:cTn id="78" dur="500"/>
                                        <p:tgtEl>
                                          <p:spTgt spid="21"/>
                                        </p:tgtEl>
                                      </p:cBhvr>
                                    </p:animEffect>
                                  </p:childTnLst>
                                </p:cTn>
                              </p:par>
                              <p:par>
                                <p:cTn id="79" presetID="53" presetClass="entr" presetSubtype="16" fill="hold" nodeType="withEffect">
                                  <p:stCondLst>
                                    <p:cond delay="0"/>
                                  </p:stCondLst>
                                  <p:childTnLst>
                                    <p:set>
                                      <p:cBhvr>
                                        <p:cTn id="80" dur="1" fill="hold">
                                          <p:stCondLst>
                                            <p:cond delay="0"/>
                                          </p:stCondLst>
                                        </p:cTn>
                                        <p:tgtEl>
                                          <p:spTgt spid="34830"/>
                                        </p:tgtEl>
                                        <p:attrNameLst>
                                          <p:attrName>style.visibility</p:attrName>
                                        </p:attrNameLst>
                                      </p:cBhvr>
                                      <p:to>
                                        <p:strVal val="visible"/>
                                      </p:to>
                                    </p:set>
                                    <p:anim calcmode="lin" valueType="num">
                                      <p:cBhvr>
                                        <p:cTn id="81" dur="500" fill="hold"/>
                                        <p:tgtEl>
                                          <p:spTgt spid="34830"/>
                                        </p:tgtEl>
                                        <p:attrNameLst>
                                          <p:attrName>ppt_w</p:attrName>
                                        </p:attrNameLst>
                                      </p:cBhvr>
                                      <p:tavLst>
                                        <p:tav tm="0">
                                          <p:val>
                                            <p:fltVal val="0"/>
                                          </p:val>
                                        </p:tav>
                                        <p:tav tm="100000">
                                          <p:val>
                                            <p:strVal val="#ppt_w"/>
                                          </p:val>
                                        </p:tav>
                                      </p:tavLst>
                                    </p:anim>
                                    <p:anim calcmode="lin" valueType="num">
                                      <p:cBhvr>
                                        <p:cTn id="82" dur="500" fill="hold"/>
                                        <p:tgtEl>
                                          <p:spTgt spid="34830"/>
                                        </p:tgtEl>
                                        <p:attrNameLst>
                                          <p:attrName>ppt_h</p:attrName>
                                        </p:attrNameLst>
                                      </p:cBhvr>
                                      <p:tavLst>
                                        <p:tav tm="0">
                                          <p:val>
                                            <p:fltVal val="0"/>
                                          </p:val>
                                        </p:tav>
                                        <p:tav tm="100000">
                                          <p:val>
                                            <p:strVal val="#ppt_h"/>
                                          </p:val>
                                        </p:tav>
                                      </p:tavLst>
                                    </p:anim>
                                    <p:animEffect transition="in" filter="fade">
                                      <p:cBhvr>
                                        <p:cTn id="83" dur="500"/>
                                        <p:tgtEl>
                                          <p:spTgt spid="34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animBg="1"/>
      <p:bldP spid="20" grpId="0" animBg="1"/>
      <p:bldP spid="21" grpId="0" animBg="1"/>
      <p:bldP spid="27" grpId="0" animBg="1"/>
      <p:bldP spid="28"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z="3200" b="1"/>
              <a:t>Food Web</a:t>
            </a:r>
            <a:r>
              <a:rPr lang="en-US" sz="3200"/>
              <a:t>: </a:t>
            </a:r>
            <a:r>
              <a:rPr lang="en-US" sz="3200" b="1" u="sng"/>
              <a:t>many</a:t>
            </a:r>
            <a:r>
              <a:rPr lang="en-US" sz="3200"/>
              <a:t> overlapping food </a:t>
            </a:r>
            <a:r>
              <a:rPr lang="en-US" sz="3200" b="1" u="sng"/>
              <a:t>chains</a:t>
            </a:r>
            <a:r>
              <a:rPr lang="en-US" sz="3200" b="1"/>
              <a:t> </a:t>
            </a:r>
            <a:r>
              <a:rPr lang="en-US" sz="3200"/>
              <a:t>in an ecosystem</a:t>
            </a:r>
            <a:r>
              <a:rPr lang="en-US" sz="3200" b="1"/>
              <a:t>.  </a:t>
            </a:r>
            <a:r>
              <a:rPr lang="en-US" sz="3200"/>
              <a:t>Shows how ALL organisms interact within the ecosystem</a:t>
            </a:r>
          </a:p>
        </p:txBody>
      </p:sp>
      <p:grpSp>
        <p:nvGrpSpPr>
          <p:cNvPr id="5" name="Group 4"/>
          <p:cNvGrpSpPr/>
          <p:nvPr/>
        </p:nvGrpSpPr>
        <p:grpSpPr>
          <a:xfrm rot="16200000">
            <a:off x="-794023" y="3168378"/>
            <a:ext cx="5621341" cy="1453103"/>
            <a:chOff x="1809213" y="2720544"/>
            <a:chExt cx="7660607" cy="1667766"/>
          </a:xfrm>
        </p:grpSpPr>
        <p:pic>
          <p:nvPicPr>
            <p:cNvPr id="8" name="Picture 8" descr="C:\Users\gvikingson\AppData\Local\Microsoft\Windows\Temporary Internet Files\Content.IE5\JY9KX15N\MC900436889[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4747196">
              <a:off x="1957715" y="2674309"/>
              <a:ext cx="1273685" cy="157069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0" descr="C:\Users\gvikingson\AppData\Local\Microsoft\Windows\Temporary Internet Files\Content.IE5\YGIQ3BU6\MC90001323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585347" y="3019693"/>
              <a:ext cx="1512626" cy="122460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1" descr="C:\Users\gvikingson\AppData\Local\Microsoft\Windows\Temporary Internet Files\Content.IE5\JY9KX15N\MC900269696[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7477395" flipH="1">
              <a:off x="5578108" y="2523597"/>
              <a:ext cx="1440988" cy="1834882"/>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2" descr="C:\Users\gvikingson\AppData\Local\Microsoft\Windows\Temporary Internet Files\Content.IE5\YGIQ3BU6\MC900269764[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7977341" y="2337219"/>
              <a:ext cx="951052" cy="203390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Up Arrow 11"/>
            <p:cNvSpPr/>
            <p:nvPr/>
          </p:nvSpPr>
          <p:spPr bwMode="auto">
            <a:xfrm rot="5400000">
              <a:off x="3319254" y="3170099"/>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 name="Up Arrow 12"/>
            <p:cNvSpPr/>
            <p:nvPr/>
          </p:nvSpPr>
          <p:spPr bwMode="auto">
            <a:xfrm rot="5400000">
              <a:off x="4970290" y="3170099"/>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4" name="Up Arrow 13"/>
            <p:cNvSpPr/>
            <p:nvPr/>
          </p:nvSpPr>
          <p:spPr bwMode="auto">
            <a:xfrm rot="5400000">
              <a:off x="6912687" y="3185602"/>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grpSp>
        <p:nvGrpSpPr>
          <p:cNvPr id="4" name="Group 3"/>
          <p:cNvGrpSpPr/>
          <p:nvPr/>
        </p:nvGrpSpPr>
        <p:grpSpPr>
          <a:xfrm>
            <a:off x="4800600" y="1066800"/>
            <a:ext cx="4419600" cy="5621341"/>
            <a:chOff x="4683032" y="1219199"/>
            <a:chExt cx="4689568" cy="5621341"/>
          </a:xfrm>
        </p:grpSpPr>
        <p:pic>
          <p:nvPicPr>
            <p:cNvPr id="35845" name="Picture 5" descr="C:\Users\gvikingson\AppData\Local\Microsoft\Windows\Temporary Internet Files\Content.IE5\INFEI1W6\MC900438038[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26798" y="4403086"/>
              <a:ext cx="1150267" cy="1150267"/>
            </a:xfrm>
            <a:prstGeom prst="rect">
              <a:avLst/>
            </a:prstGeom>
            <a:noFill/>
            <a:extLst>
              <a:ext uri="{909E8E84-426E-40dd-AFC4-6F175D3DCCD1}">
                <a14:hiddenFill xmlns="" xmlns:a14="http://schemas.microsoft.com/office/drawing/2010/main">
                  <a:solidFill>
                    <a:srgbClr val="FFFFFF"/>
                  </a:solidFill>
                </a14:hiddenFill>
              </a:ext>
            </a:extLst>
          </p:spPr>
        </p:pic>
        <p:pic>
          <p:nvPicPr>
            <p:cNvPr id="35846" name="Picture 6" descr="C:\Users\gvikingson\AppData\Local\Microsoft\Windows\Temporary Internet Files\Content.IE5\4O3BXESW\MC900013225[1].wm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83032" y="2656079"/>
              <a:ext cx="1294033" cy="1699850"/>
            </a:xfrm>
            <a:prstGeom prst="rect">
              <a:avLst/>
            </a:prstGeom>
            <a:noFill/>
            <a:extLst>
              <a:ext uri="{909E8E84-426E-40dd-AFC4-6F175D3DCCD1}">
                <a14:hiddenFill xmlns="" xmlns:a14="http://schemas.microsoft.com/office/drawing/2010/main">
                  <a:solidFill>
                    <a:srgbClr val="FFFFFF"/>
                  </a:solidFill>
                </a14:hiddenFill>
              </a:ext>
            </a:extLst>
          </p:spPr>
        </p:pic>
        <p:pic>
          <p:nvPicPr>
            <p:cNvPr id="35847" name="Picture 7" descr="C:\Users\gvikingson\AppData\Local\Microsoft\Windows\Temporary Internet Files\Content.IE5\4O3BXESW\MC900364204[1].wmf"/>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24800" y="3139666"/>
              <a:ext cx="1447800" cy="111019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8" name="Group 17"/>
            <p:cNvGrpSpPr/>
            <p:nvPr/>
          </p:nvGrpSpPr>
          <p:grpSpPr>
            <a:xfrm rot="16200000">
              <a:off x="4164281" y="3303318"/>
              <a:ext cx="5621341" cy="1453103"/>
              <a:chOff x="1809213" y="2720544"/>
              <a:chExt cx="7660607" cy="1667766"/>
            </a:xfrm>
          </p:grpSpPr>
          <p:pic>
            <p:nvPicPr>
              <p:cNvPr id="19" name="Picture 8" descr="C:\Users\gvikingson\AppData\Local\Microsoft\Windows\Temporary Internet Files\Content.IE5\JY9KX15N\MC900436889[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4747196">
                <a:off x="1957715" y="2674309"/>
                <a:ext cx="1273685" cy="1570690"/>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0" descr="C:\Users\gvikingson\AppData\Local\Microsoft\Windows\Temporary Internet Files\Content.IE5\YGIQ3BU6\MC900013235[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3585347" y="3019693"/>
                <a:ext cx="1512626" cy="1224608"/>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1" descr="C:\Users\gvikingson\AppData\Local\Microsoft\Windows\Temporary Internet Files\Content.IE5\JY9KX15N\MC900269696[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7477395" flipH="1">
                <a:off x="5578108" y="2523597"/>
                <a:ext cx="1440988" cy="1834882"/>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12" descr="C:\Users\gvikingson\AppData\Local\Microsoft\Windows\Temporary Internet Files\Content.IE5\YGIQ3BU6\MC900269764[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7977341" y="2337219"/>
                <a:ext cx="951052" cy="2033907"/>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Up Arrow 22"/>
              <p:cNvSpPr/>
              <p:nvPr/>
            </p:nvSpPr>
            <p:spPr bwMode="auto">
              <a:xfrm rot="5400000">
                <a:off x="3319254" y="3170099"/>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4" name="Up Arrow 23"/>
              <p:cNvSpPr/>
              <p:nvPr/>
            </p:nvSpPr>
            <p:spPr bwMode="auto">
              <a:xfrm rot="5400000">
                <a:off x="4970290" y="3170099"/>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5" name="Up Arrow 24"/>
              <p:cNvSpPr/>
              <p:nvPr/>
            </p:nvSpPr>
            <p:spPr bwMode="auto">
              <a:xfrm rot="5400000">
                <a:off x="6912687" y="3185602"/>
                <a:ext cx="488204" cy="639197"/>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26" name="Up Arrow 25"/>
            <p:cNvSpPr/>
            <p:nvPr/>
          </p:nvSpPr>
          <p:spPr bwMode="auto">
            <a:xfrm>
              <a:off x="5117365" y="3447714"/>
              <a:ext cx="425366" cy="1276686"/>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7" name="Up Arrow 26"/>
            <p:cNvSpPr/>
            <p:nvPr/>
          </p:nvSpPr>
          <p:spPr bwMode="auto">
            <a:xfrm rot="19109028">
              <a:off x="5815286" y="5137569"/>
              <a:ext cx="425366" cy="1406026"/>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8" name="Up Arrow 27"/>
            <p:cNvSpPr/>
            <p:nvPr/>
          </p:nvSpPr>
          <p:spPr bwMode="auto">
            <a:xfrm rot="2271160">
              <a:off x="5691727" y="1631574"/>
              <a:ext cx="425366" cy="1101785"/>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9" name="Up Arrow 28"/>
            <p:cNvSpPr/>
            <p:nvPr/>
          </p:nvSpPr>
          <p:spPr bwMode="auto">
            <a:xfrm rot="19266805">
              <a:off x="7668386" y="1780025"/>
              <a:ext cx="425366" cy="1340553"/>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0" name="Up Arrow 29"/>
            <p:cNvSpPr/>
            <p:nvPr/>
          </p:nvSpPr>
          <p:spPr bwMode="auto">
            <a:xfrm rot="1720634">
              <a:off x="7704041" y="4201960"/>
              <a:ext cx="425366" cy="2147802"/>
            </a:xfrm>
            <a:prstGeom prst="upArrow">
              <a:avLst>
                <a:gd name="adj1" fmla="val 32293"/>
                <a:gd name="adj2" fmla="val 50000"/>
              </a:avLst>
            </a:prstGeom>
            <a:solidFill>
              <a:srgbClr val="FFC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
        <p:nvSpPr>
          <p:cNvPr id="2" name="TextBox 1"/>
          <p:cNvSpPr txBox="1"/>
          <p:nvPr/>
        </p:nvSpPr>
        <p:spPr>
          <a:xfrm>
            <a:off x="111204" y="1828800"/>
            <a:ext cx="1107996" cy="4479023"/>
          </a:xfrm>
          <a:prstGeom prst="rect">
            <a:avLst/>
          </a:prstGeom>
          <a:noFill/>
        </p:spPr>
        <p:txBody>
          <a:bodyPr vert="vert270" wrap="square" rtlCol="0">
            <a:spAutoFit/>
          </a:bodyPr>
          <a:lstStyle/>
          <a:p>
            <a:pPr algn="ctr"/>
            <a:r>
              <a:rPr lang="en-US" sz="6000">
                <a:latin typeface="+mn-lt"/>
              </a:rPr>
              <a:t>Food Chain</a:t>
            </a:r>
          </a:p>
        </p:txBody>
      </p:sp>
      <p:sp>
        <p:nvSpPr>
          <p:cNvPr id="3" name="Right Arrow 2"/>
          <p:cNvSpPr/>
          <p:nvPr/>
        </p:nvSpPr>
        <p:spPr bwMode="auto">
          <a:xfrm>
            <a:off x="2590800" y="3505200"/>
            <a:ext cx="1275322" cy="744972"/>
          </a:xfrm>
          <a:prstGeom prst="rightArrow">
            <a:avLst/>
          </a:prstGeom>
          <a:solidFill>
            <a:srgbClr val="FF33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rgbClr val="FF3300"/>
              </a:solidFill>
              <a:effectLst/>
              <a:latin typeface="Arial" charset="0"/>
            </a:endParaRPr>
          </a:p>
        </p:txBody>
      </p:sp>
      <p:sp>
        <p:nvSpPr>
          <p:cNvPr id="33" name="TextBox 32"/>
          <p:cNvSpPr txBox="1"/>
          <p:nvPr/>
        </p:nvSpPr>
        <p:spPr>
          <a:xfrm>
            <a:off x="3810000" y="1752600"/>
            <a:ext cx="1107996" cy="4206761"/>
          </a:xfrm>
          <a:prstGeom prst="rect">
            <a:avLst/>
          </a:prstGeom>
          <a:noFill/>
        </p:spPr>
        <p:txBody>
          <a:bodyPr vert="vert270" wrap="square" rtlCol="0">
            <a:spAutoFit/>
          </a:bodyPr>
          <a:lstStyle/>
          <a:p>
            <a:pPr algn="ctr"/>
            <a:r>
              <a:rPr lang="en-US" sz="6000">
                <a:latin typeface="+mn-lt"/>
              </a:rPr>
              <a:t>Food Web</a:t>
            </a:r>
          </a:p>
        </p:txBody>
      </p:sp>
      <p:sp>
        <p:nvSpPr>
          <p:cNvPr id="32" name="TextBox 3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4419600" y="1905000"/>
            <a:ext cx="4419600" cy="4191000"/>
            <a:chOff x="990600" y="1094231"/>
            <a:chExt cx="7239000" cy="5687569"/>
          </a:xfrm>
        </p:grpSpPr>
        <p:pic>
          <p:nvPicPr>
            <p:cNvPr id="23" name="Picture 6" descr="http://downloads.clipart.com/20517502.jpg?t=1355854860&amp;h=586fde486b185de1542383de953a5447&amp;u=gettingnerd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094231"/>
              <a:ext cx="6858000" cy="5687569"/>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TextBox 23"/>
            <p:cNvSpPr txBox="1"/>
            <p:nvPr/>
          </p:nvSpPr>
          <p:spPr>
            <a:xfrm>
              <a:off x="4800600" y="4876800"/>
              <a:ext cx="3429000" cy="523220"/>
            </a:xfrm>
            <a:prstGeom prst="rect">
              <a:avLst/>
            </a:prstGeom>
            <a:noFill/>
          </p:spPr>
          <p:txBody>
            <a:bodyPr wrap="square" rtlCol="0">
              <a:spAutoFit/>
            </a:bodyPr>
            <a:lstStyle/>
            <a:p>
              <a:r>
                <a:rPr lang="en-US">
                  <a:latin typeface="+mn-lt"/>
                </a:rPr>
                <a:t>HA! HA!</a:t>
              </a:r>
            </a:p>
          </p:txBody>
        </p:sp>
      </p:grpSp>
      <p:sp>
        <p:nvSpPr>
          <p:cNvPr id="37890" name="Rectangle 2"/>
          <p:cNvSpPr>
            <a:spLocks noGrp="1" noChangeArrowheads="1"/>
          </p:cNvSpPr>
          <p:nvPr>
            <p:ph type="title"/>
          </p:nvPr>
        </p:nvSpPr>
        <p:spPr>
          <a:xfrm>
            <a:off x="457200" y="457200"/>
            <a:ext cx="8229600" cy="1143000"/>
          </a:xfrm>
        </p:spPr>
        <p:txBody>
          <a:bodyPr/>
          <a:lstStyle/>
          <a:p>
            <a:pPr eaLnBrk="1" hangingPunct="1"/>
            <a:r>
              <a:rPr lang="en-US" b="1"/>
              <a:t>Food Chain &amp; Web Games!</a:t>
            </a:r>
          </a:p>
        </p:txBody>
      </p:sp>
      <p:sp>
        <p:nvSpPr>
          <p:cNvPr id="37891" name="Rectangle 3"/>
          <p:cNvSpPr>
            <a:spLocks noGrp="1" noChangeArrowheads="1"/>
          </p:cNvSpPr>
          <p:nvPr>
            <p:ph type="body" idx="1"/>
          </p:nvPr>
        </p:nvSpPr>
        <p:spPr>
          <a:xfrm>
            <a:off x="228600" y="1646238"/>
            <a:ext cx="5029200" cy="4525962"/>
          </a:xfrm>
        </p:spPr>
        <p:txBody>
          <a:bodyPr/>
          <a:lstStyle/>
          <a:p>
            <a:pPr eaLnBrk="1" hangingPunct="1"/>
            <a:r>
              <a:rPr lang="en-US">
                <a:hlinkClick r:id="rId3"/>
              </a:rPr>
              <a:t>Simple starter food chain</a:t>
            </a:r>
            <a:endParaRPr lang="en-US"/>
          </a:p>
          <a:p>
            <a:pPr eaLnBrk="1" hangingPunct="1"/>
            <a:r>
              <a:rPr lang="en-US">
                <a:hlinkClick r:id="rId4"/>
              </a:rPr>
              <a:t>Food Chain </a:t>
            </a:r>
            <a:r>
              <a:rPr lang="en-US"/>
              <a:t>by I Know that!</a:t>
            </a:r>
          </a:p>
          <a:p>
            <a:pPr eaLnBrk="1" hangingPunct="1"/>
            <a:r>
              <a:rPr lang="en-US">
                <a:hlinkClick r:id="rId5"/>
              </a:rPr>
              <a:t>Build a food chain</a:t>
            </a:r>
            <a:endParaRPr lang="en-US"/>
          </a:p>
          <a:p>
            <a:pPr eaLnBrk="1" hangingPunct="1"/>
            <a:r>
              <a:rPr lang="en-US"/>
              <a:t>Ecosystem </a:t>
            </a:r>
            <a:r>
              <a:rPr lang="en-US">
                <a:hlinkClick r:id="rId6"/>
              </a:rPr>
              <a:t>food chain</a:t>
            </a:r>
            <a:r>
              <a:rPr lang="en-US"/>
              <a:t>s</a:t>
            </a:r>
          </a:p>
          <a:p>
            <a:pPr eaLnBrk="1" hangingPunct="1"/>
            <a:r>
              <a:rPr lang="en-US">
                <a:hlinkClick r:id="rId7"/>
              </a:rPr>
              <a:t>Woodland Food Web</a:t>
            </a:r>
            <a:endParaRPr lang="en-US"/>
          </a:p>
          <a:p>
            <a:pPr eaLnBrk="1" hangingPunct="1"/>
            <a:r>
              <a:rPr lang="en-US">
                <a:hlinkClick r:id="rId8"/>
              </a:rPr>
              <a:t>Fun with Food Webs</a:t>
            </a:r>
            <a:endParaRPr lang="en-US"/>
          </a:p>
          <a:p>
            <a:pPr eaLnBrk="1" hangingPunct="1"/>
            <a:endParaRPr lang="en-US"/>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304800" y="76200"/>
            <a:ext cx="4648200" cy="6630888"/>
          </a:xfrm>
        </p:spPr>
        <p:txBody>
          <a:bodyPr/>
          <a:lstStyle/>
          <a:p>
            <a:pPr marL="0" indent="0" algn="ctr" eaLnBrk="1" hangingPunct="1">
              <a:buFontTx/>
              <a:buNone/>
            </a:pPr>
            <a:r>
              <a:rPr lang="en-US" sz="3600" b="1"/>
              <a:t>A Pyramid of Energy!</a:t>
            </a:r>
          </a:p>
          <a:p>
            <a:pPr marL="0" indent="0" eaLnBrk="1" hangingPunct="1">
              <a:buFontTx/>
              <a:buNone/>
            </a:pPr>
            <a:r>
              <a:rPr lang="en-US" sz="2800" b="1"/>
              <a:t>Objective:  </a:t>
            </a:r>
            <a:r>
              <a:rPr lang="en-US" sz="2800"/>
              <a:t>to determine how much energy is transferred or lost in an ecosystem.</a:t>
            </a:r>
          </a:p>
          <a:p>
            <a:pPr marL="0" indent="0" eaLnBrk="1" hangingPunct="1">
              <a:buFontTx/>
              <a:buNone/>
            </a:pPr>
            <a:r>
              <a:rPr lang="en-US" sz="2800" b="1"/>
              <a:t>Bell work: </a:t>
            </a:r>
            <a:endParaRPr lang="en-US" sz="2800"/>
          </a:p>
          <a:p>
            <a:pPr marL="514350" indent="-514350" eaLnBrk="1" hangingPunct="1">
              <a:buAutoNum type="arabicPeriod"/>
            </a:pPr>
            <a:r>
              <a:rPr lang="en-US" sz="2800"/>
              <a:t>What is the source of all energy?</a:t>
            </a:r>
          </a:p>
          <a:p>
            <a:pPr marL="0" indent="0" algn="ctr" eaLnBrk="1" hangingPunct="1">
              <a:buNone/>
            </a:pPr>
            <a:r>
              <a:rPr lang="en-US" sz="2800" b="1"/>
              <a:t>The Sun</a:t>
            </a:r>
          </a:p>
          <a:p>
            <a:pPr marL="514350" indent="-514350" eaLnBrk="1" hangingPunct="1">
              <a:buAutoNum type="arabicPeriod" startAt="2"/>
            </a:pPr>
            <a:r>
              <a:rPr lang="en-US" sz="2800"/>
              <a:t>Why are decomposers considered nature’s recyclers?</a:t>
            </a:r>
          </a:p>
          <a:p>
            <a:pPr marL="0" indent="0" algn="ctr" eaLnBrk="1" hangingPunct="1">
              <a:buNone/>
            </a:pPr>
            <a:r>
              <a:rPr lang="en-US" sz="2800" b="1"/>
              <a:t>They break down organic materials and return them to the Earth</a:t>
            </a:r>
          </a:p>
        </p:txBody>
      </p:sp>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42" name="Picture 2" descr="C:\Users\mzaher\AppData\Local\Microsoft\Windows\Temporary Internet Files\Content.IE5\1SCHT11Y\MP90043128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1857" y="488732"/>
            <a:ext cx="3747344" cy="5867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5">
                                            <p:txEl>
                                              <p:pRg st="4" end="4"/>
                                            </p:txEl>
                                          </p:spTgt>
                                        </p:tgtEl>
                                        <p:attrNameLst>
                                          <p:attrName>style.visibility</p:attrName>
                                        </p:attrNameLst>
                                      </p:cBhvr>
                                      <p:to>
                                        <p:strVal val="visible"/>
                                      </p:to>
                                    </p:set>
                                    <p:anim calcmode="lin" valueType="num">
                                      <p:cBhvr additive="base">
                                        <p:cTn id="7"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915">
                                            <p:txEl>
                                              <p:pRg st="6" end="6"/>
                                            </p:txEl>
                                          </p:spTgt>
                                        </p:tgtEl>
                                        <p:attrNameLst>
                                          <p:attrName>style.visibility</p:attrName>
                                        </p:attrNameLst>
                                      </p:cBhvr>
                                      <p:to>
                                        <p:strVal val="visible"/>
                                      </p:to>
                                    </p:set>
                                    <p:anim calcmode="lin" valueType="num">
                                      <p:cBhvr additive="base">
                                        <p:cTn id="13"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950" y="-5255"/>
            <a:ext cx="4903515" cy="609600"/>
          </a:xfrm>
        </p:spPr>
        <p:txBody>
          <a:bodyPr/>
          <a:lstStyle/>
          <a:p>
            <a:pPr eaLnBrk="1" hangingPunct="1"/>
            <a:r>
              <a:rPr lang="en-US" sz="4000">
                <a:hlinkClick r:id="rId2"/>
              </a:rPr>
              <a:t>Energy Pyramid</a:t>
            </a:r>
            <a:endParaRPr lang="en-US" sz="4000"/>
          </a:p>
        </p:txBody>
      </p:sp>
      <p:graphicFrame>
        <p:nvGraphicFramePr>
          <p:cNvPr id="24" name="Diagram 23"/>
          <p:cNvGraphicFramePr/>
          <p:nvPr>
            <p:extLst>
              <p:ext uri="{D42A27DB-BD31-4B8C-83A1-F6EECF244321}">
                <p14:modId xmlns:p14="http://schemas.microsoft.com/office/powerpoint/2010/main" val="3376051410"/>
              </p:ext>
            </p:extLst>
          </p:nvPr>
        </p:nvGraphicFramePr>
        <p:xfrm>
          <a:off x="10821" y="762000"/>
          <a:ext cx="5083927"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p:cNvGrpSpPr/>
          <p:nvPr/>
        </p:nvGrpSpPr>
        <p:grpSpPr>
          <a:xfrm>
            <a:off x="605486" y="1143000"/>
            <a:ext cx="3732671" cy="4572000"/>
            <a:chOff x="605486" y="1295400"/>
            <a:chExt cx="3732671" cy="4572000"/>
          </a:xfrm>
        </p:grpSpPr>
        <p:grpSp>
          <p:nvGrpSpPr>
            <p:cNvPr id="25" name="Group 24"/>
            <p:cNvGrpSpPr/>
            <p:nvPr/>
          </p:nvGrpSpPr>
          <p:grpSpPr>
            <a:xfrm>
              <a:off x="605486" y="4714828"/>
              <a:ext cx="3732671" cy="1152572"/>
              <a:chOff x="708402" y="5687970"/>
              <a:chExt cx="3732671" cy="1152572"/>
            </a:xfrm>
          </p:grpSpPr>
          <p:pic>
            <p:nvPicPr>
              <p:cNvPr id="34" name="Picture 8" descr="C:\Users\gvikingson\AppData\Local\Microsoft\Windows\Temporary Internet Files\Content.IE5\JY9KX15N\MC900436889[1].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20947196">
                <a:off x="708402" y="5687971"/>
                <a:ext cx="1109745" cy="1152570"/>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8" descr="C:\Users\gvikingson\AppData\Local\Microsoft\Windows\Temporary Internet Files\Content.IE5\JY9KX15N\MC900436889[1].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20947196">
                <a:off x="2015752" y="5687970"/>
                <a:ext cx="1109745" cy="1152570"/>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8" descr="C:\Users\gvikingson\AppData\Local\Microsoft\Windows\Temporary Internet Files\Content.IE5\JY9KX15N\MC900436889[1].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20947196">
                <a:off x="1362077" y="5687970"/>
                <a:ext cx="1109745" cy="1152570"/>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8" descr="C:\Users\gvikingson\AppData\Local\Microsoft\Windows\Temporary Internet Files\Content.IE5\JY9KX15N\MC900436889[1].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20947196">
                <a:off x="2677653" y="5687971"/>
                <a:ext cx="1109745" cy="1152570"/>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8" descr="C:\Users\gvikingson\AppData\Local\Microsoft\Windows\Temporary Internet Files\Content.IE5\JY9KX15N\MC900436889[1].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20947196">
                <a:off x="3331328" y="5687972"/>
                <a:ext cx="1109745" cy="115257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0" name="Picture 39" descr="C:\Users\gvikingson\AppData\Local\Microsoft\Windows\Temporary Internet Files\Content.IE5\INFEI1W6\MC900438038[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800" y="3581400"/>
              <a:ext cx="962854" cy="962854"/>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42" descr="C:\Users\gvikingson\AppData\Local\Microsoft\Windows\Temporary Internet Files\Content.IE5\INFEI1W6\MC900438038[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090667" y="3581400"/>
              <a:ext cx="962854" cy="962854"/>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43" descr="C:\Users\gvikingson\AppData\Local\Microsoft\Windows\Temporary Internet Files\Content.IE5\INFEI1W6\MC900438038[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53521" y="3581400"/>
              <a:ext cx="962854" cy="962854"/>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44" descr="C:\Users\gvikingson\AppData\Local\Microsoft\Windows\Temporary Internet Files\Content.IE5\4O3BXESW\MC900013225[1].w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8800" y="2286000"/>
              <a:ext cx="824117" cy="1082566"/>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5" descr="C:\Users\gvikingson\AppData\Local\Microsoft\Windows\Temporary Internet Files\Content.IE5\4O3BXESW\MC900013225[1].wm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28683" y="2291255"/>
              <a:ext cx="824117" cy="1082566"/>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12" descr="C:\Users\gvikingson\AppData\Local\Microsoft\Windows\Temporary Internet Files\Content.IE5\YGIQ3BU6\MC900269764[1].wmf"/>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62200" y="1295400"/>
              <a:ext cx="446951" cy="80501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 name="Bent Arrow 3"/>
          <p:cNvSpPr/>
          <p:nvPr/>
        </p:nvSpPr>
        <p:spPr bwMode="auto">
          <a:xfrm>
            <a:off x="228600" y="3962400"/>
            <a:ext cx="609600" cy="1328713"/>
          </a:xfrm>
          <a:prstGeom prst="bentArrow">
            <a:avLst/>
          </a:pr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0" name="Bent Arrow 19"/>
          <p:cNvSpPr/>
          <p:nvPr/>
        </p:nvSpPr>
        <p:spPr bwMode="auto">
          <a:xfrm>
            <a:off x="838200" y="2633687"/>
            <a:ext cx="609600" cy="1328713"/>
          </a:xfrm>
          <a:prstGeom prst="bentArrow">
            <a:avLst/>
          </a:pr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1" name="Bent Arrow 20"/>
          <p:cNvSpPr/>
          <p:nvPr/>
        </p:nvSpPr>
        <p:spPr bwMode="auto">
          <a:xfrm>
            <a:off x="1441653" y="1290145"/>
            <a:ext cx="609600" cy="1328713"/>
          </a:xfrm>
          <a:prstGeom prst="bentArrow">
            <a:avLst/>
          </a:pr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pic>
        <p:nvPicPr>
          <p:cNvPr id="22" name="Picture 6" descr="C:\Users\gvikingson\AppData\Local\Microsoft\Windows\Temporary Internet Files\Content.IE5\INFEI1W6\MC900440405[1].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96208" y="5715000"/>
            <a:ext cx="1143000" cy="1143000"/>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Box 2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146435" name="Rectangle 3"/>
          <p:cNvSpPr>
            <a:spLocks noGrp="1" noChangeArrowheads="1"/>
          </p:cNvSpPr>
          <p:nvPr>
            <p:ph type="body" idx="1"/>
          </p:nvPr>
        </p:nvSpPr>
        <p:spPr>
          <a:xfrm>
            <a:off x="4495800" y="228600"/>
            <a:ext cx="4343400" cy="6438900"/>
          </a:xfrm>
        </p:spPr>
        <p:txBody>
          <a:bodyPr/>
          <a:lstStyle/>
          <a:p>
            <a:pPr lvl="0"/>
            <a:r>
              <a:rPr lang="en-US" sz="2000"/>
              <a:t>The </a:t>
            </a:r>
            <a:r>
              <a:rPr lang="en-US" sz="2000" b="1" u="sng"/>
              <a:t>sun</a:t>
            </a:r>
            <a:r>
              <a:rPr lang="en-US" sz="2000"/>
              <a:t> is the ultimate source of energy for all living organisms</a:t>
            </a:r>
          </a:p>
          <a:p>
            <a:pPr lvl="0"/>
            <a:r>
              <a:rPr lang="en-US" sz="2000"/>
              <a:t>The sun provides energy </a:t>
            </a:r>
            <a:r>
              <a:rPr lang="en-US" sz="2000" b="1" u="sng"/>
              <a:t>directly</a:t>
            </a:r>
            <a:r>
              <a:rPr lang="en-US" sz="2000"/>
              <a:t> to producers and </a:t>
            </a:r>
            <a:r>
              <a:rPr lang="en-US" sz="2000" b="1" u="sng"/>
              <a:t>indirectly</a:t>
            </a:r>
            <a:r>
              <a:rPr lang="en-US" sz="2000"/>
              <a:t> to herbivores, omnivores and carnivores.</a:t>
            </a:r>
          </a:p>
          <a:p>
            <a:pPr lvl="0"/>
            <a:r>
              <a:rPr lang="en-US" sz="2000"/>
              <a:t>As you go </a:t>
            </a:r>
            <a:r>
              <a:rPr lang="en-US" sz="2000" b="1" u="sng"/>
              <a:t>up</a:t>
            </a:r>
            <a:r>
              <a:rPr lang="en-US" sz="2000"/>
              <a:t> the food chain/energy pyramid, the amount of available energy </a:t>
            </a:r>
            <a:r>
              <a:rPr lang="en-US" sz="2000" b="1" u="sng"/>
              <a:t>decreases</a:t>
            </a:r>
            <a:r>
              <a:rPr lang="en-US" sz="2000"/>
              <a:t> because you are getting further away from the original source of energy, the </a:t>
            </a:r>
            <a:r>
              <a:rPr lang="en-US" sz="2000" b="1" u="sng"/>
              <a:t>sun</a:t>
            </a:r>
            <a:r>
              <a:rPr lang="en-US" sz="2000"/>
              <a:t>.</a:t>
            </a:r>
          </a:p>
          <a:p>
            <a:pPr eaLnBrk="1" hangingPunct="1">
              <a:lnSpc>
                <a:spcPct val="80000"/>
              </a:lnSpc>
              <a:defRPr/>
            </a:pPr>
            <a:r>
              <a:rPr lang="en-US" sz="2000"/>
              <a:t>It takes a large number of producers to provide enough energy to a small number of primary consumers</a:t>
            </a:r>
          </a:p>
          <a:p>
            <a:pPr eaLnBrk="1" hangingPunct="1">
              <a:lnSpc>
                <a:spcPct val="80000"/>
              </a:lnSpc>
              <a:defRPr/>
            </a:pPr>
            <a:r>
              <a:rPr lang="en-US" sz="2000"/>
              <a:t>It takes a large number of primary consumers to provide enough energy to a small number of secondary consumers</a:t>
            </a:r>
          </a:p>
          <a:p>
            <a:pPr eaLnBrk="1" hangingPunct="1">
              <a:lnSpc>
                <a:spcPct val="80000"/>
              </a:lnSpc>
              <a:defRPr/>
            </a:pPr>
            <a:r>
              <a:rPr lang="en-US" sz="2000"/>
              <a:t>It takes a large number of secondary consumers to provide enough energy to a small number of tertiary consumers</a:t>
            </a:r>
          </a:p>
        </p:txBody>
      </p:sp>
      <p:sp>
        <p:nvSpPr>
          <p:cNvPr id="27" name="Bent Arrow 26"/>
          <p:cNvSpPr/>
          <p:nvPr/>
        </p:nvSpPr>
        <p:spPr bwMode="auto">
          <a:xfrm rot="16200000">
            <a:off x="1246579" y="5840021"/>
            <a:ext cx="609600" cy="664358"/>
          </a:xfrm>
          <a:prstGeom prst="bentArrow">
            <a:avLst/>
          </a:pr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8" name="Bent Arrow 27"/>
          <p:cNvSpPr/>
          <p:nvPr/>
        </p:nvSpPr>
        <p:spPr bwMode="auto">
          <a:xfrm rot="16200000" flipV="1">
            <a:off x="3099789" y="5842990"/>
            <a:ext cx="609600" cy="658421"/>
          </a:xfrm>
          <a:prstGeom prst="bentArrow">
            <a:avLst/>
          </a:pr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additive="base">
                                        <p:cTn id="9" dur="500" fill="hold"/>
                                        <p:tgtEl>
                                          <p:spTgt spid="22"/>
                                        </p:tgtEl>
                                        <p:attrNameLst>
                                          <p:attrName>ppt_x</p:attrName>
                                        </p:attrNameLst>
                                      </p:cBhvr>
                                      <p:tavLst>
                                        <p:tav tm="0">
                                          <p:val>
                                            <p:strVal val="#ppt_x"/>
                                          </p:val>
                                        </p:tav>
                                        <p:tav tm="100000">
                                          <p:val>
                                            <p:strVal val="#ppt_x"/>
                                          </p:val>
                                        </p:tav>
                                      </p:tavLst>
                                    </p:anim>
                                    <p:anim calcmode="lin" valueType="num">
                                      <p:cBhvr additive="base">
                                        <p:cTn id="10" dur="500" fill="hold"/>
                                        <p:tgtEl>
                                          <p:spTgt spid="22"/>
                                        </p:tgtEl>
                                        <p:attrNameLst>
                                          <p:attrName>ppt_y</p:attrName>
                                        </p:attrNameLst>
                                      </p:cBhvr>
                                      <p:tavLst>
                                        <p:tav tm="0">
                                          <p:val>
                                            <p:strVal val="1+#ppt_h/2"/>
                                          </p:val>
                                        </p:tav>
                                        <p:tav tm="100000">
                                          <p:val>
                                            <p:strVal val="#ppt_y"/>
                                          </p:val>
                                        </p:tav>
                                      </p:tavLst>
                                    </p:anim>
                                  </p:childTnLst>
                                </p:cTn>
                              </p:par>
                              <p:par>
                                <p:cTn id="11" presetID="8" presetClass="emph" presetSubtype="0" fill="hold" nodeType="withEffect">
                                  <p:stCondLst>
                                    <p:cond delay="0"/>
                                  </p:stCondLst>
                                  <p:childTnLst>
                                    <p:animRot by="21600000">
                                      <p:cBhvr>
                                        <p:cTn id="12" dur="2000" fill="hold"/>
                                        <p:tgtEl>
                                          <p:spTgt spid="2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6435">
                                            <p:txEl>
                                              <p:pRg st="1" end="1"/>
                                            </p:txEl>
                                          </p:spTgt>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643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6435">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6435">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6435">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b="1">
                <a:solidFill>
                  <a:srgbClr val="002060"/>
                </a:solidFill>
              </a:rPr>
              <a:t>Time for some Energy Transfer!</a:t>
            </a:r>
          </a:p>
        </p:txBody>
      </p:sp>
      <p:sp>
        <p:nvSpPr>
          <p:cNvPr id="40963" name="Content Placeholder 2"/>
          <p:cNvSpPr>
            <a:spLocks noGrp="1"/>
          </p:cNvSpPr>
          <p:nvPr>
            <p:ph idx="1"/>
          </p:nvPr>
        </p:nvSpPr>
        <p:spPr/>
        <p:txBody>
          <a:bodyPr/>
          <a:lstStyle/>
          <a:p>
            <a:pPr marL="0" indent="0" algn="ctr">
              <a:buFontTx/>
              <a:buNone/>
            </a:pPr>
            <a:r>
              <a:rPr lang="en-US" sz="4400"/>
              <a:t>…We are going to calculate the amount of energy is transferred from the ULTIMATE source of all energy to the 3</a:t>
            </a:r>
            <a:r>
              <a:rPr lang="en-US" sz="4400" baseline="30000"/>
              <a:t>rd</a:t>
            </a:r>
            <a:r>
              <a:rPr lang="en-US" sz="4400"/>
              <a:t> consumer… </a:t>
            </a:r>
          </a:p>
          <a:p>
            <a:pPr marL="0" indent="0" algn="ctr">
              <a:buFontTx/>
              <a:buNone/>
            </a:pPr>
            <a:endParaRPr lang="en-US" sz="4400"/>
          </a:p>
          <a:p>
            <a:pPr marL="0" indent="0" algn="ctr">
              <a:buFontTx/>
              <a:buNone/>
            </a:pPr>
            <a:r>
              <a:rPr lang="en-US" sz="4400"/>
              <a:t>We will start with…</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76200"/>
            <a:ext cx="8229600" cy="1143000"/>
          </a:xfrm>
        </p:spPr>
        <p:txBody>
          <a:bodyPr/>
          <a:lstStyle/>
          <a:p>
            <a:pPr eaLnBrk="1" hangingPunct="1"/>
            <a:r>
              <a:rPr lang="en-US"/>
              <a:t>THE SUN</a:t>
            </a:r>
          </a:p>
        </p:txBody>
      </p:sp>
      <p:sp>
        <p:nvSpPr>
          <p:cNvPr id="41987" name="Rectangle 3"/>
          <p:cNvSpPr>
            <a:spLocks noGrp="1" noChangeArrowheads="1"/>
          </p:cNvSpPr>
          <p:nvPr>
            <p:ph type="body" idx="1"/>
          </p:nvPr>
        </p:nvSpPr>
        <p:spPr>
          <a:xfrm>
            <a:off x="457200" y="990600"/>
            <a:ext cx="8229600" cy="4525963"/>
          </a:xfrm>
        </p:spPr>
        <p:txBody>
          <a:bodyPr/>
          <a:lstStyle/>
          <a:p>
            <a:pPr marL="0" indent="0" algn="ctr" eaLnBrk="1" hangingPunct="1">
              <a:buFontTx/>
              <a:buNone/>
            </a:pPr>
            <a:r>
              <a:rPr lang="en-US"/>
              <a:t>Provides the energy for producers to conduct photosynthesis and make food.</a:t>
            </a:r>
          </a:p>
          <a:p>
            <a:pPr marL="0" indent="0" algn="ctr" eaLnBrk="1" hangingPunct="1">
              <a:buFontTx/>
              <a:buNone/>
            </a:pPr>
            <a:r>
              <a:rPr lang="en-US"/>
              <a:t>ENERGY IN:  </a:t>
            </a:r>
            <a:r>
              <a:rPr lang="en-US" b="1"/>
              <a:t>1000 units</a:t>
            </a:r>
            <a:endParaRPr lang="en-US"/>
          </a:p>
        </p:txBody>
      </p:sp>
      <p:pic>
        <p:nvPicPr>
          <p:cNvPr id="41989" name="Picture 5" descr="C:\Users\gvikingson\AppData\Local\Microsoft\Windows\Temporary Internet Files\Content.IE5\YGIQ3BU6\MP900430858[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43200" y="2895600"/>
            <a:ext cx="3861740" cy="3576145"/>
          </a:xfrm>
          <a:prstGeom prst="rect">
            <a:avLst/>
          </a:prstGeom>
          <a:noFill/>
          <a:effectLst>
            <a:softEdge rad="152400"/>
          </a:effectLst>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descr="2010-2011 Energy Pyram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116" y="152400"/>
            <a:ext cx="90678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685800" y="22098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1000</a:t>
            </a:r>
          </a:p>
        </p:txBody>
      </p:sp>
      <p:sp>
        <p:nvSpPr>
          <p:cNvPr id="32" name="Text Box 26"/>
          <p:cNvSpPr txBox="1">
            <a:spLocks noChangeArrowheads="1"/>
          </p:cNvSpPr>
          <p:nvPr/>
        </p:nvSpPr>
        <p:spPr bwMode="auto">
          <a:xfrm>
            <a:off x="533400" y="4754940"/>
            <a:ext cx="8458200" cy="1569660"/>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sz="3200"/>
              <a:t>Fill in your chart with your calculations as we move along! Draw pictures neatly and color each one!</a:t>
            </a:r>
          </a:p>
        </p:txBody>
      </p:sp>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5772854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type="subTitle" idx="1"/>
          </p:nvPr>
        </p:nvSpPr>
        <p:spPr>
          <a:xfrm>
            <a:off x="266700" y="468313"/>
            <a:ext cx="3390900" cy="5856287"/>
          </a:xfrm>
        </p:spPr>
        <p:txBody>
          <a:bodyPr/>
          <a:lstStyle/>
          <a:p>
            <a:pPr eaLnBrk="1" hangingPunct="1"/>
            <a:r>
              <a:rPr lang="en-US" b="1"/>
              <a:t>Interactions Within the Environment</a:t>
            </a:r>
          </a:p>
          <a:p>
            <a:pPr algn="l" eaLnBrk="1" hangingPunct="1"/>
            <a:r>
              <a:rPr lang="en-US" sz="2600" b="1"/>
              <a:t>Objective</a:t>
            </a:r>
            <a:r>
              <a:rPr lang="en-US" sz="2600"/>
              <a:t>:  </a:t>
            </a:r>
            <a:r>
              <a:rPr lang="en-US" sz="2500"/>
              <a:t>Describe how living things interact with each other and their environment.</a:t>
            </a:r>
          </a:p>
          <a:p>
            <a:pPr algn="l" eaLnBrk="1" hangingPunct="1"/>
            <a:r>
              <a:rPr lang="en-US" sz="2600" b="1"/>
              <a:t>Bell work</a:t>
            </a:r>
            <a:r>
              <a:rPr lang="en-US" sz="2600"/>
              <a:t>:  </a:t>
            </a:r>
            <a:r>
              <a:rPr lang="en-US" sz="2500"/>
              <a:t>Give some examples of living things interacting with each other or their environment from this picture.</a:t>
            </a:r>
          </a:p>
        </p:txBody>
      </p:sp>
      <p:sp>
        <p:nvSpPr>
          <p:cNvPr id="2053" name="TextBox 4"/>
          <p:cNvSpPr txBox="1">
            <a:spLocks noChangeArrowheads="1"/>
          </p:cNvSpPr>
          <p:nvPr/>
        </p:nvSpPr>
        <p:spPr bwMode="auto">
          <a:xfrm>
            <a:off x="3200400" y="6204668"/>
            <a:ext cx="5791200" cy="424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20000"/>
              </a:spcBef>
            </a:pPr>
            <a:r>
              <a:rPr lang="en-US" sz="2400">
                <a:solidFill>
                  <a:srgbClr val="0000FF"/>
                </a:solidFill>
                <a:latin typeface="+mn-lt"/>
              </a:rPr>
              <a:t>Ex: The elk is sitting on the grass</a:t>
            </a:r>
          </a:p>
        </p:txBody>
      </p:sp>
      <p:sp>
        <p:nvSpPr>
          <p:cNvPr id="2" name="AutoShape 23" descr="http://downloads.clipart.com/20708360.jpg?t=1355753529&amp;h=3ad9fb0cebec6ee4d19eb86163cdd08b&amp;u=gettingnerdy"/>
          <p:cNvSpPr>
            <a:spLocks noChangeAspect="1" noChangeArrowheads="1"/>
          </p:cNvSpPr>
          <p:nvPr/>
        </p:nvSpPr>
        <p:spPr bwMode="auto">
          <a:xfrm>
            <a:off x="190500" y="-2127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3716637" y="533400"/>
            <a:ext cx="5261816" cy="5671268"/>
            <a:chOff x="3048000" y="696064"/>
            <a:chExt cx="6169934" cy="5518417"/>
          </a:xfrm>
        </p:grpSpPr>
        <p:pic>
          <p:nvPicPr>
            <p:cNvPr id="2055" name="Picture 7" descr="http://downloads.clipart.com/20584243.jpg?t=1355750818&amp;h=1c3c1dd70ededc0d6b0b487a3b0e33fb&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00" y="696064"/>
              <a:ext cx="6095999" cy="5518417"/>
            </a:xfrm>
            <a:prstGeom prst="rect">
              <a:avLst/>
            </a:prstGeom>
            <a:noFill/>
            <a:extLst>
              <a:ext uri="{909E8E84-426E-40dd-AFC4-6F175D3DCCD1}">
                <a14:hiddenFill xmlns="" xmlns:a14="http://schemas.microsoft.com/office/drawing/2010/main">
                  <a:solidFill>
                    <a:srgbClr val="FFFFFF"/>
                  </a:solidFill>
                </a14:hiddenFill>
              </a:ext>
            </a:extLst>
          </p:spPr>
        </p:pic>
        <p:pic>
          <p:nvPicPr>
            <p:cNvPr id="2057" name="Picture 9" descr="http://downloads.clipart.com/20409431.jpg?t=1355751545&amp;h=c8133b45479823f785660d03911446c3&amp;u=gettingnerdy"/>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8527" b="100000" l="0" r="98649"/>
                      </a14:imgEffect>
                    </a14:imgLayer>
                  </a14:imgProps>
                </a:ext>
                <a:ext uri="{28A0092B-C50C-407E-A947-70E740481C1C}">
                  <a14:useLocalDpi xmlns:a14="http://schemas.microsoft.com/office/drawing/2010/main"/>
                </a:ext>
              </a:extLst>
            </a:blip>
            <a:srcRect/>
            <a:stretch/>
          </p:blipFill>
          <p:spPr bwMode="auto">
            <a:xfrm>
              <a:off x="6019800" y="4352022"/>
              <a:ext cx="945078" cy="56587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61" name="Picture 13" descr="http://downloads.clipart.com/21945938.jpg?t=1355753322&amp;h=04c40bd11edf45e7892ad9d012f7ef4d&amp;u=gettingnerdy"/>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9677" b="90323" l="9341" r="89560"/>
                      </a14:imgEffect>
                    </a14:imgLayer>
                  </a14:imgProps>
                </a:ext>
                <a:ext uri="{28A0092B-C50C-407E-A947-70E740481C1C}">
                  <a14:useLocalDpi xmlns:a14="http://schemas.microsoft.com/office/drawing/2010/main"/>
                </a:ext>
              </a:extLst>
            </a:blip>
            <a:srcRect/>
            <a:stretch/>
          </p:blipFill>
          <p:spPr bwMode="auto">
            <a:xfrm rot="20686332">
              <a:off x="6516801" y="5543489"/>
              <a:ext cx="775855" cy="40678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65" name="Picture 17" descr="http://downloads.clipart.com/20622280.jpg?t=1355753710&amp;h=2360b015b067c19bd7beb7728259e6c4&amp;u=gettingnerdy"/>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3048000" y="3360668"/>
              <a:ext cx="1600200" cy="217953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67" name="Picture 19" descr="http://downloads.clipart.com/21873492.jpg?t=1355753775&amp;h=e2b335c4f62f936efcd17e5e8e9bffdd&amp;u=gettingnerdy"/>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9639" b="89157" l="9467" r="89941"/>
                      </a14:imgEffect>
                    </a14:imgLayer>
                  </a14:imgProps>
                </a:ext>
                <a:ext uri="{28A0092B-C50C-407E-A947-70E740481C1C}">
                  <a14:useLocalDpi xmlns:a14="http://schemas.microsoft.com/office/drawing/2010/main"/>
                </a:ext>
              </a:extLst>
            </a:blip>
            <a:srcRect/>
            <a:stretch/>
          </p:blipFill>
          <p:spPr bwMode="auto">
            <a:xfrm rot="833956">
              <a:off x="5870548" y="4985383"/>
              <a:ext cx="724087" cy="72542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69" name="Picture 21" descr="http://downloads.clipart.com/22163870.jpg?t=1355752520&amp;h=673cebfad3166e745485114bba68b957&amp;u=gettingnerdy"/>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526" b="100000" l="8725" r="100000"/>
                      </a14:imgEffect>
                    </a14:imgLayer>
                  </a14:imgProps>
                </a:ext>
                <a:ext uri="{28A0092B-C50C-407E-A947-70E740481C1C}">
                  <a14:useLocalDpi xmlns:a14="http://schemas.microsoft.com/office/drawing/2010/main"/>
                </a:ext>
              </a:extLst>
            </a:blip>
            <a:srcRect/>
            <a:stretch/>
          </p:blipFill>
          <p:spPr bwMode="auto">
            <a:xfrm>
              <a:off x="8161137" y="4352022"/>
              <a:ext cx="1056797" cy="1058176"/>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73" name="Picture 25" descr="http://downloads.clipart.com/20708360.jpg?t=1355753529&amp;h=3ad9fb0cebec6ee4d19eb86163cdd08b&amp;u=gettingnerdy"/>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9722" b="91667" l="0" r="89313"/>
                      </a14:imgEffect>
                    </a14:imgLayer>
                  </a14:imgProps>
                </a:ext>
                <a:ext uri="{28A0092B-C50C-407E-A947-70E740481C1C}">
                  <a14:useLocalDpi xmlns:a14="http://schemas.microsoft.com/office/drawing/2010/main"/>
                </a:ext>
              </a:extLst>
            </a:blip>
            <a:srcRect/>
            <a:stretch/>
          </p:blipFill>
          <p:spPr bwMode="auto">
            <a:xfrm>
              <a:off x="6388773" y="3217037"/>
              <a:ext cx="732366" cy="83178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75" name="Picture 27" descr="http://downloads.clipart.com/21729080.jpg?t=1355753821&amp;h=b71e9fabc5983b0191ab755f4a6508ac&amp;u=gettingnerdy"/>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293286" y="4352022"/>
              <a:ext cx="817066" cy="56587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79" name="Picture 31" descr="http://downloads.clipart.com/9752268.jpg?t=1355755416&amp;h=fbf749a6625730400f4fce07d12682f4&amp;u=gettingnerdy"/>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204897" y="1026610"/>
              <a:ext cx="602920" cy="649789"/>
            </a:xfrm>
            <a:prstGeom prst="rect">
              <a:avLst/>
            </a:prstGeom>
            <a:noFill/>
            <a:effectLst>
              <a:softEdge rad="76200"/>
            </a:effectLst>
            <a:extLst>
              <a:ext uri="{909E8E84-426E-40dd-AFC4-6F175D3DCCD1}">
                <a14:hiddenFill xmlns="" xmlns:a14="http://schemas.microsoft.com/office/drawing/2010/main">
                  <a:solidFill>
                    <a:srgbClr val="FFFFFF"/>
                  </a:solidFill>
                </a14:hiddenFill>
              </a:ext>
            </a:extLst>
          </p:spPr>
        </p:pic>
      </p:grpSp>
      <p:sp>
        <p:nvSpPr>
          <p:cNvPr id="18" name="TextBox 1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52400"/>
            <a:ext cx="8229600" cy="1143000"/>
          </a:xfrm>
        </p:spPr>
        <p:txBody>
          <a:bodyPr/>
          <a:lstStyle/>
          <a:p>
            <a:pPr eaLnBrk="1" hangingPunct="1"/>
            <a:r>
              <a:rPr lang="en-US"/>
              <a:t>PRODUCER</a:t>
            </a:r>
          </a:p>
        </p:txBody>
      </p:sp>
      <p:sp>
        <p:nvSpPr>
          <p:cNvPr id="43011" name="Rectangle 3"/>
          <p:cNvSpPr>
            <a:spLocks noGrp="1" noChangeArrowheads="1"/>
          </p:cNvSpPr>
          <p:nvPr>
            <p:ph type="body" idx="1"/>
          </p:nvPr>
        </p:nvSpPr>
        <p:spPr>
          <a:xfrm>
            <a:off x="457200" y="1066800"/>
            <a:ext cx="8229600" cy="4525963"/>
          </a:xfrm>
        </p:spPr>
        <p:txBody>
          <a:bodyPr/>
          <a:lstStyle/>
          <a:p>
            <a:pPr marL="0" indent="0" algn="ctr" eaLnBrk="1" hangingPunct="1">
              <a:buFontTx/>
              <a:buNone/>
            </a:pPr>
            <a:r>
              <a:rPr lang="en-US" sz="2800"/>
              <a:t>A </a:t>
            </a:r>
            <a:r>
              <a:rPr lang="en-US" sz="2800" b="1" u="sng"/>
              <a:t>tomato plant</a:t>
            </a:r>
            <a:r>
              <a:rPr lang="en-US" sz="2800"/>
              <a:t> gets the </a:t>
            </a:r>
            <a:r>
              <a:rPr lang="en-US" sz="2800" b="1" u="sng"/>
              <a:t>1000 units IN</a:t>
            </a:r>
            <a:r>
              <a:rPr lang="en-US" sz="2800"/>
              <a:t>.  It </a:t>
            </a:r>
            <a:r>
              <a:rPr lang="en-US" sz="2800" b="1" u="sng"/>
              <a:t>uses 900</a:t>
            </a:r>
            <a:r>
              <a:rPr lang="en-US" sz="2800"/>
              <a:t> of those </a:t>
            </a:r>
            <a:r>
              <a:rPr lang="en-US" sz="2800" b="1" u="sng"/>
              <a:t>1000</a:t>
            </a:r>
            <a:r>
              <a:rPr lang="en-US" sz="2800"/>
              <a:t> units to power its daily activities.  Much of that energy is </a:t>
            </a:r>
            <a:r>
              <a:rPr lang="en-US" sz="2800" b="1" u="sng"/>
              <a:t>lost</a:t>
            </a:r>
            <a:r>
              <a:rPr lang="en-US" sz="2800"/>
              <a:t> to the activities &amp; surroundings.  How much of the original energy is </a:t>
            </a:r>
            <a:r>
              <a:rPr lang="en-US" sz="2800" b="1" u="sng"/>
              <a:t>STORED</a:t>
            </a:r>
            <a:r>
              <a:rPr lang="en-US" sz="2800"/>
              <a:t>?</a:t>
            </a:r>
            <a:endParaRPr lang="en-US" sz="2800" b="1" u="sng"/>
          </a:p>
        </p:txBody>
      </p:sp>
      <p:pic>
        <p:nvPicPr>
          <p:cNvPr id="43014" name="Picture 6" descr="C:\Users\gvikingson\AppData\Local\Microsoft\Windows\Temporary Internet Files\Content.IE5\4O3BXESW\MP900406557[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29000" y="2971800"/>
            <a:ext cx="2388765" cy="358140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(c) Getting Nerdy, LLC</a:t>
            </a:r>
          </a:p>
        </p:txBody>
      </p:sp>
      <p:pic>
        <p:nvPicPr>
          <p:cNvPr id="26" name="Picture 3" descr="2010-2011 Energy Pyram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0678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4"/>
          <p:cNvSpPr txBox="1">
            <a:spLocks noChangeArrowheads="1"/>
          </p:cNvSpPr>
          <p:nvPr/>
        </p:nvSpPr>
        <p:spPr bwMode="auto">
          <a:xfrm>
            <a:off x="1371600" y="2487622"/>
            <a:ext cx="1803256" cy="341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20000"/>
              </a:spcBef>
            </a:pPr>
            <a:r>
              <a:rPr lang="en-US" sz="1200" b="1">
                <a:latin typeface="Calibri" pitchFamily="34" charset="0"/>
              </a:rPr>
              <a:t>A</a:t>
            </a:r>
            <a:r>
              <a:rPr lang="en-US" sz="1200">
                <a:latin typeface="Calibri" pitchFamily="34" charset="0"/>
              </a:rPr>
              <a:t>. </a:t>
            </a:r>
            <a:r>
              <a:rPr lang="en-US" sz="1200" b="1">
                <a:latin typeface="Calibri" pitchFamily="34" charset="0"/>
              </a:rPr>
              <a:t>Tomato Plant</a:t>
            </a:r>
          </a:p>
          <a:p>
            <a:pPr algn="ctr" eaLnBrk="1" hangingPunct="1">
              <a:lnSpc>
                <a:spcPct val="90000"/>
              </a:lnSpc>
              <a:spcBef>
                <a:spcPct val="20000"/>
              </a:spcBef>
            </a:pPr>
            <a:endParaRPr lang="en-US"/>
          </a:p>
        </p:txBody>
      </p:sp>
      <p:sp>
        <p:nvSpPr>
          <p:cNvPr id="8" name="Text Box 9"/>
          <p:cNvSpPr txBox="1">
            <a:spLocks noChangeArrowheads="1"/>
          </p:cNvSpPr>
          <p:nvPr/>
        </p:nvSpPr>
        <p:spPr bwMode="auto">
          <a:xfrm>
            <a:off x="609600" y="2473334"/>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1000</a:t>
            </a:r>
          </a:p>
        </p:txBody>
      </p:sp>
      <p:sp>
        <p:nvSpPr>
          <p:cNvPr id="9" name="Text Box 10"/>
          <p:cNvSpPr txBox="1">
            <a:spLocks noChangeArrowheads="1"/>
          </p:cNvSpPr>
          <p:nvPr/>
        </p:nvSpPr>
        <p:spPr bwMode="auto">
          <a:xfrm>
            <a:off x="2133600" y="20780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900</a:t>
            </a:r>
          </a:p>
        </p:txBody>
      </p:sp>
      <p:sp>
        <p:nvSpPr>
          <p:cNvPr id="10" name="Text Box 11"/>
          <p:cNvSpPr txBox="1">
            <a:spLocks noChangeArrowheads="1"/>
          </p:cNvSpPr>
          <p:nvPr/>
        </p:nvSpPr>
        <p:spPr bwMode="auto">
          <a:xfrm>
            <a:off x="1828800" y="4017972"/>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1000</a:t>
            </a:r>
          </a:p>
        </p:txBody>
      </p:sp>
      <p:sp>
        <p:nvSpPr>
          <p:cNvPr id="11" name="Text Box 12"/>
          <p:cNvSpPr txBox="1">
            <a:spLocks noChangeArrowheads="1"/>
          </p:cNvSpPr>
          <p:nvPr/>
        </p:nvSpPr>
        <p:spPr bwMode="auto">
          <a:xfrm>
            <a:off x="1828800" y="4246572"/>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900</a:t>
            </a:r>
          </a:p>
        </p:txBody>
      </p:sp>
      <p:sp>
        <p:nvSpPr>
          <p:cNvPr id="12" name="Text Box 13"/>
          <p:cNvSpPr txBox="1">
            <a:spLocks noChangeArrowheads="1"/>
          </p:cNvSpPr>
          <p:nvPr/>
        </p:nvSpPr>
        <p:spPr bwMode="auto">
          <a:xfrm>
            <a:off x="1828800" y="4454534"/>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100</a:t>
            </a:r>
          </a:p>
        </p:txBody>
      </p:sp>
      <p:pic>
        <p:nvPicPr>
          <p:cNvPr id="22" name="Picture 6" descr="C:\Users\gvikingson\AppData\Local\Microsoft\Windows\Temporary Internet Files\Content.IE5\4O3BXESW\MP900406557[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2488" y="2776162"/>
            <a:ext cx="814512" cy="122117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32" name="Text Box 26"/>
          <p:cNvSpPr txBox="1">
            <a:spLocks noChangeArrowheads="1"/>
          </p:cNvSpPr>
          <p:nvPr/>
        </p:nvSpPr>
        <p:spPr bwMode="auto">
          <a:xfrm>
            <a:off x="228600" y="4983540"/>
            <a:ext cx="8686800" cy="1569660"/>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sz="3200"/>
              <a:t>Fill in your chart with your calculations as you see here! Draw your picture neatly and color it!</a:t>
            </a:r>
          </a:p>
          <a:p>
            <a:pPr algn="ctr" eaLnBrk="1" hangingPunct="1"/>
            <a:endParaRPr lang="en-US" sz="3200"/>
          </a:p>
        </p:txBody>
      </p:sp>
      <p:sp>
        <p:nvSpPr>
          <p:cNvPr id="13" name="TextBox 12"/>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6739674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76200"/>
            <a:ext cx="8229600" cy="1143000"/>
          </a:xfrm>
        </p:spPr>
        <p:txBody>
          <a:bodyPr/>
          <a:lstStyle/>
          <a:p>
            <a:pPr eaLnBrk="1" hangingPunct="1"/>
            <a:r>
              <a:rPr lang="en-US"/>
              <a:t>PRIMARY (1</a:t>
            </a:r>
            <a:r>
              <a:rPr lang="en-US" baseline="30000"/>
              <a:t>st</a:t>
            </a:r>
            <a:r>
              <a:rPr lang="en-US"/>
              <a:t>) CONSUMER</a:t>
            </a:r>
          </a:p>
        </p:txBody>
      </p:sp>
      <p:sp>
        <p:nvSpPr>
          <p:cNvPr id="44035" name="Rectangle 3"/>
          <p:cNvSpPr>
            <a:spLocks noGrp="1" noChangeArrowheads="1"/>
          </p:cNvSpPr>
          <p:nvPr>
            <p:ph type="body" idx="1"/>
          </p:nvPr>
        </p:nvSpPr>
        <p:spPr>
          <a:xfrm>
            <a:off x="457200" y="990600"/>
            <a:ext cx="8229600" cy="4525963"/>
          </a:xfrm>
        </p:spPr>
        <p:txBody>
          <a:bodyPr/>
          <a:lstStyle/>
          <a:p>
            <a:pPr marL="0" indent="0" algn="ctr" eaLnBrk="1" hangingPunct="1">
              <a:buFontTx/>
              <a:buNone/>
            </a:pPr>
            <a:r>
              <a:rPr lang="en-US" sz="2600"/>
              <a:t>The </a:t>
            </a:r>
            <a:r>
              <a:rPr lang="en-US" sz="2600" b="1" u="sng"/>
              <a:t>tomato hornworm</a:t>
            </a:r>
            <a:r>
              <a:rPr lang="en-US" sz="2600"/>
              <a:t> loves tomatoes.  When it eats the tomato, it only receives the energy stored – </a:t>
            </a:r>
            <a:r>
              <a:rPr lang="en-US" sz="2600" b="1" u="sng"/>
              <a:t>100 UNITS</a:t>
            </a:r>
            <a:r>
              <a:rPr lang="en-US" sz="2600"/>
              <a:t>.  Of the </a:t>
            </a:r>
            <a:r>
              <a:rPr lang="en-US" sz="2600" b="1" u="sng"/>
              <a:t>100 units</a:t>
            </a:r>
            <a:r>
              <a:rPr lang="en-US" sz="2600"/>
              <a:t> of </a:t>
            </a:r>
            <a:r>
              <a:rPr lang="en-US" sz="2600" b="1" u="sng"/>
              <a:t>ENERGY IN</a:t>
            </a:r>
            <a:r>
              <a:rPr lang="en-US" sz="2600"/>
              <a:t>, </a:t>
            </a:r>
            <a:r>
              <a:rPr lang="en-US" sz="2600" b="1" u="sng"/>
              <a:t>90</a:t>
            </a:r>
            <a:r>
              <a:rPr lang="en-US" sz="2600"/>
              <a:t> units are used to power the worm’s daily activities and much of that energy is </a:t>
            </a:r>
            <a:r>
              <a:rPr lang="en-US" sz="2600" b="1" u="sng"/>
              <a:t>lost</a:t>
            </a:r>
            <a:r>
              <a:rPr lang="en-US" sz="2600"/>
              <a:t> to the activities &amp; surroundings.  How much of the original energy is </a:t>
            </a:r>
            <a:r>
              <a:rPr lang="en-US" sz="2600" b="1" u="sng"/>
              <a:t>STORED</a:t>
            </a:r>
            <a:r>
              <a:rPr lang="en-US" sz="2600"/>
              <a:t>?     </a:t>
            </a:r>
          </a:p>
        </p:txBody>
      </p:sp>
      <p:pic>
        <p:nvPicPr>
          <p:cNvPr id="44038" name="Picture 6" descr="http://downloads.clipart.com/24236026.jpg?t=1355853695&amp;h=982ec0088f1370227c738b07d7542d00&amp;u=gettingnerd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6200000">
            <a:off x="3004280" y="2558320"/>
            <a:ext cx="3287840" cy="502920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a:t>(c) Getting Nerdy, LLC</a:t>
            </a:r>
          </a:p>
        </p:txBody>
      </p:sp>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0" y="76200"/>
            <a:ext cx="9067800" cy="6248400"/>
            <a:chOff x="0" y="360"/>
            <a:chExt cx="15840" cy="11520"/>
          </a:xfrm>
        </p:grpSpPr>
        <p:pic>
          <p:nvPicPr>
            <p:cNvPr id="26" name="Picture 3" descr="2010-2011 Energy Pyram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0"/>
              <a:ext cx="15840" cy="11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4"/>
            <p:cNvSpPr txBox="1">
              <a:spLocks noChangeArrowheads="1"/>
            </p:cNvSpPr>
            <p:nvPr/>
          </p:nvSpPr>
          <p:spPr bwMode="auto">
            <a:xfrm>
              <a:off x="2441" y="4366"/>
              <a:ext cx="3150"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20000"/>
                </a:spcBef>
              </a:pPr>
              <a:r>
                <a:rPr lang="en-US" sz="1200" b="1">
                  <a:latin typeface="Calibri" pitchFamily="34" charset="0"/>
                </a:rPr>
                <a:t>A</a:t>
              </a:r>
              <a:r>
                <a:rPr lang="en-US" sz="1200">
                  <a:latin typeface="Calibri" pitchFamily="34" charset="0"/>
                </a:rPr>
                <a:t>. </a:t>
              </a:r>
              <a:r>
                <a:rPr lang="en-US" sz="1200" b="1">
                  <a:latin typeface="Calibri" pitchFamily="34" charset="0"/>
                </a:rPr>
                <a:t>Tomato Plant</a:t>
              </a:r>
            </a:p>
            <a:p>
              <a:pPr eaLnBrk="1" hangingPunct="1">
                <a:lnSpc>
                  <a:spcPct val="90000"/>
                </a:lnSpc>
                <a:spcBef>
                  <a:spcPct val="20000"/>
                </a:spcBef>
              </a:pPr>
              <a:endParaRPr lang="en-US"/>
            </a:p>
          </p:txBody>
        </p:sp>
        <p:sp>
          <p:nvSpPr>
            <p:cNvPr id="28" name="Text Box 5"/>
            <p:cNvSpPr txBox="1">
              <a:spLocks noChangeArrowheads="1"/>
            </p:cNvSpPr>
            <p:nvPr/>
          </p:nvSpPr>
          <p:spPr bwMode="auto">
            <a:xfrm>
              <a:off x="5591" y="5400"/>
              <a:ext cx="3150"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20000"/>
                </a:spcBef>
              </a:pPr>
              <a:r>
                <a:rPr lang="en-US" sz="1200" b="1">
                  <a:latin typeface="Calibri" pitchFamily="34" charset="0"/>
                </a:rPr>
                <a:t>B</a:t>
              </a:r>
              <a:r>
                <a:rPr lang="en-US" sz="1200">
                  <a:latin typeface="Calibri" pitchFamily="34" charset="0"/>
                </a:rPr>
                <a:t>. </a:t>
              </a:r>
              <a:r>
                <a:rPr lang="en-US" sz="1200" b="1">
                  <a:latin typeface="Calibri" pitchFamily="34" charset="0"/>
                </a:rPr>
                <a:t>Hornworm</a:t>
              </a:r>
            </a:p>
            <a:p>
              <a:pPr algn="ctr" eaLnBrk="1" hangingPunct="1">
                <a:lnSpc>
                  <a:spcPct val="90000"/>
                </a:lnSpc>
                <a:spcBef>
                  <a:spcPct val="20000"/>
                </a:spcBef>
              </a:pPr>
              <a:endParaRPr lang="en-US"/>
            </a:p>
          </p:txBody>
        </p:sp>
      </p:grpSp>
      <p:sp>
        <p:nvSpPr>
          <p:cNvPr id="8" name="Text Box 9"/>
          <p:cNvSpPr txBox="1">
            <a:spLocks noChangeArrowheads="1"/>
          </p:cNvSpPr>
          <p:nvPr/>
        </p:nvSpPr>
        <p:spPr bwMode="auto">
          <a:xfrm>
            <a:off x="609600" y="22098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1000</a:t>
            </a:r>
          </a:p>
        </p:txBody>
      </p:sp>
      <p:sp>
        <p:nvSpPr>
          <p:cNvPr id="9" name="Text Box 10"/>
          <p:cNvSpPr txBox="1">
            <a:spLocks noChangeArrowheads="1"/>
          </p:cNvSpPr>
          <p:nvPr/>
        </p:nvSpPr>
        <p:spPr bwMode="auto">
          <a:xfrm>
            <a:off x="2012732" y="1784132"/>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50000"/>
              </a:spcBef>
            </a:pPr>
            <a:r>
              <a:rPr lang="en-US" sz="1400"/>
              <a:t>900</a:t>
            </a:r>
          </a:p>
        </p:txBody>
      </p:sp>
      <p:sp>
        <p:nvSpPr>
          <p:cNvPr id="10" name="Text Box 11"/>
          <p:cNvSpPr txBox="1">
            <a:spLocks noChangeArrowheads="1"/>
          </p:cNvSpPr>
          <p:nvPr/>
        </p:nvSpPr>
        <p:spPr bwMode="auto">
          <a:xfrm>
            <a:off x="1905000" y="37544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1000</a:t>
            </a:r>
          </a:p>
        </p:txBody>
      </p:sp>
      <p:sp>
        <p:nvSpPr>
          <p:cNvPr id="11" name="Text Box 12"/>
          <p:cNvSpPr txBox="1">
            <a:spLocks noChangeArrowheads="1"/>
          </p:cNvSpPr>
          <p:nvPr/>
        </p:nvSpPr>
        <p:spPr bwMode="auto">
          <a:xfrm>
            <a:off x="1905000" y="3962400"/>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900</a:t>
            </a:r>
          </a:p>
        </p:txBody>
      </p:sp>
      <p:sp>
        <p:nvSpPr>
          <p:cNvPr id="12" name="Text Box 13"/>
          <p:cNvSpPr txBox="1">
            <a:spLocks noChangeArrowheads="1"/>
          </p:cNvSpPr>
          <p:nvPr/>
        </p:nvSpPr>
        <p:spPr bwMode="auto">
          <a:xfrm>
            <a:off x="1905000" y="41910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100</a:t>
            </a:r>
          </a:p>
        </p:txBody>
      </p:sp>
      <p:sp>
        <p:nvSpPr>
          <p:cNvPr id="13" name="Text Box 14"/>
          <p:cNvSpPr txBox="1">
            <a:spLocks noChangeArrowheads="1"/>
          </p:cNvSpPr>
          <p:nvPr/>
        </p:nvSpPr>
        <p:spPr bwMode="auto">
          <a:xfrm>
            <a:off x="3794234" y="2443272"/>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50000"/>
              </a:spcBef>
            </a:pPr>
            <a:r>
              <a:rPr lang="en-US" sz="1400"/>
              <a:t>90</a:t>
            </a:r>
          </a:p>
        </p:txBody>
      </p:sp>
      <p:sp>
        <p:nvSpPr>
          <p:cNvPr id="14" name="Text Box 15"/>
          <p:cNvSpPr txBox="1">
            <a:spLocks noChangeArrowheads="1"/>
          </p:cNvSpPr>
          <p:nvPr/>
        </p:nvSpPr>
        <p:spPr bwMode="auto">
          <a:xfrm>
            <a:off x="3733800" y="37544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a:t>
            </a:r>
          </a:p>
        </p:txBody>
      </p:sp>
      <p:sp>
        <p:nvSpPr>
          <p:cNvPr id="15" name="Text Box 16"/>
          <p:cNvSpPr txBox="1">
            <a:spLocks noChangeArrowheads="1"/>
          </p:cNvSpPr>
          <p:nvPr/>
        </p:nvSpPr>
        <p:spPr bwMode="auto">
          <a:xfrm>
            <a:off x="3657600" y="39624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90</a:t>
            </a:r>
          </a:p>
        </p:txBody>
      </p:sp>
      <p:sp>
        <p:nvSpPr>
          <p:cNvPr id="16" name="Text Box 17"/>
          <p:cNvSpPr txBox="1">
            <a:spLocks noChangeArrowheads="1"/>
          </p:cNvSpPr>
          <p:nvPr/>
        </p:nvSpPr>
        <p:spPr bwMode="auto">
          <a:xfrm>
            <a:off x="3733800" y="41910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50000"/>
              </a:spcBef>
            </a:pPr>
            <a:r>
              <a:rPr lang="en-US" sz="1400"/>
              <a:t>10</a:t>
            </a:r>
          </a:p>
        </p:txBody>
      </p:sp>
      <p:pic>
        <p:nvPicPr>
          <p:cNvPr id="22" name="Picture 6" descr="C:\Users\gvikingson\AppData\Local\Microsoft\Windows\Temporary Internet Files\Content.IE5\4O3BXESW\MP900406557[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8688" y="2512628"/>
            <a:ext cx="814512" cy="122117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3" name="Picture 6" descr="http://downloads.clipart.com/24236026.jpg?t=1355853695&amp;h=982ec0088f1370227c738b07d7542d00&amp;u=gettingnerd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3786464" y="2866655"/>
            <a:ext cx="681312" cy="104215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31" name="Text Box 26"/>
          <p:cNvSpPr txBox="1">
            <a:spLocks noChangeArrowheads="1"/>
          </p:cNvSpPr>
          <p:nvPr/>
        </p:nvSpPr>
        <p:spPr bwMode="auto">
          <a:xfrm>
            <a:off x="152400" y="4678740"/>
            <a:ext cx="8839200" cy="1569660"/>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sz="3200"/>
              <a:t>Fill in your chart with your calculations as you see here! Draw your picture neatly and color it!</a:t>
            </a:r>
          </a:p>
          <a:p>
            <a:pPr algn="ctr" eaLnBrk="1" hangingPunct="1"/>
            <a:endParaRPr lang="en-US" sz="3200"/>
          </a:p>
        </p:txBody>
      </p:sp>
      <p:sp>
        <p:nvSpPr>
          <p:cNvPr id="19" name="TextBox 1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26692577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76200"/>
            <a:ext cx="8229600" cy="609600"/>
          </a:xfrm>
        </p:spPr>
        <p:txBody>
          <a:bodyPr/>
          <a:lstStyle/>
          <a:p>
            <a:pPr eaLnBrk="1" hangingPunct="1"/>
            <a:r>
              <a:rPr lang="en-US" sz="4000"/>
              <a:t>SECONDARY (2</a:t>
            </a:r>
            <a:r>
              <a:rPr lang="en-US" sz="4000" baseline="30000"/>
              <a:t>nd</a:t>
            </a:r>
            <a:r>
              <a:rPr lang="en-US" sz="4000"/>
              <a:t>) CONSUMER</a:t>
            </a:r>
          </a:p>
        </p:txBody>
      </p:sp>
      <p:sp>
        <p:nvSpPr>
          <p:cNvPr id="45059" name="Rectangle 3"/>
          <p:cNvSpPr>
            <a:spLocks noGrp="1" noChangeArrowheads="1"/>
          </p:cNvSpPr>
          <p:nvPr>
            <p:ph type="body" idx="1"/>
          </p:nvPr>
        </p:nvSpPr>
        <p:spPr>
          <a:xfrm>
            <a:off x="457200" y="609600"/>
            <a:ext cx="8229600" cy="4525963"/>
          </a:xfrm>
        </p:spPr>
        <p:txBody>
          <a:bodyPr/>
          <a:lstStyle/>
          <a:p>
            <a:pPr marL="0" indent="0" algn="ctr" eaLnBrk="1" hangingPunct="1">
              <a:buFontTx/>
              <a:buNone/>
            </a:pPr>
            <a:r>
              <a:rPr lang="en-US" sz="2800"/>
              <a:t>A </a:t>
            </a:r>
            <a:r>
              <a:rPr lang="en-US" sz="2800" b="1" u="sng"/>
              <a:t>Carolina Wren</a:t>
            </a:r>
            <a:r>
              <a:rPr lang="en-US" sz="2800"/>
              <a:t> is flying up above and makes a tasty meal out of the hornworm, getting the </a:t>
            </a:r>
            <a:r>
              <a:rPr lang="en-US" sz="2800" b="1" u="sng"/>
              <a:t>10 units</a:t>
            </a:r>
            <a:r>
              <a:rPr lang="en-US" sz="2800"/>
              <a:t> of stored energy. Of the </a:t>
            </a:r>
            <a:r>
              <a:rPr lang="en-US" sz="2800" b="1" u="sng"/>
              <a:t>10 units</a:t>
            </a:r>
            <a:r>
              <a:rPr lang="en-US" sz="2800"/>
              <a:t> of </a:t>
            </a:r>
            <a:r>
              <a:rPr lang="en-US" sz="2800" b="1" u="sng"/>
              <a:t>ENERGY IN</a:t>
            </a:r>
            <a:r>
              <a:rPr lang="en-US" sz="2800"/>
              <a:t>, </a:t>
            </a:r>
            <a:r>
              <a:rPr lang="en-US" sz="2800" b="1" u="sng"/>
              <a:t>9</a:t>
            </a:r>
            <a:r>
              <a:rPr lang="en-US" sz="2800"/>
              <a:t> units are used to power the wren’s daily activities and much of that energy is </a:t>
            </a:r>
            <a:r>
              <a:rPr lang="en-US" sz="2800" b="1" u="sng"/>
              <a:t>lost</a:t>
            </a:r>
            <a:r>
              <a:rPr lang="en-US" sz="2800"/>
              <a:t> to the activities &amp; surroundings.  How much of the original energy is </a:t>
            </a:r>
            <a:r>
              <a:rPr lang="en-US" sz="2800" b="1" u="sng"/>
              <a:t>STORED</a:t>
            </a:r>
            <a:r>
              <a:rPr lang="en-US" sz="2800"/>
              <a:t>? </a:t>
            </a:r>
          </a:p>
        </p:txBody>
      </p:sp>
      <p:sp>
        <p:nvSpPr>
          <p:cNvPr id="2" name="AutoShape 6" descr="http://downloads.clipart.com/34731306.jpg?t=1355853820&amp;h=f56cb33e1bb0989c15cd10c16b50fda3&amp;u=gettingnerdy"/>
          <p:cNvSpPr>
            <a:spLocks noChangeAspect="1" noChangeArrowheads="1"/>
          </p:cNvSpPr>
          <p:nvPr/>
        </p:nvSpPr>
        <p:spPr bwMode="auto">
          <a:xfrm>
            <a:off x="190500" y="-2127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5064" name="Picture 8" descr="http://downloads.clipart.com/34791073.jpg?t=1355854027&amp;h=9cf262fa182241cbe624d2f054b65eb8&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88323" y="3292246"/>
            <a:ext cx="4261945" cy="348955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82084" y="76200"/>
            <a:ext cx="9067799" cy="6248400"/>
            <a:chOff x="-7853" y="77"/>
            <a:chExt cx="15840" cy="11520"/>
          </a:xfrm>
        </p:grpSpPr>
        <p:pic>
          <p:nvPicPr>
            <p:cNvPr id="26" name="Picture 3" descr="2010-2011 Energy Pyram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53" y="77"/>
              <a:ext cx="15840" cy="11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4"/>
            <p:cNvSpPr txBox="1">
              <a:spLocks noChangeArrowheads="1"/>
            </p:cNvSpPr>
            <p:nvPr/>
          </p:nvSpPr>
          <p:spPr bwMode="auto">
            <a:xfrm>
              <a:off x="-5491" y="3939"/>
              <a:ext cx="3150"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20000"/>
                </a:spcBef>
              </a:pPr>
              <a:r>
                <a:rPr lang="en-US" sz="1200" b="1">
                  <a:latin typeface="Calibri" pitchFamily="34" charset="0"/>
                </a:rPr>
                <a:t>A</a:t>
              </a:r>
              <a:r>
                <a:rPr lang="en-US" sz="1200">
                  <a:latin typeface="Calibri" pitchFamily="34" charset="0"/>
                </a:rPr>
                <a:t>. </a:t>
              </a:r>
              <a:r>
                <a:rPr lang="en-US" sz="1200" b="1">
                  <a:latin typeface="Calibri" pitchFamily="34" charset="0"/>
                </a:rPr>
                <a:t>Tomato Plant</a:t>
              </a:r>
            </a:p>
            <a:p>
              <a:pPr eaLnBrk="1" hangingPunct="1">
                <a:lnSpc>
                  <a:spcPct val="90000"/>
                </a:lnSpc>
                <a:spcBef>
                  <a:spcPct val="20000"/>
                </a:spcBef>
              </a:pPr>
              <a:endParaRPr lang="en-US"/>
            </a:p>
          </p:txBody>
        </p:sp>
        <p:sp>
          <p:nvSpPr>
            <p:cNvPr id="28" name="Text Box 5"/>
            <p:cNvSpPr txBox="1">
              <a:spLocks noChangeArrowheads="1"/>
            </p:cNvSpPr>
            <p:nvPr/>
          </p:nvSpPr>
          <p:spPr bwMode="auto">
            <a:xfrm>
              <a:off x="-1829" y="4924"/>
              <a:ext cx="3150"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20000"/>
                </a:spcBef>
              </a:pPr>
              <a:r>
                <a:rPr lang="en-US" sz="1200" b="1">
                  <a:latin typeface="Calibri" pitchFamily="34" charset="0"/>
                </a:rPr>
                <a:t>B</a:t>
              </a:r>
              <a:r>
                <a:rPr lang="en-US" sz="1200">
                  <a:latin typeface="Calibri" pitchFamily="34" charset="0"/>
                </a:rPr>
                <a:t>. </a:t>
              </a:r>
              <a:r>
                <a:rPr lang="en-US" sz="1200" b="1">
                  <a:latin typeface="Calibri" pitchFamily="34" charset="0"/>
                </a:rPr>
                <a:t>Hornworm</a:t>
              </a:r>
            </a:p>
            <a:p>
              <a:pPr eaLnBrk="1" hangingPunct="1">
                <a:lnSpc>
                  <a:spcPct val="90000"/>
                </a:lnSpc>
                <a:spcBef>
                  <a:spcPct val="20000"/>
                </a:spcBef>
              </a:pPr>
              <a:endParaRPr lang="en-US"/>
            </a:p>
          </p:txBody>
        </p:sp>
        <p:sp>
          <p:nvSpPr>
            <p:cNvPr id="29" name="Text Box 6"/>
            <p:cNvSpPr txBox="1">
              <a:spLocks noChangeArrowheads="1"/>
            </p:cNvSpPr>
            <p:nvPr/>
          </p:nvSpPr>
          <p:spPr bwMode="auto">
            <a:xfrm>
              <a:off x="811" y="6638"/>
              <a:ext cx="3150"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20000"/>
                </a:spcBef>
              </a:pPr>
              <a:r>
                <a:rPr lang="en-US" sz="1200" b="1">
                  <a:latin typeface="Calibri" pitchFamily="34" charset="0"/>
                </a:rPr>
                <a:t>C</a:t>
              </a:r>
              <a:r>
                <a:rPr lang="en-US" sz="1200">
                  <a:latin typeface="Calibri" pitchFamily="34" charset="0"/>
                </a:rPr>
                <a:t>. </a:t>
              </a:r>
              <a:r>
                <a:rPr lang="en-US" sz="1200" b="1">
                  <a:latin typeface="Calibri" pitchFamily="34" charset="0"/>
                </a:rPr>
                <a:t>Wren</a:t>
              </a:r>
            </a:p>
            <a:p>
              <a:pPr eaLnBrk="1" hangingPunct="1">
                <a:lnSpc>
                  <a:spcPct val="90000"/>
                </a:lnSpc>
                <a:spcBef>
                  <a:spcPct val="20000"/>
                </a:spcBef>
              </a:pPr>
              <a:endParaRPr lang="en-US" b="1"/>
            </a:p>
          </p:txBody>
        </p:sp>
      </p:grpSp>
      <p:sp>
        <p:nvSpPr>
          <p:cNvPr id="8" name="Text Box 9"/>
          <p:cNvSpPr txBox="1">
            <a:spLocks noChangeArrowheads="1"/>
          </p:cNvSpPr>
          <p:nvPr/>
        </p:nvSpPr>
        <p:spPr bwMode="auto">
          <a:xfrm>
            <a:off x="641132" y="2185769"/>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1000</a:t>
            </a:r>
          </a:p>
        </p:txBody>
      </p:sp>
      <p:sp>
        <p:nvSpPr>
          <p:cNvPr id="9" name="Text Box 10"/>
          <p:cNvSpPr txBox="1">
            <a:spLocks noChangeArrowheads="1"/>
          </p:cNvSpPr>
          <p:nvPr/>
        </p:nvSpPr>
        <p:spPr bwMode="auto">
          <a:xfrm>
            <a:off x="2104698" y="1804770"/>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50000"/>
              </a:spcBef>
            </a:pPr>
            <a:r>
              <a:rPr lang="en-US" sz="1400"/>
              <a:t>900</a:t>
            </a:r>
          </a:p>
        </p:txBody>
      </p:sp>
      <p:sp>
        <p:nvSpPr>
          <p:cNvPr id="10" name="Text Box 11"/>
          <p:cNvSpPr txBox="1">
            <a:spLocks noChangeArrowheads="1"/>
          </p:cNvSpPr>
          <p:nvPr/>
        </p:nvSpPr>
        <p:spPr bwMode="auto">
          <a:xfrm>
            <a:off x="1981200" y="37544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1000</a:t>
            </a:r>
          </a:p>
        </p:txBody>
      </p:sp>
      <p:sp>
        <p:nvSpPr>
          <p:cNvPr id="11" name="Text Box 12"/>
          <p:cNvSpPr txBox="1">
            <a:spLocks noChangeArrowheads="1"/>
          </p:cNvSpPr>
          <p:nvPr/>
        </p:nvSpPr>
        <p:spPr bwMode="auto">
          <a:xfrm>
            <a:off x="1981200" y="3951506"/>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900</a:t>
            </a:r>
          </a:p>
        </p:txBody>
      </p:sp>
      <p:sp>
        <p:nvSpPr>
          <p:cNvPr id="12" name="Text Box 13"/>
          <p:cNvSpPr txBox="1">
            <a:spLocks noChangeArrowheads="1"/>
          </p:cNvSpPr>
          <p:nvPr/>
        </p:nvSpPr>
        <p:spPr bwMode="auto">
          <a:xfrm>
            <a:off x="1981200" y="41910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100</a:t>
            </a:r>
          </a:p>
        </p:txBody>
      </p:sp>
      <p:sp>
        <p:nvSpPr>
          <p:cNvPr id="13" name="Text Box 14"/>
          <p:cNvSpPr txBox="1">
            <a:spLocks noChangeArrowheads="1"/>
          </p:cNvSpPr>
          <p:nvPr/>
        </p:nvSpPr>
        <p:spPr bwMode="auto">
          <a:xfrm>
            <a:off x="3883570" y="2443272"/>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50000"/>
              </a:spcBef>
            </a:pPr>
            <a:r>
              <a:rPr lang="en-US" sz="1400"/>
              <a:t>90</a:t>
            </a:r>
          </a:p>
        </p:txBody>
      </p:sp>
      <p:sp>
        <p:nvSpPr>
          <p:cNvPr id="14" name="Text Box 15"/>
          <p:cNvSpPr txBox="1">
            <a:spLocks noChangeArrowheads="1"/>
          </p:cNvSpPr>
          <p:nvPr/>
        </p:nvSpPr>
        <p:spPr bwMode="auto">
          <a:xfrm>
            <a:off x="3810000" y="37544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a:t>
            </a:r>
          </a:p>
        </p:txBody>
      </p:sp>
      <p:sp>
        <p:nvSpPr>
          <p:cNvPr id="15" name="Text Box 16"/>
          <p:cNvSpPr txBox="1">
            <a:spLocks noChangeArrowheads="1"/>
          </p:cNvSpPr>
          <p:nvPr/>
        </p:nvSpPr>
        <p:spPr bwMode="auto">
          <a:xfrm>
            <a:off x="3702268" y="39624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90</a:t>
            </a:r>
          </a:p>
        </p:txBody>
      </p:sp>
      <p:sp>
        <p:nvSpPr>
          <p:cNvPr id="16" name="Text Box 17"/>
          <p:cNvSpPr txBox="1">
            <a:spLocks noChangeArrowheads="1"/>
          </p:cNvSpPr>
          <p:nvPr/>
        </p:nvSpPr>
        <p:spPr bwMode="auto">
          <a:xfrm>
            <a:off x="3886200" y="41910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a:t>
            </a:r>
          </a:p>
        </p:txBody>
      </p:sp>
      <p:sp>
        <p:nvSpPr>
          <p:cNvPr id="17" name="Text Box 18"/>
          <p:cNvSpPr txBox="1">
            <a:spLocks noChangeArrowheads="1"/>
          </p:cNvSpPr>
          <p:nvPr/>
        </p:nvSpPr>
        <p:spPr bwMode="auto">
          <a:xfrm>
            <a:off x="5562600" y="32972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50000"/>
              </a:spcBef>
            </a:pPr>
            <a:r>
              <a:rPr lang="en-US" sz="1400"/>
              <a:t>9</a:t>
            </a:r>
          </a:p>
        </p:txBody>
      </p:sp>
      <p:sp>
        <p:nvSpPr>
          <p:cNvPr id="18" name="Text Box 19"/>
          <p:cNvSpPr txBox="1">
            <a:spLocks noChangeArrowheads="1"/>
          </p:cNvSpPr>
          <p:nvPr/>
        </p:nvSpPr>
        <p:spPr bwMode="auto">
          <a:xfrm>
            <a:off x="5410200" y="38862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10</a:t>
            </a:r>
          </a:p>
        </p:txBody>
      </p:sp>
      <p:sp>
        <p:nvSpPr>
          <p:cNvPr id="19" name="Text Box 20"/>
          <p:cNvSpPr txBox="1">
            <a:spLocks noChangeArrowheads="1"/>
          </p:cNvSpPr>
          <p:nvPr/>
        </p:nvSpPr>
        <p:spPr bwMode="auto">
          <a:xfrm>
            <a:off x="5486400" y="41148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9</a:t>
            </a:r>
          </a:p>
        </p:txBody>
      </p:sp>
      <p:sp>
        <p:nvSpPr>
          <p:cNvPr id="20" name="Text Box 21"/>
          <p:cNvSpPr txBox="1">
            <a:spLocks noChangeArrowheads="1"/>
          </p:cNvSpPr>
          <p:nvPr/>
        </p:nvSpPr>
        <p:spPr bwMode="auto">
          <a:xfrm>
            <a:off x="5638800" y="43434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a:t>
            </a:r>
          </a:p>
        </p:txBody>
      </p:sp>
      <p:pic>
        <p:nvPicPr>
          <p:cNvPr id="22" name="Picture 6" descr="C:\Users\gvikingson\AppData\Local\Microsoft\Windows\Temporary Internet Files\Content.IE5\4O3BXESW\MP900406557[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8688" y="2512628"/>
            <a:ext cx="814512" cy="122117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3" name="Picture 6" descr="http://downloads.clipart.com/24236026.jpg?t=1355853695&amp;h=982ec0088f1370227c738b07d7542d00&amp;u=gettingnerd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3786464" y="2866655"/>
            <a:ext cx="681312" cy="104215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4" name="Picture 8" descr="http://downloads.clipart.com/34791073.jpg?t=1355854027&amp;h=9cf262fa182241cbe624d2f054b65eb8&amp;u=gettingnerdy"/>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10475" y="3047078"/>
            <a:ext cx="628326" cy="57585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31" name="Text Box 26"/>
          <p:cNvSpPr txBox="1">
            <a:spLocks noChangeArrowheads="1"/>
          </p:cNvSpPr>
          <p:nvPr/>
        </p:nvSpPr>
        <p:spPr bwMode="auto">
          <a:xfrm>
            <a:off x="228600" y="4678740"/>
            <a:ext cx="8763000" cy="1569660"/>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sz="3200"/>
              <a:t>Fill in your chart with your calculations as you see here! Draw your picture neatly and color it!</a:t>
            </a:r>
          </a:p>
          <a:p>
            <a:pPr algn="ctr" eaLnBrk="1" hangingPunct="1"/>
            <a:endParaRPr lang="en-US" sz="3200"/>
          </a:p>
        </p:txBody>
      </p:sp>
      <p:sp>
        <p:nvSpPr>
          <p:cNvPr id="25" name="TextBox 2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42242425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76200"/>
            <a:ext cx="8229600" cy="762000"/>
          </a:xfrm>
        </p:spPr>
        <p:txBody>
          <a:bodyPr/>
          <a:lstStyle/>
          <a:p>
            <a:pPr eaLnBrk="1" hangingPunct="1"/>
            <a:r>
              <a:rPr lang="en-US"/>
              <a:t>TERTIARY (3</a:t>
            </a:r>
            <a:r>
              <a:rPr lang="en-US" baseline="30000"/>
              <a:t>rd</a:t>
            </a:r>
            <a:r>
              <a:rPr lang="en-US"/>
              <a:t>) CONSUMER</a:t>
            </a:r>
          </a:p>
        </p:txBody>
      </p:sp>
      <p:sp>
        <p:nvSpPr>
          <p:cNvPr id="46083" name="Rectangle 3"/>
          <p:cNvSpPr>
            <a:spLocks noGrp="1" noChangeArrowheads="1"/>
          </p:cNvSpPr>
          <p:nvPr>
            <p:ph type="body" idx="1"/>
          </p:nvPr>
        </p:nvSpPr>
        <p:spPr>
          <a:xfrm>
            <a:off x="457200" y="1143000"/>
            <a:ext cx="8229600" cy="4906962"/>
          </a:xfrm>
        </p:spPr>
        <p:txBody>
          <a:bodyPr/>
          <a:lstStyle/>
          <a:p>
            <a:pPr marL="0" indent="0" algn="ctr" eaLnBrk="1" hangingPunct="1">
              <a:buFontTx/>
              <a:buNone/>
            </a:pPr>
            <a:r>
              <a:rPr lang="en-US"/>
              <a:t>A </a:t>
            </a:r>
            <a:r>
              <a:rPr lang="en-US" b="1" u="sng"/>
              <a:t>Red-tail Hawk</a:t>
            </a:r>
            <a:r>
              <a:rPr lang="en-US"/>
              <a:t> is circling the field and sees the wren flying below.  It swoops down to catch his meal, getting the </a:t>
            </a:r>
            <a:r>
              <a:rPr lang="en-US" b="1" u="sng"/>
              <a:t>1 unit</a:t>
            </a:r>
            <a:r>
              <a:rPr lang="en-US"/>
              <a:t> of stored energy as he eats it. </a:t>
            </a:r>
          </a:p>
        </p:txBody>
      </p:sp>
      <p:pic>
        <p:nvPicPr>
          <p:cNvPr id="46086" name="Picture 6" descr="http://downloads.clipart.com/34731306.jpg?t=1355853820&amp;h=f56cb33e1bb0989c15cd10c16b50fda3&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90337" y="3200400"/>
            <a:ext cx="4720063" cy="350520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76200" y="76056"/>
            <a:ext cx="9067800" cy="6248400"/>
            <a:chOff x="34" y="476"/>
            <a:chExt cx="15840" cy="11520"/>
          </a:xfrm>
        </p:grpSpPr>
        <p:pic>
          <p:nvPicPr>
            <p:cNvPr id="26" name="Picture 3" descr="2010-2011 Energy Pyram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 y="476"/>
              <a:ext cx="15840" cy="11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4"/>
            <p:cNvSpPr txBox="1">
              <a:spLocks noChangeArrowheads="1"/>
            </p:cNvSpPr>
            <p:nvPr/>
          </p:nvSpPr>
          <p:spPr bwMode="auto">
            <a:xfrm>
              <a:off x="2475" y="4482"/>
              <a:ext cx="3150"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20000"/>
                </a:spcBef>
              </a:pPr>
              <a:r>
                <a:rPr lang="en-US" sz="1200" b="1">
                  <a:latin typeface="Calibri" pitchFamily="34" charset="0"/>
                </a:rPr>
                <a:t>A</a:t>
              </a:r>
              <a:r>
                <a:rPr lang="en-US" sz="1200">
                  <a:latin typeface="Calibri" pitchFamily="34" charset="0"/>
                </a:rPr>
                <a:t>. </a:t>
              </a:r>
              <a:r>
                <a:rPr lang="en-US" sz="1200" b="1">
                  <a:latin typeface="Calibri" pitchFamily="34" charset="0"/>
                </a:rPr>
                <a:t>Tomato Plant</a:t>
              </a:r>
            </a:p>
            <a:p>
              <a:pPr algn="ctr" eaLnBrk="1" hangingPunct="1">
                <a:lnSpc>
                  <a:spcPct val="90000"/>
                </a:lnSpc>
                <a:spcBef>
                  <a:spcPct val="20000"/>
                </a:spcBef>
              </a:pPr>
              <a:endParaRPr lang="en-US"/>
            </a:p>
          </p:txBody>
        </p:sp>
        <p:sp>
          <p:nvSpPr>
            <p:cNvPr id="28" name="Text Box 5"/>
            <p:cNvSpPr txBox="1">
              <a:spLocks noChangeArrowheads="1"/>
            </p:cNvSpPr>
            <p:nvPr/>
          </p:nvSpPr>
          <p:spPr bwMode="auto">
            <a:xfrm>
              <a:off x="5536" y="5393"/>
              <a:ext cx="3150"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20000"/>
                </a:spcBef>
              </a:pPr>
              <a:r>
                <a:rPr lang="en-US" sz="1200" b="1">
                  <a:latin typeface="Calibri" pitchFamily="34" charset="0"/>
                </a:rPr>
                <a:t>B</a:t>
              </a:r>
              <a:r>
                <a:rPr lang="en-US" sz="1200">
                  <a:latin typeface="Calibri" pitchFamily="34" charset="0"/>
                </a:rPr>
                <a:t>. </a:t>
              </a:r>
              <a:r>
                <a:rPr lang="en-US" sz="1200" b="1">
                  <a:latin typeface="Calibri" pitchFamily="34" charset="0"/>
                </a:rPr>
                <a:t>Hornworm</a:t>
              </a:r>
            </a:p>
            <a:p>
              <a:pPr algn="ctr" eaLnBrk="1" hangingPunct="1">
                <a:lnSpc>
                  <a:spcPct val="90000"/>
                </a:lnSpc>
                <a:spcBef>
                  <a:spcPct val="20000"/>
                </a:spcBef>
              </a:pPr>
              <a:endParaRPr lang="en-US"/>
            </a:p>
          </p:txBody>
        </p:sp>
        <p:sp>
          <p:nvSpPr>
            <p:cNvPr id="29" name="Text Box 6"/>
            <p:cNvSpPr txBox="1">
              <a:spLocks noChangeArrowheads="1"/>
            </p:cNvSpPr>
            <p:nvPr/>
          </p:nvSpPr>
          <p:spPr bwMode="auto">
            <a:xfrm>
              <a:off x="8484" y="7046"/>
              <a:ext cx="3150"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20000"/>
                </a:spcBef>
              </a:pPr>
              <a:r>
                <a:rPr lang="en-US" sz="1200" b="1">
                  <a:latin typeface="Calibri" pitchFamily="34" charset="0"/>
                </a:rPr>
                <a:t>C</a:t>
              </a:r>
              <a:r>
                <a:rPr lang="en-US" sz="1200">
                  <a:latin typeface="Calibri" pitchFamily="34" charset="0"/>
                </a:rPr>
                <a:t>. </a:t>
              </a:r>
              <a:r>
                <a:rPr lang="en-US" sz="1200" b="1">
                  <a:latin typeface="Calibri" pitchFamily="34" charset="0"/>
                </a:rPr>
                <a:t>Wren</a:t>
              </a:r>
            </a:p>
            <a:p>
              <a:pPr eaLnBrk="1" hangingPunct="1">
                <a:lnSpc>
                  <a:spcPct val="90000"/>
                </a:lnSpc>
                <a:spcBef>
                  <a:spcPct val="20000"/>
                </a:spcBef>
              </a:pPr>
              <a:endParaRPr lang="en-US" b="1"/>
            </a:p>
          </p:txBody>
        </p:sp>
        <p:sp>
          <p:nvSpPr>
            <p:cNvPr id="30" name="Text Box 7"/>
            <p:cNvSpPr txBox="1">
              <a:spLocks noChangeArrowheads="1"/>
            </p:cNvSpPr>
            <p:nvPr/>
          </p:nvSpPr>
          <p:spPr bwMode="auto">
            <a:xfrm>
              <a:off x="11340" y="7714"/>
              <a:ext cx="2340" cy="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lnSpc>
                  <a:spcPct val="90000"/>
                </a:lnSpc>
                <a:spcBef>
                  <a:spcPct val="20000"/>
                </a:spcBef>
              </a:pPr>
              <a:r>
                <a:rPr lang="en-US" sz="1200" b="1">
                  <a:latin typeface="Calibri" pitchFamily="34" charset="0"/>
                </a:rPr>
                <a:t>D</a:t>
              </a:r>
              <a:r>
                <a:rPr lang="en-US" sz="1200">
                  <a:latin typeface="Calibri" pitchFamily="34" charset="0"/>
                </a:rPr>
                <a:t>. </a:t>
              </a:r>
              <a:r>
                <a:rPr lang="en-US" sz="1200" b="1">
                  <a:latin typeface="Calibri" pitchFamily="34" charset="0"/>
                </a:rPr>
                <a:t>Red-tail Hawk</a:t>
              </a:r>
              <a:endParaRPr lang="en-US" b="1"/>
            </a:p>
          </p:txBody>
        </p:sp>
      </p:grpSp>
      <p:sp>
        <p:nvSpPr>
          <p:cNvPr id="8" name="Text Box 9"/>
          <p:cNvSpPr txBox="1">
            <a:spLocks noChangeArrowheads="1"/>
          </p:cNvSpPr>
          <p:nvPr/>
        </p:nvSpPr>
        <p:spPr bwMode="auto">
          <a:xfrm>
            <a:off x="641132" y="2180898"/>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1000</a:t>
            </a:r>
          </a:p>
        </p:txBody>
      </p:sp>
      <p:sp>
        <p:nvSpPr>
          <p:cNvPr id="9" name="Text Box 10"/>
          <p:cNvSpPr txBox="1">
            <a:spLocks noChangeArrowheads="1"/>
          </p:cNvSpPr>
          <p:nvPr/>
        </p:nvSpPr>
        <p:spPr bwMode="auto">
          <a:xfrm>
            <a:off x="2133600" y="17732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900</a:t>
            </a:r>
          </a:p>
        </p:txBody>
      </p:sp>
      <p:sp>
        <p:nvSpPr>
          <p:cNvPr id="10" name="Text Box 11"/>
          <p:cNvSpPr txBox="1">
            <a:spLocks noChangeArrowheads="1"/>
          </p:cNvSpPr>
          <p:nvPr/>
        </p:nvSpPr>
        <p:spPr bwMode="auto">
          <a:xfrm>
            <a:off x="1981200" y="37544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1000</a:t>
            </a:r>
          </a:p>
        </p:txBody>
      </p:sp>
      <p:sp>
        <p:nvSpPr>
          <p:cNvPr id="11" name="Text Box 12"/>
          <p:cNvSpPr txBox="1">
            <a:spLocks noChangeArrowheads="1"/>
          </p:cNvSpPr>
          <p:nvPr/>
        </p:nvSpPr>
        <p:spPr bwMode="auto">
          <a:xfrm>
            <a:off x="1981200" y="3951506"/>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900</a:t>
            </a:r>
          </a:p>
        </p:txBody>
      </p:sp>
      <p:sp>
        <p:nvSpPr>
          <p:cNvPr id="12" name="Text Box 13"/>
          <p:cNvSpPr txBox="1">
            <a:spLocks noChangeArrowheads="1"/>
          </p:cNvSpPr>
          <p:nvPr/>
        </p:nvSpPr>
        <p:spPr bwMode="auto">
          <a:xfrm>
            <a:off x="1981200" y="41910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100</a:t>
            </a:r>
          </a:p>
        </p:txBody>
      </p:sp>
      <p:sp>
        <p:nvSpPr>
          <p:cNvPr id="13" name="Text Box 14"/>
          <p:cNvSpPr txBox="1">
            <a:spLocks noChangeArrowheads="1"/>
          </p:cNvSpPr>
          <p:nvPr/>
        </p:nvSpPr>
        <p:spPr bwMode="auto">
          <a:xfrm>
            <a:off x="3962400" y="24590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90</a:t>
            </a:r>
          </a:p>
        </p:txBody>
      </p:sp>
      <p:sp>
        <p:nvSpPr>
          <p:cNvPr id="14" name="Text Box 15"/>
          <p:cNvSpPr txBox="1">
            <a:spLocks noChangeArrowheads="1"/>
          </p:cNvSpPr>
          <p:nvPr/>
        </p:nvSpPr>
        <p:spPr bwMode="auto">
          <a:xfrm>
            <a:off x="3810000" y="37544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100</a:t>
            </a:r>
          </a:p>
        </p:txBody>
      </p:sp>
      <p:sp>
        <p:nvSpPr>
          <p:cNvPr id="15" name="Text Box 16"/>
          <p:cNvSpPr txBox="1">
            <a:spLocks noChangeArrowheads="1"/>
          </p:cNvSpPr>
          <p:nvPr/>
        </p:nvSpPr>
        <p:spPr bwMode="auto">
          <a:xfrm>
            <a:off x="3702268" y="39624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90</a:t>
            </a:r>
          </a:p>
        </p:txBody>
      </p:sp>
      <p:sp>
        <p:nvSpPr>
          <p:cNvPr id="16" name="Text Box 17"/>
          <p:cNvSpPr txBox="1">
            <a:spLocks noChangeArrowheads="1"/>
          </p:cNvSpPr>
          <p:nvPr/>
        </p:nvSpPr>
        <p:spPr bwMode="auto">
          <a:xfrm>
            <a:off x="3901966" y="41910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10</a:t>
            </a:r>
          </a:p>
        </p:txBody>
      </p:sp>
      <p:sp>
        <p:nvSpPr>
          <p:cNvPr id="17" name="Text Box 18"/>
          <p:cNvSpPr txBox="1">
            <a:spLocks noChangeArrowheads="1"/>
          </p:cNvSpPr>
          <p:nvPr/>
        </p:nvSpPr>
        <p:spPr bwMode="auto">
          <a:xfrm>
            <a:off x="5715000" y="3297238"/>
            <a:ext cx="609600" cy="284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9</a:t>
            </a:r>
          </a:p>
        </p:txBody>
      </p:sp>
      <p:sp>
        <p:nvSpPr>
          <p:cNvPr id="18" name="Text Box 19"/>
          <p:cNvSpPr txBox="1">
            <a:spLocks noChangeArrowheads="1"/>
          </p:cNvSpPr>
          <p:nvPr/>
        </p:nvSpPr>
        <p:spPr bwMode="auto">
          <a:xfrm>
            <a:off x="5410200" y="38862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10</a:t>
            </a:r>
          </a:p>
        </p:txBody>
      </p:sp>
      <p:sp>
        <p:nvSpPr>
          <p:cNvPr id="19" name="Text Box 20"/>
          <p:cNvSpPr txBox="1">
            <a:spLocks noChangeArrowheads="1"/>
          </p:cNvSpPr>
          <p:nvPr/>
        </p:nvSpPr>
        <p:spPr bwMode="auto">
          <a:xfrm>
            <a:off x="5486400" y="41148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   9</a:t>
            </a:r>
          </a:p>
        </p:txBody>
      </p:sp>
      <p:sp>
        <p:nvSpPr>
          <p:cNvPr id="20" name="Text Box 21"/>
          <p:cNvSpPr txBox="1">
            <a:spLocks noChangeArrowheads="1"/>
          </p:cNvSpPr>
          <p:nvPr/>
        </p:nvSpPr>
        <p:spPr bwMode="auto">
          <a:xfrm>
            <a:off x="5638800" y="43434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a:t>
            </a:r>
          </a:p>
        </p:txBody>
      </p:sp>
      <p:sp>
        <p:nvSpPr>
          <p:cNvPr id="21" name="Text Box 22"/>
          <p:cNvSpPr txBox="1">
            <a:spLocks noChangeArrowheads="1"/>
          </p:cNvSpPr>
          <p:nvPr/>
        </p:nvSpPr>
        <p:spPr bwMode="auto">
          <a:xfrm>
            <a:off x="7162800" y="4267200"/>
            <a:ext cx="609600" cy="284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400"/>
              <a:t>1</a:t>
            </a:r>
          </a:p>
        </p:txBody>
      </p:sp>
      <p:pic>
        <p:nvPicPr>
          <p:cNvPr id="22" name="Picture 6" descr="C:\Users\gvikingson\AppData\Local\Microsoft\Windows\Temporary Internet Files\Content.IE5\4O3BXESW\MP900406557[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8688" y="2512628"/>
            <a:ext cx="814512" cy="122117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3" name="Picture 6" descr="http://downloads.clipart.com/24236026.jpg?t=1355853695&amp;h=982ec0088f1370227c738b07d7542d00&amp;u=gettingnerd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6200000">
            <a:off x="3786464" y="2866655"/>
            <a:ext cx="681312" cy="104215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4" name="Picture 8" descr="http://downloads.clipart.com/34791073.jpg?t=1355854027&amp;h=9cf262fa182241cbe624d2f054b65eb8&amp;u=gettingnerdy"/>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10475" y="3047078"/>
            <a:ext cx="628326" cy="57585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5" name="Picture 6" descr="http://downloads.clipart.com/34731306.jpg?t=1355853820&amp;h=f56cb33e1bb0989c15cd10c16b50fda3&amp;u=gettingnerdy"/>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917991" y="3863789"/>
            <a:ext cx="766154" cy="786183"/>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31" name="Text Box 26"/>
          <p:cNvSpPr txBox="1">
            <a:spLocks noChangeArrowheads="1"/>
          </p:cNvSpPr>
          <p:nvPr/>
        </p:nvSpPr>
        <p:spPr bwMode="auto">
          <a:xfrm>
            <a:off x="47298" y="4678363"/>
            <a:ext cx="9068336" cy="1570037"/>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r>
              <a:rPr lang="en-US" sz="3200"/>
              <a:t>Your finished energy pyramid should look like this with pictures drawn and calculations complete!</a:t>
            </a:r>
          </a:p>
        </p:txBody>
      </p:sp>
      <p:sp>
        <p:nvSpPr>
          <p:cNvPr id="32" name="TextBox 3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3655006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4495800"/>
            <a:ext cx="9144000" cy="2133600"/>
          </a:xfrm>
        </p:spPr>
        <p:txBody>
          <a:bodyPr/>
          <a:lstStyle/>
          <a:p>
            <a:pPr eaLnBrk="1" hangingPunct="1"/>
            <a:r>
              <a:rPr lang="en-US" sz="3200">
                <a:solidFill>
                  <a:schemeClr val="tx1"/>
                </a:solidFill>
              </a:rPr>
              <a:t>Conclusion:  As you move up the energy pyramid, only </a:t>
            </a:r>
            <a:r>
              <a:rPr lang="en-US" sz="3200" b="1">
                <a:solidFill>
                  <a:schemeClr val="tx1"/>
                </a:solidFill>
              </a:rPr>
              <a:t>__%</a:t>
            </a:r>
            <a:r>
              <a:rPr lang="en-US" sz="3200">
                <a:solidFill>
                  <a:schemeClr val="tx1"/>
                </a:solidFill>
              </a:rPr>
              <a:t> of the energy is transferred to the next level.</a:t>
            </a:r>
          </a:p>
        </p:txBody>
      </p:sp>
      <p:sp>
        <p:nvSpPr>
          <p:cNvPr id="48131" name="Rectangle 3"/>
          <p:cNvSpPr>
            <a:spLocks noGrp="1" noChangeArrowheads="1"/>
          </p:cNvSpPr>
          <p:nvPr>
            <p:ph type="body" idx="1"/>
          </p:nvPr>
        </p:nvSpPr>
        <p:spPr>
          <a:xfrm>
            <a:off x="457200" y="228600"/>
            <a:ext cx="8229600" cy="4800600"/>
          </a:xfrm>
        </p:spPr>
        <p:txBody>
          <a:bodyPr/>
          <a:lstStyle/>
          <a:p>
            <a:pPr marL="0" indent="0" algn="ctr" eaLnBrk="1" hangingPunct="1">
              <a:lnSpc>
                <a:spcPct val="90000"/>
              </a:lnSpc>
              <a:buFontTx/>
              <a:buNone/>
            </a:pPr>
            <a:r>
              <a:rPr lang="en-US" sz="2800"/>
              <a:t>Organisms release </a:t>
            </a:r>
            <a:r>
              <a:rPr lang="en-US" sz="2800" b="1" u="sng"/>
              <a:t>waste</a:t>
            </a:r>
            <a:r>
              <a:rPr lang="en-US" sz="2800"/>
              <a:t> and </a:t>
            </a:r>
            <a:r>
              <a:rPr lang="en-US" sz="2800" b="1" u="sng"/>
              <a:t>die</a:t>
            </a:r>
            <a:r>
              <a:rPr lang="en-US" sz="2800"/>
              <a:t>.  </a:t>
            </a:r>
            <a:r>
              <a:rPr lang="en-US" sz="2800" b="1" u="sng"/>
              <a:t>Decomposers</a:t>
            </a:r>
            <a:r>
              <a:rPr lang="en-US" sz="2800"/>
              <a:t> take over and return </a:t>
            </a:r>
            <a:r>
              <a:rPr lang="en-US" sz="2800" b="1" u="sng"/>
              <a:t>nutrients</a:t>
            </a:r>
            <a:r>
              <a:rPr lang="en-US" sz="2800" b="1"/>
              <a:t> </a:t>
            </a:r>
            <a:r>
              <a:rPr lang="en-US" sz="2800"/>
              <a:t>to the </a:t>
            </a:r>
            <a:r>
              <a:rPr lang="en-US" sz="2800" b="1" u="sng"/>
              <a:t>earth</a:t>
            </a:r>
            <a:r>
              <a:rPr lang="en-US" sz="2800"/>
              <a:t>. </a:t>
            </a:r>
          </a:p>
          <a:p>
            <a:pPr marL="0" indent="0" algn="ctr" eaLnBrk="1" hangingPunct="1">
              <a:lnSpc>
                <a:spcPct val="90000"/>
              </a:lnSpc>
              <a:buFontTx/>
              <a:buNone/>
            </a:pPr>
            <a:endParaRPr lang="en-US" sz="2800"/>
          </a:p>
          <a:p>
            <a:pPr marL="0" indent="0" algn="ctr" eaLnBrk="1" hangingPunct="1">
              <a:lnSpc>
                <a:spcPct val="90000"/>
              </a:lnSpc>
              <a:buFontTx/>
              <a:buNone/>
            </a:pPr>
            <a:endParaRPr lang="en-US" sz="2800"/>
          </a:p>
          <a:p>
            <a:pPr marL="0" indent="0" algn="ctr" eaLnBrk="1" hangingPunct="1">
              <a:lnSpc>
                <a:spcPct val="90000"/>
              </a:lnSpc>
              <a:buFontTx/>
              <a:buNone/>
            </a:pPr>
            <a:endParaRPr lang="en-US" sz="2800"/>
          </a:p>
          <a:p>
            <a:pPr marL="0" indent="0" algn="ctr" eaLnBrk="1" hangingPunct="1">
              <a:lnSpc>
                <a:spcPct val="90000"/>
              </a:lnSpc>
              <a:buFontTx/>
              <a:buNone/>
            </a:pPr>
            <a:endParaRPr lang="en-US" sz="2800"/>
          </a:p>
          <a:p>
            <a:pPr marL="0" indent="0" algn="ctr" eaLnBrk="1" hangingPunct="1">
              <a:lnSpc>
                <a:spcPct val="90000"/>
              </a:lnSpc>
              <a:buFontTx/>
              <a:buNone/>
            </a:pPr>
            <a:endParaRPr lang="en-US" sz="2800"/>
          </a:p>
          <a:p>
            <a:pPr marL="0" indent="0" algn="ctr" eaLnBrk="1" hangingPunct="1">
              <a:lnSpc>
                <a:spcPct val="90000"/>
              </a:lnSpc>
              <a:buFontTx/>
              <a:buNone/>
            </a:pPr>
            <a:endParaRPr lang="en-US" sz="2800"/>
          </a:p>
          <a:p>
            <a:pPr marL="0" indent="0" algn="ctr" eaLnBrk="1" hangingPunct="1">
              <a:lnSpc>
                <a:spcPct val="90000"/>
              </a:lnSpc>
              <a:buFontTx/>
              <a:buNone/>
            </a:pPr>
            <a:r>
              <a:rPr lang="en-US" sz="2800"/>
              <a:t>THINK:  If a </a:t>
            </a:r>
            <a:r>
              <a:rPr lang="en-US" sz="2800" b="1" u="sng"/>
              <a:t>tertiary consumer</a:t>
            </a:r>
            <a:r>
              <a:rPr lang="en-US" sz="2800"/>
              <a:t> died, how much energy would be left for the decomposers?  </a:t>
            </a:r>
          </a:p>
        </p:txBody>
      </p:sp>
      <p:sp>
        <p:nvSpPr>
          <p:cNvPr id="2" name="AutoShape 6" descr="http://downloads.clipart.com/16580356.jpg?t=1355854448&amp;h=7d9b042bcce90b11d8c0e54ced402c02&amp;u=gettingnerdy"/>
          <p:cNvSpPr>
            <a:spLocks noChangeAspect="1" noChangeArrowheads="1"/>
          </p:cNvSpPr>
          <p:nvPr/>
        </p:nvSpPr>
        <p:spPr bwMode="auto">
          <a:xfrm>
            <a:off x="190500" y="-212725"/>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8135" name="Picture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67000" y="1127234"/>
            <a:ext cx="384988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207468" y="4238298"/>
            <a:ext cx="914400" cy="523220"/>
          </a:xfrm>
          <a:prstGeom prst="rect">
            <a:avLst/>
          </a:prstGeom>
          <a:noFill/>
        </p:spPr>
        <p:txBody>
          <a:bodyPr wrap="square" rtlCol="0">
            <a:spAutoFit/>
          </a:bodyPr>
          <a:lstStyle/>
          <a:p>
            <a:r>
              <a:rPr lang="en-US"/>
              <a:t>0.1</a:t>
            </a:r>
          </a:p>
        </p:txBody>
      </p:sp>
      <p:sp>
        <p:nvSpPr>
          <p:cNvPr id="8" name="TextBox 7"/>
          <p:cNvSpPr txBox="1"/>
          <p:nvPr/>
        </p:nvSpPr>
        <p:spPr>
          <a:xfrm>
            <a:off x="1219200" y="5297217"/>
            <a:ext cx="914400" cy="523220"/>
          </a:xfrm>
          <a:prstGeom prst="rect">
            <a:avLst/>
          </a:prstGeom>
          <a:noFill/>
        </p:spPr>
        <p:txBody>
          <a:bodyPr wrap="square" rtlCol="0">
            <a:spAutoFit/>
          </a:bodyPr>
          <a:lstStyle/>
          <a:p>
            <a:r>
              <a:rPr lang="en-US"/>
              <a:t>10</a:t>
            </a:r>
          </a:p>
        </p:txBody>
      </p:sp>
      <p:sp>
        <p:nvSpPr>
          <p:cNvPr id="9" name="TextBox 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304800" y="457200"/>
            <a:ext cx="4648200" cy="5943600"/>
          </a:xfrm>
        </p:spPr>
        <p:txBody>
          <a:bodyPr/>
          <a:lstStyle/>
          <a:p>
            <a:pPr marL="0" indent="0" algn="ctr" eaLnBrk="1" hangingPunct="1">
              <a:buFontTx/>
              <a:buNone/>
            </a:pPr>
            <a:r>
              <a:rPr lang="en-US" sz="3600" b="1"/>
              <a:t>A Pyramid of Energy - </a:t>
            </a:r>
          </a:p>
          <a:p>
            <a:pPr marL="0" indent="0" algn="ctr" eaLnBrk="1" hangingPunct="1">
              <a:buFontTx/>
              <a:buNone/>
            </a:pPr>
            <a:r>
              <a:rPr lang="en-US" sz="3600" b="1"/>
              <a:t>Stacking It Up…</a:t>
            </a:r>
          </a:p>
          <a:p>
            <a:pPr marL="0" indent="0" algn="just">
              <a:buNone/>
            </a:pPr>
            <a:r>
              <a:rPr lang="en-US" sz="2800" b="1"/>
              <a:t>Objective:  </a:t>
            </a:r>
            <a:r>
              <a:rPr lang="en-US" sz="2800"/>
              <a:t>To demonstrate the transfer of energy through a food chain</a:t>
            </a:r>
          </a:p>
          <a:p>
            <a:pPr marL="0" indent="0" algn="just" eaLnBrk="1" hangingPunct="1">
              <a:buFontTx/>
              <a:buNone/>
            </a:pPr>
            <a:r>
              <a:rPr lang="en-US" sz="2800" b="1"/>
              <a:t>Bell work: </a:t>
            </a:r>
          </a:p>
          <a:p>
            <a:pPr marL="0" indent="0" algn="just" eaLnBrk="1" hangingPunct="1">
              <a:buFontTx/>
              <a:buNone/>
            </a:pPr>
            <a:r>
              <a:rPr lang="en-US" sz="2800"/>
              <a:t>Pick your favorite biome.  As you picture it in your mind, imagine the types of organisms that inhabit that biome.   Make a list of those organisms on your paper.</a:t>
            </a:r>
          </a:p>
          <a:p>
            <a:pPr marL="0" indent="0" eaLnBrk="1" hangingPunct="1">
              <a:buFontTx/>
              <a:buNone/>
            </a:pPr>
            <a:endParaRPr lang="en-US" sz="2800"/>
          </a:p>
        </p:txBody>
      </p:sp>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0" name="Picture 19" descr="C:\Users\mzaher\AppData\Local\Microsoft\Windows\Temporary Internet Files\Content.IE5\I4ZGXQU2\MP900446576[2].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0" y="1905000"/>
            <a:ext cx="3810000" cy="3886200"/>
          </a:xfrm>
          <a:prstGeom prst="rect">
            <a:avLst/>
          </a:prstGeom>
          <a:noFill/>
          <a:ln>
            <a:noFill/>
          </a:ln>
        </p:spPr>
      </p:pic>
    </p:spTree>
    <p:extLst>
      <p:ext uri="{BB962C8B-B14F-4D97-AF65-F5344CB8AC3E}">
        <p14:creationId xmlns:p14="http://schemas.microsoft.com/office/powerpoint/2010/main" val="2471164634"/>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304800" y="838200"/>
            <a:ext cx="4114800" cy="5334000"/>
          </a:xfrm>
        </p:spPr>
        <p:txBody>
          <a:bodyPr/>
          <a:lstStyle/>
          <a:p>
            <a:pPr marL="0" indent="0" algn="ctr" eaLnBrk="1" hangingPunct="1">
              <a:buFontTx/>
              <a:buNone/>
            </a:pPr>
            <a:r>
              <a:rPr lang="en-US"/>
              <a:t>Take a few minutes to read the passage “Interactions Within The Environment.”</a:t>
            </a:r>
          </a:p>
          <a:p>
            <a:pPr marL="0" indent="0" algn="ctr" eaLnBrk="1" hangingPunct="1">
              <a:buFontTx/>
              <a:buNone/>
            </a:pPr>
            <a:r>
              <a:rPr lang="en-US"/>
              <a:t>When complete, find the correct term for the definitions on your sheet.  Remember to use good </a:t>
            </a:r>
            <a:r>
              <a:rPr lang="en-US" i="1" u="sng"/>
              <a:t>reading</a:t>
            </a:r>
            <a:r>
              <a:rPr lang="en-US" i="1"/>
              <a:t> </a:t>
            </a:r>
            <a:r>
              <a:rPr lang="en-US" i="1">
                <a:ln>
                  <a:solidFill>
                    <a:srgbClr val="FFFF00"/>
                  </a:solidFill>
                </a:ln>
              </a:rPr>
              <a:t>strategies</a:t>
            </a:r>
            <a:r>
              <a:rPr lang="en-US" i="1"/>
              <a:t> </a:t>
            </a:r>
            <a:r>
              <a:rPr lang="en-US"/>
              <a:t>as you read!</a:t>
            </a:r>
          </a:p>
        </p:txBody>
      </p:sp>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6" name="Picture 2" descr="http://images.clipart.com/thb/thb13/PH/bf5394_20050902c/bf5394_20050902c/30493701.thb.jpg?5394_050908_71878"/>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74779" y="1295400"/>
            <a:ext cx="4288221" cy="4343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228600" y="152400"/>
            <a:ext cx="8686800" cy="6554688"/>
          </a:xfrm>
        </p:spPr>
        <p:txBody>
          <a:bodyPr/>
          <a:lstStyle/>
          <a:p>
            <a:pPr eaLnBrk="1" hangingPunct="1">
              <a:buFontTx/>
              <a:buNone/>
            </a:pPr>
            <a:r>
              <a:rPr lang="en-US" sz="2400" b="1"/>
              <a:t>What You Do:</a:t>
            </a:r>
          </a:p>
          <a:p>
            <a:pPr marL="0" indent="0">
              <a:buNone/>
            </a:pPr>
            <a:r>
              <a:rPr lang="en-US" sz="2000"/>
              <a:t>Choose a specific ecosystem from your notes that interested you the most.  Then, think about the various types of organisms that inhabit that ecosystem.  Of those organisms, choose a producer, primary consumer, secondary consumer and a tertiary consumer to create a food chain for that ecosystem.  </a:t>
            </a:r>
          </a:p>
          <a:p>
            <a:pPr marL="457200" lvl="0" indent="-457200">
              <a:buFont typeface="+mj-lt"/>
              <a:buAutoNum type="arabicPeriod"/>
            </a:pPr>
            <a:r>
              <a:rPr lang="en-US" sz="2000"/>
              <a:t>Using the template on the next page, illustrate your food chain by drawing each organism in the circle.   Pay close attention to the order in which you should create each level.  Information is located at the edge of each template piece.  Provide the name of the organism inside the bottom of each circle.</a:t>
            </a:r>
          </a:p>
          <a:p>
            <a:pPr marL="457200" lvl="0" indent="-457200">
              <a:buFont typeface="+mj-lt"/>
              <a:buAutoNum type="arabicPeriod"/>
            </a:pPr>
            <a:r>
              <a:rPr lang="en-US" sz="2000"/>
              <a:t>For each level, you should include information about the type of organism, whether is an herbivore, omnivore, carnivore or producer.  Explain how each organism gets energy by describing what it eats or the process it uses to make energy.  Calculate the energy transferred to each level of the pyramid in the appropriate place on your template</a:t>
            </a:r>
          </a:p>
          <a:p>
            <a:pPr marL="457200" lvl="0" indent="-457200">
              <a:buFont typeface="+mj-lt"/>
              <a:buAutoNum type="arabicPeriod"/>
            </a:pPr>
            <a:r>
              <a:rPr lang="en-US" sz="2000"/>
              <a:t>Once done, cut out each level of the template on the solid dark line.  Create a ring by placing glue on the ends of each piece.  Then stack each piece in the correct order, beginning with the sun as the base of your food chain.  Use tape to secure the levels together to create your finished food chain.</a:t>
            </a:r>
          </a:p>
          <a:p>
            <a:pPr marL="0" indent="0" algn="just" eaLnBrk="1" hangingPunct="1">
              <a:spcBef>
                <a:spcPts val="0"/>
              </a:spcBef>
              <a:buNone/>
            </a:pPr>
            <a:endParaRPr lang="en-US" sz="2000"/>
          </a:p>
          <a:p>
            <a:pPr marL="0" indent="0" eaLnBrk="1" hangingPunct="1">
              <a:buNone/>
            </a:pPr>
            <a:endParaRPr lang="en-US" sz="2000"/>
          </a:p>
          <a:p>
            <a:pPr eaLnBrk="1" hangingPunct="1">
              <a:buFontTx/>
              <a:buNone/>
            </a:pPr>
            <a:endParaRPr lang="en-US" sz="24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1799759343"/>
      </p:ext>
    </p:extLst>
  </p:cSld>
  <p:clrMapOvr>
    <a:masterClrMapping/>
  </p:clrMapOvr>
  <p:transition spd="slow">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a:xfrm>
            <a:off x="228600" y="304800"/>
            <a:ext cx="6168033" cy="6248400"/>
          </a:xfrm>
        </p:spPr>
        <p:txBody>
          <a:bodyPr/>
          <a:lstStyle/>
          <a:p>
            <a:pPr marL="0" indent="0" algn="ctr" eaLnBrk="1" hangingPunct="1">
              <a:buFontTx/>
              <a:buNone/>
              <a:defRPr/>
            </a:pPr>
            <a:r>
              <a:rPr lang="en-US" b="1"/>
              <a:t>Why Can’t We All Just Get Along?</a:t>
            </a:r>
          </a:p>
          <a:p>
            <a:pPr marL="0" indent="0" eaLnBrk="1" hangingPunct="1">
              <a:buFontTx/>
              <a:buNone/>
              <a:defRPr/>
            </a:pPr>
            <a:r>
              <a:rPr lang="en-US" sz="2800" b="1"/>
              <a:t>Objective</a:t>
            </a:r>
            <a:r>
              <a:rPr lang="en-US" sz="2800"/>
              <a:t>:  To explain the types of relationships that exist between organisms </a:t>
            </a:r>
            <a:endParaRPr lang="en-US" sz="2800" b="1"/>
          </a:p>
          <a:p>
            <a:pPr marL="0" indent="0" eaLnBrk="1" hangingPunct="1">
              <a:buFontTx/>
              <a:buNone/>
              <a:defRPr/>
            </a:pPr>
            <a:r>
              <a:rPr lang="en-US" sz="2800" b="1"/>
              <a:t>Bell work:</a:t>
            </a:r>
            <a:r>
              <a:rPr lang="en-US" sz="2800"/>
              <a:t>  Define the following terms in your own words:</a:t>
            </a:r>
          </a:p>
          <a:p>
            <a:pPr marL="514350" indent="-514350" eaLnBrk="1" hangingPunct="1">
              <a:buFontTx/>
              <a:buAutoNum type="arabicPeriod"/>
              <a:defRPr/>
            </a:pPr>
            <a:r>
              <a:rPr lang="en-US" sz="2800"/>
              <a:t>Competition: </a:t>
            </a:r>
          </a:p>
          <a:p>
            <a:pPr marL="0" indent="0" eaLnBrk="1" hangingPunct="1">
              <a:buNone/>
              <a:defRPr/>
            </a:pPr>
            <a:r>
              <a:rPr lang="en-US" sz="2800" b="1"/>
              <a:t>To fight for a resource</a:t>
            </a:r>
          </a:p>
          <a:p>
            <a:pPr marL="514350" indent="-514350" eaLnBrk="1" hangingPunct="1">
              <a:buFontTx/>
              <a:buAutoNum type="arabicPeriod" startAt="2"/>
              <a:defRPr/>
            </a:pPr>
            <a:r>
              <a:rPr lang="en-US" sz="2800"/>
              <a:t>Predator:</a:t>
            </a:r>
          </a:p>
          <a:p>
            <a:pPr marL="0" indent="0" eaLnBrk="1" hangingPunct="1">
              <a:buNone/>
              <a:defRPr/>
            </a:pPr>
            <a:r>
              <a:rPr lang="en-US" sz="2800" b="1"/>
              <a:t>The organism that hunts </a:t>
            </a:r>
          </a:p>
          <a:p>
            <a:pPr marL="514350" indent="-514350" eaLnBrk="1" hangingPunct="1">
              <a:buFontTx/>
              <a:buAutoNum type="arabicPeriod" startAt="3"/>
              <a:defRPr/>
            </a:pPr>
            <a:r>
              <a:rPr lang="en-US" sz="2800"/>
              <a:t>Prey:</a:t>
            </a:r>
          </a:p>
          <a:p>
            <a:pPr marL="0" indent="0" eaLnBrk="1" hangingPunct="1">
              <a:buNone/>
              <a:defRPr/>
            </a:pPr>
            <a:r>
              <a:rPr lang="en-US" sz="2800" b="1"/>
              <a:t>The organism that gets eaten</a:t>
            </a:r>
          </a:p>
        </p:txBody>
      </p:sp>
      <p:pic>
        <p:nvPicPr>
          <p:cNvPr id="50185" name="Picture 9" descr="http://downloads.clipart.com/7809386.jpg?t=1355856866&amp;h=cc0796fded7fa0e40f48339f0b851048&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05400" y="4114800"/>
            <a:ext cx="3846423" cy="251460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0182"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165473">
            <a:off x="5923638" y="2375906"/>
            <a:ext cx="2747367" cy="2183194"/>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1266" name="Picture 2" descr="http://images.clipart.com/thb/thb14/PH/000802_c041/34696171.thb.jpg?000802_c042_0040_clh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1427984">
            <a:off x="6299048" y="601589"/>
            <a:ext cx="2649904" cy="177165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31">
                                            <p:txEl>
                                              <p:pRg st="4" end="4"/>
                                            </p:txEl>
                                          </p:spTgt>
                                        </p:tgtEl>
                                        <p:attrNameLst>
                                          <p:attrName>style.visibility</p:attrName>
                                        </p:attrNameLst>
                                      </p:cBhvr>
                                      <p:to>
                                        <p:strVal val="visible"/>
                                      </p:to>
                                    </p:set>
                                    <p:anim calcmode="lin" valueType="num">
                                      <p:cBhvr additive="base">
                                        <p:cTn id="7" dur="5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131">
                                            <p:txEl>
                                              <p:pRg st="6" end="6"/>
                                            </p:txEl>
                                          </p:spTgt>
                                        </p:tgtEl>
                                        <p:attrNameLst>
                                          <p:attrName>style.visibility</p:attrName>
                                        </p:attrNameLst>
                                      </p:cBhvr>
                                      <p:to>
                                        <p:strVal val="visible"/>
                                      </p:to>
                                    </p:set>
                                    <p:anim calcmode="lin" valueType="num">
                                      <p:cBhvr additive="base">
                                        <p:cTn id="13" dur="500" fill="hold"/>
                                        <p:tgtEl>
                                          <p:spTgt spid="48131">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131">
                                            <p:txEl>
                                              <p:pRg st="8" end="8"/>
                                            </p:txEl>
                                          </p:spTgt>
                                        </p:tgtEl>
                                        <p:attrNameLst>
                                          <p:attrName>style.visibility</p:attrName>
                                        </p:attrNameLst>
                                      </p:cBhvr>
                                      <p:to>
                                        <p:strVal val="visible"/>
                                      </p:to>
                                    </p:set>
                                    <p:anim calcmode="lin" valueType="num">
                                      <p:cBhvr additive="base">
                                        <p:cTn id="19" dur="500" fill="hold"/>
                                        <p:tgtEl>
                                          <p:spTgt spid="48131">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6" name="Picture 8"/>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92924" y="1524000"/>
            <a:ext cx="4117676" cy="2521744"/>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3250" name="Rectangle 3"/>
          <p:cNvSpPr>
            <a:spLocks noGrp="1" noChangeArrowheads="1"/>
          </p:cNvSpPr>
          <p:nvPr>
            <p:ph type="body" idx="1"/>
          </p:nvPr>
        </p:nvSpPr>
        <p:spPr>
          <a:xfrm>
            <a:off x="228600" y="381000"/>
            <a:ext cx="8686800" cy="1660525"/>
          </a:xfrm>
        </p:spPr>
        <p:txBody>
          <a:bodyPr/>
          <a:lstStyle/>
          <a:p>
            <a:pPr marL="0" indent="0" algn="ctr" eaLnBrk="1" hangingPunct="1">
              <a:buFontTx/>
              <a:buNone/>
            </a:pPr>
            <a:r>
              <a:rPr lang="en-US" b="1" u="sng"/>
              <a:t>Predation</a:t>
            </a:r>
            <a:r>
              <a:rPr lang="en-US"/>
              <a:t>: interaction where one organism (</a:t>
            </a:r>
            <a:r>
              <a:rPr lang="en-US" b="1" u="sng"/>
              <a:t>predator</a:t>
            </a:r>
            <a:r>
              <a:rPr lang="en-US"/>
              <a:t>) kills another organism for food (</a:t>
            </a:r>
            <a:r>
              <a:rPr lang="en-US" b="1" u="sng"/>
              <a:t>prey</a:t>
            </a:r>
            <a:r>
              <a:rPr lang="en-US"/>
              <a:t>)</a:t>
            </a:r>
          </a:p>
        </p:txBody>
      </p:sp>
      <p:pic>
        <p:nvPicPr>
          <p:cNvPr id="53255" name="Picture 7" descr="http://downloads.clipart.com/34732266.jpg?t=1355857902&amp;h=6abc38746a20b311e4bf0c8f5d5a00ea&amp;u=gettingnerd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89760" y="4059789"/>
            <a:ext cx="2128345" cy="249341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3258" name="Picture 10" descr="http://images.clipart.com/thb/thb14/PH/Corel.718/34824674.thb.jpg?000802_c789_0060_clh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9307" y="4059789"/>
            <a:ext cx="2300453" cy="249341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3260" name="Picture 12" descr="http://downloads.clipart.com/34809435.jpg?t=1355862341&amp;h=ad10d082e24f79f5edb498517e20cdc9&amp;u=gettingnerd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9307" y="1524000"/>
            <a:ext cx="4003617" cy="252174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3262" name="Picture 14" descr="http://downloads.clipart.com/34635842.jpg?t=1355863262&amp;h=3aad9b35f4e436e9a694361a599a2e79&amp;u=gettingnerdy"/>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993072" y="4059789"/>
            <a:ext cx="3617528" cy="249341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168166" y="533400"/>
            <a:ext cx="8791575" cy="1066800"/>
          </a:xfrm>
        </p:spPr>
        <p:txBody>
          <a:bodyPr/>
          <a:lstStyle/>
          <a:p>
            <a:pPr marL="0" indent="0" algn="ctr" eaLnBrk="1" hangingPunct="1">
              <a:buFontTx/>
              <a:buNone/>
              <a:defRPr/>
            </a:pPr>
            <a:r>
              <a:rPr lang="en-US" sz="2800" b="1" u="sng"/>
              <a:t>Competition</a:t>
            </a:r>
            <a:r>
              <a:rPr lang="en-US" sz="2800"/>
              <a:t>: struggle between organisms to survive as they attempt to use the same </a:t>
            </a:r>
            <a:r>
              <a:rPr lang="en-US" sz="2800" b="1" u="sng"/>
              <a:t>limited resource</a:t>
            </a:r>
          </a:p>
          <a:p>
            <a:pPr eaLnBrk="1" hangingPunct="1">
              <a:defRPr/>
            </a:pPr>
            <a:endParaRPr lang="en-US" sz="2800"/>
          </a:p>
          <a:p>
            <a:pPr eaLnBrk="1" hangingPunct="1">
              <a:defRPr/>
            </a:pPr>
            <a:endParaRPr lang="en-US"/>
          </a:p>
        </p:txBody>
      </p:sp>
      <p:pic>
        <p:nvPicPr>
          <p:cNvPr id="51208" name="Picture 8" descr="http://downloads.clipart.com/21874045.jpg?t=1355857249&amp;h=066c7a050bcb8bbf54d033de70de7617&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8231" y="2286000"/>
            <a:ext cx="2448910" cy="973034"/>
          </a:xfrm>
          <a:prstGeom prst="rect">
            <a:avLst/>
          </a:prstGeom>
          <a:noFill/>
          <a:extLst>
            <a:ext uri="{909E8E84-426E-40dd-AFC4-6F175D3DCCD1}">
              <a14:hiddenFill xmlns="" xmlns:a14="http://schemas.microsoft.com/office/drawing/2010/main">
                <a:solidFill>
                  <a:srgbClr val="FFFFFF"/>
                </a:solidFill>
              </a14:hiddenFill>
            </a:ext>
          </a:extLst>
        </p:spPr>
      </p:pic>
      <p:pic>
        <p:nvPicPr>
          <p:cNvPr id="51210" name="Picture 10" descr="http://downloads.clipart.com/30479944.jpg?t=1355857469&amp;h=05318ea5b2247d86c8a7c9b2718d58d7&amp;u=gettingnerd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55319" y="1616294"/>
            <a:ext cx="4957758" cy="443257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1211" name="Picture 11" descr="C:\Users\gvikingson\AppData\Local\Microsoft\Windows\Temporary Internet Files\Content.IE5\INFEI1W6\MP900402530[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0055" y="3823934"/>
            <a:ext cx="3445263" cy="222493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244366" y="152400"/>
            <a:ext cx="8594834" cy="6400800"/>
          </a:xfrm>
        </p:spPr>
        <p:txBody>
          <a:bodyPr/>
          <a:lstStyle/>
          <a:p>
            <a:pPr marL="0" indent="0" algn="ctr">
              <a:lnSpc>
                <a:spcPct val="80000"/>
              </a:lnSpc>
              <a:buNone/>
            </a:pPr>
            <a:r>
              <a:rPr lang="en-US" b="1"/>
              <a:t>Limiting Factors of Ecosystems</a:t>
            </a:r>
          </a:p>
          <a:p>
            <a:pPr marL="0" indent="0" algn="ctr">
              <a:lnSpc>
                <a:spcPct val="80000"/>
              </a:lnSpc>
              <a:buNone/>
            </a:pPr>
            <a:r>
              <a:rPr lang="en-US" sz="2400" b="1" u="sng"/>
              <a:t>Limiting factor</a:t>
            </a:r>
            <a:r>
              <a:rPr lang="en-US" sz="2400"/>
              <a:t>: an environmental condition or </a:t>
            </a:r>
            <a:r>
              <a:rPr lang="en-US" sz="2400" b="1" u="sng"/>
              <a:t>resource</a:t>
            </a:r>
            <a:r>
              <a:rPr lang="en-US" sz="2400"/>
              <a:t> that limits the size of a population of organisms.</a:t>
            </a:r>
          </a:p>
          <a:p>
            <a:pPr marL="0" indent="0">
              <a:lnSpc>
                <a:spcPct val="80000"/>
              </a:lnSpc>
              <a:buNone/>
            </a:pPr>
            <a:r>
              <a:rPr lang="en-US" sz="2400"/>
              <a:t>     What are examples</a:t>
            </a:r>
          </a:p>
          <a:p>
            <a:pPr marL="0" indent="0">
              <a:lnSpc>
                <a:spcPct val="80000"/>
              </a:lnSpc>
              <a:buNone/>
            </a:pPr>
            <a:r>
              <a:rPr lang="en-US" sz="2400"/>
              <a:t>      of limiting factors?</a:t>
            </a:r>
          </a:p>
          <a:p>
            <a:pPr>
              <a:lnSpc>
                <a:spcPct val="80000"/>
              </a:lnSpc>
              <a:buFontTx/>
              <a:buNone/>
            </a:pPr>
            <a:r>
              <a:rPr lang="en-US" sz="2400"/>
              <a:t>	-Food</a:t>
            </a:r>
          </a:p>
          <a:p>
            <a:pPr>
              <a:lnSpc>
                <a:spcPct val="80000"/>
              </a:lnSpc>
              <a:buFontTx/>
              <a:buNone/>
            </a:pPr>
            <a:r>
              <a:rPr lang="en-US" sz="2400"/>
              <a:t>	-Water</a:t>
            </a:r>
          </a:p>
          <a:p>
            <a:pPr>
              <a:lnSpc>
                <a:spcPct val="80000"/>
              </a:lnSpc>
              <a:buFontTx/>
              <a:buNone/>
            </a:pPr>
            <a:r>
              <a:rPr lang="en-US" sz="2400"/>
              <a:t>	-Weather</a:t>
            </a:r>
          </a:p>
          <a:p>
            <a:pPr>
              <a:lnSpc>
                <a:spcPct val="80000"/>
              </a:lnSpc>
              <a:buFontTx/>
              <a:buNone/>
            </a:pPr>
            <a:r>
              <a:rPr lang="en-US" sz="2400"/>
              <a:t>	-Accidents</a:t>
            </a:r>
          </a:p>
          <a:p>
            <a:pPr>
              <a:lnSpc>
                <a:spcPct val="80000"/>
              </a:lnSpc>
              <a:buFontTx/>
              <a:buNone/>
            </a:pPr>
            <a:r>
              <a:rPr lang="en-US" sz="2400"/>
              <a:t>	-Natural Catastrophe</a:t>
            </a:r>
          </a:p>
          <a:p>
            <a:pPr>
              <a:lnSpc>
                <a:spcPct val="80000"/>
              </a:lnSpc>
              <a:buFontTx/>
              <a:buNone/>
            </a:pPr>
            <a:r>
              <a:rPr lang="en-US" sz="2400"/>
              <a:t>	-Disease</a:t>
            </a:r>
          </a:p>
          <a:p>
            <a:pPr>
              <a:lnSpc>
                <a:spcPct val="80000"/>
              </a:lnSpc>
              <a:buFontTx/>
              <a:buNone/>
            </a:pPr>
            <a:r>
              <a:rPr lang="en-US" sz="2400"/>
              <a:t>	-Predators</a:t>
            </a:r>
          </a:p>
          <a:p>
            <a:pPr>
              <a:lnSpc>
                <a:spcPct val="80000"/>
              </a:lnSpc>
              <a:buFontTx/>
              <a:buNone/>
            </a:pPr>
            <a:r>
              <a:rPr lang="en-US" sz="2400"/>
              <a:t>	-Space/Habitat</a:t>
            </a:r>
          </a:p>
          <a:p>
            <a:pPr>
              <a:lnSpc>
                <a:spcPct val="80000"/>
              </a:lnSpc>
              <a:buFontTx/>
              <a:buNone/>
            </a:pPr>
            <a:r>
              <a:rPr lang="en-US" sz="2400"/>
              <a:t>	-Mate</a:t>
            </a:r>
          </a:p>
          <a:p>
            <a:pPr>
              <a:lnSpc>
                <a:spcPct val="80000"/>
              </a:lnSpc>
              <a:buFontTx/>
              <a:buNone/>
            </a:pPr>
            <a:r>
              <a:rPr lang="en-US" sz="2400"/>
              <a:t>	-Competition</a:t>
            </a:r>
          </a:p>
          <a:p>
            <a:pPr marL="0" indent="0">
              <a:lnSpc>
                <a:spcPct val="80000"/>
              </a:lnSpc>
              <a:buNone/>
            </a:pPr>
            <a:endParaRPr lang="en-US" sz="1600"/>
          </a:p>
          <a:p>
            <a:pPr marL="0" indent="0" algn="ctr">
              <a:lnSpc>
                <a:spcPct val="80000"/>
              </a:lnSpc>
              <a:buNone/>
            </a:pPr>
            <a:r>
              <a:rPr lang="en-US" sz="2400"/>
              <a:t>The largest population an area can support is its </a:t>
            </a:r>
            <a:r>
              <a:rPr lang="en-US" sz="2400" b="1" u="sng"/>
              <a:t>carrying capacity</a:t>
            </a:r>
            <a:r>
              <a:rPr lang="en-US" sz="2400" b="1"/>
              <a:t> </a:t>
            </a:r>
            <a:r>
              <a:rPr lang="en-US" sz="2400"/>
              <a:t>which is driven by limiting factors.</a:t>
            </a:r>
          </a:p>
          <a:p>
            <a:pPr>
              <a:lnSpc>
                <a:spcPct val="80000"/>
              </a:lnSpc>
              <a:buFontTx/>
              <a:buNone/>
            </a:pPr>
            <a:endParaRPr lang="en-US" sz="1800" b="1"/>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8999" y="2819400"/>
            <a:ext cx="2382721" cy="1386379"/>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descr="C:\Users\gvikingson\AppData\Local\Microsoft\Windows\Temporary Internet Files\Content.IE5\TMF5Y1AU\MC900438738[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0" y="1316422"/>
            <a:ext cx="1239721" cy="143716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9220"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29000" y="4294204"/>
            <a:ext cx="1298332" cy="1529597"/>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2231" name="Picture 7" descr="C:\Users\gvikingson\AppData\Local\Microsoft\Windows\Temporary Internet Files\Content.IE5\4O3BXESW\MP900438957[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24400" y="4294204"/>
            <a:ext cx="1135067" cy="1529596"/>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2230" name="Picture 6" descr="C:\Users\gvikingson\AppData\Local\Microsoft\Windows\Temporary Internet Files\Content.IE5\INFEI1W6\MP900401427[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1316421"/>
            <a:ext cx="2712728" cy="180777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2232" name="Picture 8" descr="C:\Users\gvikingson\AppData\Local\Microsoft\Windows\Temporary Internet Files\Content.IE5\YGIQ3BU6\MP900401918[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429000" y="1316421"/>
            <a:ext cx="1078294" cy="143716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2235" name="Picture 1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3124200"/>
            <a:ext cx="2712728" cy="1295401"/>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2238" name="Picture 14"/>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867400" y="4419602"/>
            <a:ext cx="2712728" cy="1404200"/>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2234" name="Picture 10"/>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4320" t="10938"/>
          <a:stretch/>
        </p:blipFill>
        <p:spPr bwMode="auto">
          <a:xfrm>
            <a:off x="-23648" y="1240570"/>
            <a:ext cx="9167648" cy="5751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2234"/>
                                        </p:tgtEl>
                                        <p:attrNameLst>
                                          <p:attrName>ppt_x</p:attrName>
                                        </p:attrNameLst>
                                      </p:cBhvr>
                                      <p:tavLst>
                                        <p:tav tm="0">
                                          <p:val>
                                            <p:strVal val="ppt_x"/>
                                          </p:val>
                                        </p:tav>
                                        <p:tav tm="100000">
                                          <p:val>
                                            <p:strVal val="ppt_x"/>
                                          </p:val>
                                        </p:tav>
                                      </p:tavLst>
                                    </p:anim>
                                    <p:anim calcmode="lin" valueType="num">
                                      <p:cBhvr additive="base">
                                        <p:cTn id="7" dur="500"/>
                                        <p:tgtEl>
                                          <p:spTgt spid="52234"/>
                                        </p:tgtEl>
                                        <p:attrNameLst>
                                          <p:attrName>ppt_y</p:attrName>
                                        </p:attrNameLst>
                                      </p:cBhvr>
                                      <p:tavLst>
                                        <p:tav tm="0">
                                          <p:val>
                                            <p:strVal val="ppt_y"/>
                                          </p:val>
                                        </p:tav>
                                        <p:tav tm="100000">
                                          <p:val>
                                            <p:strVal val="1+ppt_h/2"/>
                                          </p:val>
                                        </p:tav>
                                      </p:tavLst>
                                    </p:anim>
                                    <p:set>
                                      <p:cBhvr>
                                        <p:cTn id="8" dur="1" fill="hold">
                                          <p:stCondLst>
                                            <p:cond delay="499"/>
                                          </p:stCondLst>
                                        </p:cTn>
                                        <p:tgtEl>
                                          <p:spTgt spid="5223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315">
                                            <p:txEl>
                                              <p:pRg st="4" end="4"/>
                                            </p:txEl>
                                          </p:spTgt>
                                        </p:tgtEl>
                                        <p:attrNameLst>
                                          <p:attrName>style.visibility</p:attrName>
                                        </p:attrNameLst>
                                      </p:cBhvr>
                                      <p:to>
                                        <p:strVal val="visible"/>
                                      </p:to>
                                    </p:set>
                                    <p:animEffect transition="in" filter="fade">
                                      <p:cBhvr>
                                        <p:cTn id="13" dur="500"/>
                                        <p:tgtEl>
                                          <p:spTgt spid="13315">
                                            <p:txEl>
                                              <p:pRg st="4" end="4"/>
                                            </p:txEl>
                                          </p:spTgt>
                                        </p:tgtEl>
                                      </p:cBhvr>
                                    </p:animEffect>
                                    <p:anim calcmode="lin" valueType="num">
                                      <p:cBhvr>
                                        <p:cTn id="14"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15" dur="500" fill="hold"/>
                                        <p:tgtEl>
                                          <p:spTgt spid="133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315">
                                            <p:txEl>
                                              <p:pRg st="5" end="5"/>
                                            </p:txEl>
                                          </p:spTgt>
                                        </p:tgtEl>
                                        <p:attrNameLst>
                                          <p:attrName>style.visibility</p:attrName>
                                        </p:attrNameLst>
                                      </p:cBhvr>
                                      <p:to>
                                        <p:strVal val="visible"/>
                                      </p:to>
                                    </p:set>
                                    <p:anim calcmode="lin" valueType="num">
                                      <p:cBhvr additive="base">
                                        <p:cTn id="20"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315">
                                            <p:txEl>
                                              <p:pRg st="6" end="6"/>
                                            </p:txEl>
                                          </p:spTgt>
                                        </p:tgtEl>
                                        <p:attrNameLst>
                                          <p:attrName>style.visibility</p:attrName>
                                        </p:attrNameLst>
                                      </p:cBhvr>
                                      <p:to>
                                        <p:strVal val="visible"/>
                                      </p:to>
                                    </p:set>
                                    <p:anim calcmode="lin" valueType="num">
                                      <p:cBhvr additive="base">
                                        <p:cTn id="26" dur="5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3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315">
                                            <p:txEl>
                                              <p:pRg st="7" end="7"/>
                                            </p:txEl>
                                          </p:spTgt>
                                        </p:tgtEl>
                                        <p:attrNameLst>
                                          <p:attrName>style.visibility</p:attrName>
                                        </p:attrNameLst>
                                      </p:cBhvr>
                                      <p:to>
                                        <p:strVal val="visible"/>
                                      </p:to>
                                    </p:set>
                                    <p:anim calcmode="lin" valueType="num">
                                      <p:cBhvr additive="base">
                                        <p:cTn id="32" dur="500" fill="hold"/>
                                        <p:tgtEl>
                                          <p:spTgt spid="13315">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3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315">
                                            <p:txEl>
                                              <p:pRg st="8" end="8"/>
                                            </p:txEl>
                                          </p:spTgt>
                                        </p:tgtEl>
                                        <p:attrNameLst>
                                          <p:attrName>style.visibility</p:attrName>
                                        </p:attrNameLst>
                                      </p:cBhvr>
                                      <p:to>
                                        <p:strVal val="visible"/>
                                      </p:to>
                                    </p:set>
                                    <p:anim calcmode="lin" valueType="num">
                                      <p:cBhvr additive="base">
                                        <p:cTn id="38" dur="500" fill="hold"/>
                                        <p:tgtEl>
                                          <p:spTgt spid="13315">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3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3315">
                                            <p:txEl>
                                              <p:pRg st="9" end="9"/>
                                            </p:txEl>
                                          </p:spTgt>
                                        </p:tgtEl>
                                        <p:attrNameLst>
                                          <p:attrName>style.visibility</p:attrName>
                                        </p:attrNameLst>
                                      </p:cBhvr>
                                      <p:to>
                                        <p:strVal val="visible"/>
                                      </p:to>
                                    </p:set>
                                    <p:anim calcmode="lin" valueType="num">
                                      <p:cBhvr additive="base">
                                        <p:cTn id="44" dur="500" fill="hold"/>
                                        <p:tgtEl>
                                          <p:spTgt spid="13315">
                                            <p:txEl>
                                              <p:pRg st="9" end="9"/>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331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3315">
                                            <p:txEl>
                                              <p:pRg st="10" end="10"/>
                                            </p:txEl>
                                          </p:spTgt>
                                        </p:tgtEl>
                                        <p:attrNameLst>
                                          <p:attrName>style.visibility</p:attrName>
                                        </p:attrNameLst>
                                      </p:cBhvr>
                                      <p:to>
                                        <p:strVal val="visible"/>
                                      </p:to>
                                    </p:set>
                                    <p:anim calcmode="lin" valueType="num">
                                      <p:cBhvr additive="base">
                                        <p:cTn id="50" dur="500" fill="hold"/>
                                        <p:tgtEl>
                                          <p:spTgt spid="13315">
                                            <p:txEl>
                                              <p:pRg st="10" end="1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331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3315">
                                            <p:txEl>
                                              <p:pRg st="11" end="11"/>
                                            </p:txEl>
                                          </p:spTgt>
                                        </p:tgtEl>
                                        <p:attrNameLst>
                                          <p:attrName>style.visibility</p:attrName>
                                        </p:attrNameLst>
                                      </p:cBhvr>
                                      <p:to>
                                        <p:strVal val="visible"/>
                                      </p:to>
                                    </p:set>
                                    <p:anim calcmode="lin" valueType="num">
                                      <p:cBhvr additive="base">
                                        <p:cTn id="56" dur="500" fill="hold"/>
                                        <p:tgtEl>
                                          <p:spTgt spid="13315">
                                            <p:txEl>
                                              <p:pRg st="11" end="1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331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315">
                                            <p:txEl>
                                              <p:pRg st="12" end="12"/>
                                            </p:txEl>
                                          </p:spTgt>
                                        </p:tgtEl>
                                        <p:attrNameLst>
                                          <p:attrName>style.visibility</p:attrName>
                                        </p:attrNameLst>
                                      </p:cBhvr>
                                      <p:to>
                                        <p:strVal val="visible"/>
                                      </p:to>
                                    </p:set>
                                    <p:anim calcmode="lin" valueType="num">
                                      <p:cBhvr additive="base">
                                        <p:cTn id="62" dur="500" fill="hold"/>
                                        <p:tgtEl>
                                          <p:spTgt spid="13315">
                                            <p:txEl>
                                              <p:pRg st="12" end="1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331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3315">
                                            <p:txEl>
                                              <p:pRg st="13" end="13"/>
                                            </p:txEl>
                                          </p:spTgt>
                                        </p:tgtEl>
                                        <p:attrNameLst>
                                          <p:attrName>style.visibility</p:attrName>
                                        </p:attrNameLst>
                                      </p:cBhvr>
                                      <p:to>
                                        <p:strVal val="visible"/>
                                      </p:to>
                                    </p:set>
                                    <p:anim calcmode="lin" valueType="num">
                                      <p:cBhvr additive="base">
                                        <p:cTn id="68" dur="500" fill="hold"/>
                                        <p:tgtEl>
                                          <p:spTgt spid="13315">
                                            <p:txEl>
                                              <p:pRg st="13" end="1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331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3315">
                                            <p:txEl>
                                              <p:pRg st="15" end="15"/>
                                            </p:txEl>
                                          </p:spTgt>
                                        </p:tgtEl>
                                        <p:attrNameLst>
                                          <p:attrName>style.visibility</p:attrName>
                                        </p:attrNameLst>
                                      </p:cBhvr>
                                      <p:to>
                                        <p:strVal val="visible"/>
                                      </p:to>
                                    </p:set>
                                    <p:anim calcmode="lin" valueType="num">
                                      <p:cBhvr additive="base">
                                        <p:cTn id="74" dur="500" fill="hold"/>
                                        <p:tgtEl>
                                          <p:spTgt spid="13315">
                                            <p:txEl>
                                              <p:pRg st="15" end="15"/>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3315">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3800" y="3981536"/>
            <a:ext cx="1703239" cy="2167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6400800" y="4047107"/>
            <a:ext cx="1600200" cy="20366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4275" name="Rectangle 3"/>
          <p:cNvSpPr>
            <a:spLocks noGrp="1" noChangeArrowheads="1"/>
          </p:cNvSpPr>
          <p:nvPr>
            <p:ph type="body" idx="1"/>
          </p:nvPr>
        </p:nvSpPr>
        <p:spPr>
          <a:xfrm>
            <a:off x="323196" y="228600"/>
            <a:ext cx="8458200" cy="6248400"/>
          </a:xfrm>
        </p:spPr>
        <p:txBody>
          <a:bodyPr/>
          <a:lstStyle/>
          <a:p>
            <a:pPr marL="0" indent="0" algn="ctr" eaLnBrk="1" hangingPunct="1">
              <a:buFontTx/>
              <a:buNone/>
            </a:pPr>
            <a:r>
              <a:rPr lang="en-US" sz="3600" b="1"/>
              <a:t>Interactions of Living Things</a:t>
            </a:r>
          </a:p>
          <a:p>
            <a:pPr marL="0" indent="0" algn="ctr" eaLnBrk="1" hangingPunct="1">
              <a:buFontTx/>
              <a:buNone/>
            </a:pPr>
            <a:r>
              <a:rPr lang="en-US" b="1" u="sng"/>
              <a:t>Symbiosis</a:t>
            </a:r>
            <a:r>
              <a:rPr lang="en-US"/>
              <a:t>: close relationship created between two species due to coevolution (species evolve together in their environment).  </a:t>
            </a:r>
          </a:p>
          <a:p>
            <a:pPr marL="0" indent="0" algn="ctr" eaLnBrk="1" hangingPunct="1">
              <a:buFontTx/>
              <a:buNone/>
            </a:pPr>
            <a:r>
              <a:rPr lang="en-US"/>
              <a:t>The relationship must </a:t>
            </a:r>
            <a:r>
              <a:rPr lang="en-US" b="1" u="sng"/>
              <a:t>benefit </a:t>
            </a:r>
            <a:r>
              <a:rPr lang="en-US"/>
              <a:t>at least one of the species.  </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5362" name="Picture 2" descr="http://images.clipart.com/thb/thb8/PHDC/20080501/PBJ/3/79201206.thb.jpg?100173827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3505200"/>
            <a:ext cx="2068401" cy="312043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667000" y="3886200"/>
            <a:ext cx="1192361" cy="2246769"/>
          </a:xfrm>
          <a:prstGeom prst="rect">
            <a:avLst/>
          </a:prstGeom>
          <a:noFill/>
        </p:spPr>
        <p:txBody>
          <a:bodyPr wrap="square" rtlCol="0">
            <a:spAutoFit/>
          </a:bodyPr>
          <a:lstStyle/>
          <a:p>
            <a:pPr algn="ctr"/>
            <a:r>
              <a:rPr lang="en-US" sz="14000">
                <a:latin typeface="+mn-lt"/>
              </a:rPr>
              <a:t>=</a:t>
            </a:r>
          </a:p>
        </p:txBody>
      </p:sp>
      <p:sp>
        <p:nvSpPr>
          <p:cNvPr id="11" name="TextBox 10"/>
          <p:cNvSpPr txBox="1"/>
          <p:nvPr/>
        </p:nvSpPr>
        <p:spPr>
          <a:xfrm>
            <a:off x="5257800" y="4623137"/>
            <a:ext cx="1192361" cy="1015663"/>
          </a:xfrm>
          <a:prstGeom prst="rect">
            <a:avLst/>
          </a:prstGeom>
          <a:noFill/>
        </p:spPr>
        <p:txBody>
          <a:bodyPr wrap="square" rtlCol="0">
            <a:spAutoFit/>
          </a:bodyPr>
          <a:lstStyle/>
          <a:p>
            <a:pPr algn="ctr"/>
            <a:r>
              <a:rPr lang="en-US" sz="6000" b="1">
                <a:latin typeface="+mn-lt"/>
              </a:rPr>
              <a:t>OR</a:t>
            </a:r>
          </a:p>
        </p:txBody>
      </p:sp>
      <p:sp>
        <p:nvSpPr>
          <p:cNvPr id="12" name="TextBox 11"/>
          <p:cNvSpPr txBox="1"/>
          <p:nvPr/>
        </p:nvSpPr>
        <p:spPr>
          <a:xfrm>
            <a:off x="7951639" y="3942030"/>
            <a:ext cx="1192361" cy="2246769"/>
          </a:xfrm>
          <a:prstGeom prst="rect">
            <a:avLst/>
          </a:prstGeom>
          <a:noFill/>
        </p:spPr>
        <p:txBody>
          <a:bodyPr wrap="square" rtlCol="0">
            <a:spAutoFit/>
          </a:bodyPr>
          <a:lstStyle/>
          <a:p>
            <a:pPr algn="ctr"/>
            <a:r>
              <a:rPr lang="en-US" sz="14000">
                <a:latin typeface="+mn-lt"/>
              </a:rPr>
              <a:t>?</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5000" fill="hold" nodeType="withEffect">
                                  <p:stCondLst>
                                    <p:cond delay="0"/>
                                  </p:stCondLst>
                                  <p:childTnLst>
                                    <p:animRot by="21600000">
                                      <p:cBhvr>
                                        <p:cTn id="6" dur="2000" fill="hold"/>
                                        <p:tgtEl>
                                          <p:spTgt spid="1027"/>
                                        </p:tgtEl>
                                        <p:attrNameLst>
                                          <p:attrName>r</p:attrName>
                                        </p:attrNameLst>
                                      </p:cBhvr>
                                    </p:animRot>
                                  </p:childTnLst>
                                </p:cTn>
                              </p:par>
                              <p:par>
                                <p:cTn id="7" presetID="8" presetClass="emph" presetSubtype="0" repeatCount="5000" fill="hold" nodeType="withEffect">
                                  <p:stCondLst>
                                    <p:cond delay="0"/>
                                  </p:stCondLst>
                                  <p:childTnLst>
                                    <p:animRot by="21600000">
                                      <p:cBhvr>
                                        <p:cTn id="8"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415720" y="218090"/>
            <a:ext cx="8379085" cy="1676400"/>
          </a:xfrm>
        </p:spPr>
        <p:txBody>
          <a:bodyPr/>
          <a:lstStyle/>
          <a:p>
            <a:pPr marL="0" indent="0" algn="ctr" eaLnBrk="1" hangingPunct="1">
              <a:buNone/>
            </a:pPr>
            <a:r>
              <a:rPr lang="en-US"/>
              <a:t>There are </a:t>
            </a:r>
            <a:r>
              <a:rPr lang="en-US" b="1" u="sng"/>
              <a:t>three types</a:t>
            </a:r>
            <a:r>
              <a:rPr lang="en-US"/>
              <a:t> of symbiotic relationships:</a:t>
            </a:r>
          </a:p>
          <a:p>
            <a:pPr marL="0" indent="0" algn="ctr" eaLnBrk="1" hangingPunct="1">
              <a:buFontTx/>
              <a:buNone/>
            </a:pPr>
            <a:r>
              <a:rPr lang="en-US" b="1" u="sng"/>
              <a:t>Mutualism</a:t>
            </a:r>
            <a:r>
              <a:rPr lang="en-US"/>
              <a:t> (</a:t>
            </a:r>
            <a:r>
              <a:rPr lang="en-US" b="1" u="sng"/>
              <a:t>+,+</a:t>
            </a:r>
            <a:r>
              <a:rPr lang="en-US"/>
              <a:t>): relationship where both species </a:t>
            </a:r>
            <a:r>
              <a:rPr lang="en-US" b="1" u="sng"/>
              <a:t>benefit</a:t>
            </a:r>
          </a:p>
        </p:txBody>
      </p:sp>
      <p:grpSp>
        <p:nvGrpSpPr>
          <p:cNvPr id="5" name="Group 4"/>
          <p:cNvGrpSpPr/>
          <p:nvPr/>
        </p:nvGrpSpPr>
        <p:grpSpPr>
          <a:xfrm>
            <a:off x="678408" y="1977290"/>
            <a:ext cx="3360192" cy="3361665"/>
            <a:chOff x="65839" y="1905000"/>
            <a:chExt cx="4709509" cy="3867853"/>
          </a:xfrm>
        </p:grpSpPr>
        <p:pic>
          <p:nvPicPr>
            <p:cNvPr id="55305" name="Picture 9" descr="http://downloads.clipart.com/34613619.jpg?t=1355863410&amp;h=ab3e465de57145e1ccf3890735af91ed&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1905000"/>
              <a:ext cx="4699148" cy="313668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5839" y="5029200"/>
              <a:ext cx="3748320" cy="743653"/>
            </a:xfrm>
            <a:prstGeom prst="rect">
              <a:avLst/>
            </a:prstGeom>
            <a:noFill/>
          </p:spPr>
          <p:txBody>
            <a:bodyPr wrap="square" rtlCol="0">
              <a:spAutoFit/>
            </a:bodyPr>
            <a:lstStyle/>
            <a:p>
              <a:pPr algn="ctr"/>
              <a:r>
                <a:rPr lang="en-US" sz="1800">
                  <a:latin typeface="+mn-lt"/>
                </a:rPr>
                <a:t>Clownfish &amp; Sea Anemone</a:t>
              </a:r>
            </a:p>
          </p:txBody>
        </p:sp>
      </p:grpSp>
      <p:grpSp>
        <p:nvGrpSpPr>
          <p:cNvPr id="7" name="Group 6"/>
          <p:cNvGrpSpPr/>
          <p:nvPr/>
        </p:nvGrpSpPr>
        <p:grpSpPr>
          <a:xfrm>
            <a:off x="4267200" y="1977290"/>
            <a:ext cx="4191000" cy="3087870"/>
            <a:chOff x="4267200" y="1945981"/>
            <a:chExt cx="4800600" cy="3588648"/>
          </a:xfrm>
        </p:grpSpPr>
        <p:pic>
          <p:nvPicPr>
            <p:cNvPr id="55310" name="Picture 14" descr="http://downloads.clipart.com/7809243.jpg?t=1355866374&amp;h=dcfef7183e5d5149b3829253bc049e90&amp;u=gettingner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945981"/>
              <a:ext cx="4800600" cy="314439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6781800" y="5105400"/>
              <a:ext cx="2286000" cy="429229"/>
            </a:xfrm>
            <a:prstGeom prst="rect">
              <a:avLst/>
            </a:prstGeom>
            <a:noFill/>
          </p:spPr>
          <p:txBody>
            <a:bodyPr wrap="square" rtlCol="0">
              <a:spAutoFit/>
            </a:bodyPr>
            <a:lstStyle/>
            <a:p>
              <a:pPr algn="ctr"/>
              <a:r>
                <a:rPr lang="en-US" sz="1800">
                  <a:latin typeface="Calibri" pitchFamily="34" charset="0"/>
                </a:rPr>
                <a:t>Buffalo &amp; Tickbird</a:t>
              </a:r>
            </a:p>
          </p:txBody>
        </p:sp>
      </p:grpSp>
      <p:grpSp>
        <p:nvGrpSpPr>
          <p:cNvPr id="6" name="Group 5"/>
          <p:cNvGrpSpPr/>
          <p:nvPr/>
        </p:nvGrpSpPr>
        <p:grpSpPr>
          <a:xfrm>
            <a:off x="3389796" y="4757277"/>
            <a:ext cx="2553804" cy="2111263"/>
            <a:chOff x="3276600" y="4419600"/>
            <a:chExt cx="2969791" cy="2401263"/>
          </a:xfrm>
        </p:grpSpPr>
        <p:pic>
          <p:nvPicPr>
            <p:cNvPr id="55308" name="Picture 12" descr="http://downloads.clipart.com/60498015.jpg?t=1355864905&amp;h=dfd970ab0e06e5b1ad2db4204a1dc3dd&amp;u=gettingnerd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600" y="4419600"/>
              <a:ext cx="2969791" cy="197119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3344734" y="6400800"/>
              <a:ext cx="2819399" cy="420063"/>
            </a:xfrm>
            <a:prstGeom prst="rect">
              <a:avLst/>
            </a:prstGeom>
            <a:noFill/>
          </p:spPr>
          <p:txBody>
            <a:bodyPr wrap="square" rtlCol="0">
              <a:spAutoFit/>
            </a:bodyPr>
            <a:lstStyle/>
            <a:p>
              <a:pPr algn="ctr"/>
              <a:r>
                <a:rPr lang="en-US" sz="1800">
                  <a:latin typeface="+mn-lt"/>
                </a:rPr>
                <a:t>Bumblebee &amp; Flowers</a:t>
              </a:r>
            </a:p>
          </p:txBody>
        </p:sp>
      </p:grpSp>
      <p:pic>
        <p:nvPicPr>
          <p:cNvPr id="13"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8712" y="1359933"/>
            <a:ext cx="428267" cy="545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5095" y="1359933"/>
            <a:ext cx="428267" cy="545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8" presetClass="emph" presetSubtype="0" repeatCount="3000" fill="hold" nodeType="withEffect">
                                  <p:stCondLst>
                                    <p:cond delay="0"/>
                                  </p:stCondLst>
                                  <p:childTnLst>
                                    <p:animRot by="21600000">
                                      <p:cBhvr>
                                        <p:cTn id="27" dur="1000" fill="hold"/>
                                        <p:tgtEl>
                                          <p:spTgt spid="13"/>
                                        </p:tgtEl>
                                        <p:attrNameLst>
                                          <p:attrName>r</p:attrName>
                                        </p:attrNameLst>
                                      </p:cBhvr>
                                    </p:animRot>
                                  </p:childTnLst>
                                </p:cTn>
                              </p:par>
                              <p:par>
                                <p:cTn id="28" presetID="8" presetClass="emph" presetSubtype="0" repeatCount="3000" fill="hold" nodeType="withEffect">
                                  <p:stCondLst>
                                    <p:cond delay="0"/>
                                  </p:stCondLst>
                                  <p:childTnLst>
                                    <p:animRot by="21600000">
                                      <p:cBhvr>
                                        <p:cTn id="29" dur="1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381000" y="304800"/>
            <a:ext cx="8305800" cy="4525963"/>
          </a:xfrm>
        </p:spPr>
        <p:txBody>
          <a:bodyPr/>
          <a:lstStyle/>
          <a:p>
            <a:pPr marL="0" indent="0" algn="ctr" eaLnBrk="1" hangingPunct="1">
              <a:buFontTx/>
              <a:buNone/>
              <a:defRPr/>
            </a:pPr>
            <a:r>
              <a:rPr lang="en-US" b="1" u="sng"/>
              <a:t>Commensalism</a:t>
            </a:r>
            <a:r>
              <a:rPr lang="en-US"/>
              <a:t> (</a:t>
            </a:r>
            <a:r>
              <a:rPr lang="en-US" b="1" u="sng"/>
              <a:t>+,0</a:t>
            </a:r>
            <a:r>
              <a:rPr lang="en-US"/>
              <a:t>):  relationship where one species </a:t>
            </a:r>
            <a:r>
              <a:rPr lang="en-US" b="1" u="sng"/>
              <a:t>benefits</a:t>
            </a:r>
            <a:r>
              <a:rPr lang="en-US"/>
              <a:t> and the other species is neither </a:t>
            </a:r>
            <a:r>
              <a:rPr lang="en-US" b="1" u="sng"/>
              <a:t>helped</a:t>
            </a:r>
            <a:r>
              <a:rPr lang="en-US"/>
              <a:t> nor </a:t>
            </a:r>
            <a:r>
              <a:rPr lang="en-US" b="1" u="sng"/>
              <a:t>harmed</a:t>
            </a:r>
          </a:p>
          <a:p>
            <a:pPr eaLnBrk="1" hangingPunct="1">
              <a:defRPr/>
            </a:pPr>
            <a:endParaRPr lang="en-US"/>
          </a:p>
        </p:txBody>
      </p:sp>
      <p:grpSp>
        <p:nvGrpSpPr>
          <p:cNvPr id="5" name="Group 4"/>
          <p:cNvGrpSpPr/>
          <p:nvPr/>
        </p:nvGrpSpPr>
        <p:grpSpPr>
          <a:xfrm>
            <a:off x="3962400" y="1905000"/>
            <a:ext cx="4648200" cy="2000310"/>
            <a:chOff x="4049982" y="1576442"/>
            <a:chExt cx="4630932" cy="2362333"/>
          </a:xfrm>
        </p:grpSpPr>
        <p:grpSp>
          <p:nvGrpSpPr>
            <p:cNvPr id="2" name="Group 1"/>
            <p:cNvGrpSpPr/>
            <p:nvPr/>
          </p:nvGrpSpPr>
          <p:grpSpPr>
            <a:xfrm>
              <a:off x="4049982" y="1576442"/>
              <a:ext cx="4630932" cy="2029646"/>
              <a:chOff x="2209800" y="1277416"/>
              <a:chExt cx="6078732" cy="2715446"/>
            </a:xfrm>
          </p:grpSpPr>
          <p:pic>
            <p:nvPicPr>
              <p:cNvPr id="56329" name="Picture 9" descr="http://downloads.clipart.com/34850282.jpg?t=1355927397&amp;h=5aafaf5d18161abf4a68e8a969543716&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09800" y="1277416"/>
                <a:ext cx="6078732" cy="2715446"/>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6327" name="Picture 7" descr="http://downloads.clipart.com/1112620.jpg?t=1355927237&amp;h=5a4d070de91c35cd56f8dbc480d0561e&amp;u=gettingnerdy"/>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a:ext>
                </a:extLst>
              </a:blip>
              <a:srcRect/>
              <a:stretch/>
            </p:blipFill>
            <p:spPr bwMode="auto">
              <a:xfrm rot="2254146">
                <a:off x="4144958" y="2983958"/>
                <a:ext cx="2477624" cy="697690"/>
              </a:xfrm>
              <a:prstGeom prst="rect">
                <a:avLst/>
              </a:prstGeom>
              <a:noFill/>
              <a:effectLst/>
              <a:scene3d>
                <a:camera prst="isometricTopUp"/>
                <a:lightRig rig="threePt" dir="t"/>
              </a:scene3d>
              <a:extLst>
                <a:ext uri="{909E8E84-426E-40dd-AFC4-6F175D3DCCD1}">
                  <a14:hiddenFill xmlns="" xmlns:a14="http://schemas.microsoft.com/office/drawing/2010/main">
                    <a:solidFill>
                      <a:srgbClr val="FFFFFF"/>
                    </a:solidFill>
                  </a14:hiddenFill>
                </a:ext>
              </a:extLst>
            </p:spPr>
          </p:pic>
        </p:grpSp>
        <p:sp>
          <p:nvSpPr>
            <p:cNvPr id="3" name="TextBox 2"/>
            <p:cNvSpPr txBox="1"/>
            <p:nvPr/>
          </p:nvSpPr>
          <p:spPr>
            <a:xfrm>
              <a:off x="5599060" y="3466252"/>
              <a:ext cx="1943100" cy="472523"/>
            </a:xfrm>
            <a:prstGeom prst="rect">
              <a:avLst/>
            </a:prstGeom>
            <a:noFill/>
          </p:spPr>
          <p:txBody>
            <a:bodyPr wrap="square" rtlCol="0">
              <a:spAutoFit/>
            </a:bodyPr>
            <a:lstStyle/>
            <a:p>
              <a:pPr algn="ctr"/>
              <a:r>
                <a:rPr lang="en-US" sz="2000">
                  <a:latin typeface="+mn-lt"/>
                </a:rPr>
                <a:t>Shark &amp; Remora</a:t>
              </a:r>
            </a:p>
          </p:txBody>
        </p:sp>
      </p:grpSp>
      <p:grpSp>
        <p:nvGrpSpPr>
          <p:cNvPr id="6" name="Group 5"/>
          <p:cNvGrpSpPr/>
          <p:nvPr/>
        </p:nvGrpSpPr>
        <p:grpSpPr>
          <a:xfrm>
            <a:off x="3962400" y="3886200"/>
            <a:ext cx="4648200" cy="2701518"/>
            <a:chOff x="3810000" y="4147011"/>
            <a:chExt cx="5021317" cy="2701518"/>
          </a:xfrm>
        </p:grpSpPr>
        <p:pic>
          <p:nvPicPr>
            <p:cNvPr id="56333" name="Picture 13" descr="http://downloads.clipart.com/7800975.jpg?t=1355927950&amp;h=b64a2bf097e621f193058f0160fb65b0&amp;u=gettingnerdy"/>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0" y="4147011"/>
              <a:ext cx="5021317" cy="239942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5283666" y="6448419"/>
              <a:ext cx="2312901" cy="400110"/>
            </a:xfrm>
            <a:prstGeom prst="rect">
              <a:avLst/>
            </a:prstGeom>
            <a:noFill/>
          </p:spPr>
          <p:txBody>
            <a:bodyPr wrap="square" rtlCol="0">
              <a:spAutoFit/>
            </a:bodyPr>
            <a:lstStyle/>
            <a:p>
              <a:pPr algn="ctr"/>
              <a:r>
                <a:rPr lang="en-US" sz="2000">
                  <a:latin typeface="+mn-lt"/>
                </a:rPr>
                <a:t>Elephant &amp; Egret</a:t>
              </a:r>
            </a:p>
          </p:txBody>
        </p:sp>
      </p:grpSp>
      <p:grpSp>
        <p:nvGrpSpPr>
          <p:cNvPr id="4" name="Group 3"/>
          <p:cNvGrpSpPr/>
          <p:nvPr/>
        </p:nvGrpSpPr>
        <p:grpSpPr>
          <a:xfrm>
            <a:off x="685800" y="1905000"/>
            <a:ext cx="2898628" cy="4667310"/>
            <a:chOff x="530372" y="2057400"/>
            <a:chExt cx="2898628" cy="4667310"/>
          </a:xfrm>
        </p:grpSpPr>
        <p:pic>
          <p:nvPicPr>
            <p:cNvPr id="56331" name="Picture 11" descr="http://downloads.clipart.com/65347624.jpg?t=1355927770&amp;h=ab4a12e2b98748ffa6127185a23f8651&amp;u=gettingnerd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0372" y="2057400"/>
              <a:ext cx="2898628" cy="4367048"/>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651240" y="6324600"/>
              <a:ext cx="2667000" cy="400110"/>
            </a:xfrm>
            <a:prstGeom prst="rect">
              <a:avLst/>
            </a:prstGeom>
            <a:noFill/>
          </p:spPr>
          <p:txBody>
            <a:bodyPr wrap="square" rtlCol="0">
              <a:spAutoFit/>
            </a:bodyPr>
            <a:lstStyle/>
            <a:p>
              <a:pPr algn="ctr"/>
              <a:r>
                <a:rPr lang="en-US" sz="2000">
                  <a:latin typeface="+mn-lt"/>
                </a:rPr>
                <a:t>Spanish Moss &amp; Trees</a:t>
              </a:r>
            </a:p>
          </p:txBody>
        </p:sp>
      </p:grpSp>
      <p:pic>
        <p:nvPicPr>
          <p:cNvPr id="14"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05600" y="1270279"/>
            <a:ext cx="428267" cy="545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6856109">
            <a:off x="7430777" y="1271094"/>
            <a:ext cx="428267" cy="545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8" presetClass="emph" presetSubtype="0" repeatCount="3000" fill="hold" nodeType="withEffect">
                                  <p:stCondLst>
                                    <p:cond delay="0"/>
                                  </p:stCondLst>
                                  <p:childTnLst>
                                    <p:animRot by="21600000">
                                      <p:cBhvr>
                                        <p:cTn id="27" dur="1000" fill="hold"/>
                                        <p:tgtEl>
                                          <p:spTgt spid="14"/>
                                        </p:tgtEl>
                                        <p:attrNameLst>
                                          <p:attrName>r</p:attrName>
                                        </p:attrNameLst>
                                      </p:cBhvr>
                                    </p:animRot>
                                  </p:childTnLst>
                                </p:cTn>
                              </p:par>
                              <p:par>
                                <p:cTn id="28" presetID="8" presetClass="emph" presetSubtype="0" repeatCount="3000" fill="hold" nodeType="withEffect">
                                  <p:stCondLst>
                                    <p:cond delay="0"/>
                                  </p:stCondLst>
                                  <p:childTnLst>
                                    <p:animRot by="21600000">
                                      <p:cBhvr>
                                        <p:cTn id="2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228600" y="198437"/>
            <a:ext cx="8686800" cy="4525963"/>
          </a:xfrm>
        </p:spPr>
        <p:txBody>
          <a:bodyPr/>
          <a:lstStyle/>
          <a:p>
            <a:pPr marL="0" indent="0" algn="ctr" eaLnBrk="1" hangingPunct="1">
              <a:buFontTx/>
              <a:buNone/>
            </a:pPr>
            <a:r>
              <a:rPr lang="en-US" b="1" u="sng"/>
              <a:t>Parasitism</a:t>
            </a:r>
            <a:r>
              <a:rPr lang="en-US"/>
              <a:t> (</a:t>
            </a:r>
            <a:r>
              <a:rPr lang="en-US" b="1" u="sng"/>
              <a:t>+,-</a:t>
            </a:r>
            <a:r>
              <a:rPr lang="en-US"/>
              <a:t>):  relationship where one species benefits (</a:t>
            </a:r>
            <a:r>
              <a:rPr lang="en-US" b="1" u="sng"/>
              <a:t>parasite</a:t>
            </a:r>
            <a:r>
              <a:rPr lang="en-US"/>
              <a:t>) while the other is harmed (</a:t>
            </a:r>
            <a:r>
              <a:rPr lang="en-US" b="1" u="sng"/>
              <a:t>host</a:t>
            </a:r>
            <a:r>
              <a:rPr lang="en-US"/>
              <a:t>)</a:t>
            </a:r>
          </a:p>
        </p:txBody>
      </p:sp>
      <p:grpSp>
        <p:nvGrpSpPr>
          <p:cNvPr id="3" name="Group 2"/>
          <p:cNvGrpSpPr/>
          <p:nvPr/>
        </p:nvGrpSpPr>
        <p:grpSpPr>
          <a:xfrm>
            <a:off x="256607" y="1965434"/>
            <a:ext cx="4355504" cy="3052098"/>
            <a:chOff x="176962" y="1447800"/>
            <a:chExt cx="4395038" cy="3264024"/>
          </a:xfrm>
        </p:grpSpPr>
        <p:pic>
          <p:nvPicPr>
            <p:cNvPr id="57353" name="Picture 9" descr="http://downloads.clipart.com/34634892.jpg?t=1355930785&amp;h=6bc3000a6984206cc0f8bd5baaa8de29&amp;u=gettingnerdy"/>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117" y="1447800"/>
              <a:ext cx="4320883" cy="2884190"/>
            </a:xfrm>
            <a:prstGeom prst="rect">
              <a:avLst/>
            </a:prstGeom>
            <a:noFill/>
            <a:effectLst>
              <a:softEdge rad="12700"/>
            </a:effectLst>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76962" y="4316847"/>
              <a:ext cx="2133600" cy="394977"/>
            </a:xfrm>
            <a:prstGeom prst="rect">
              <a:avLst/>
            </a:prstGeom>
            <a:noFill/>
          </p:spPr>
          <p:txBody>
            <a:bodyPr wrap="square" rtlCol="0">
              <a:spAutoFit/>
            </a:bodyPr>
            <a:lstStyle/>
            <a:p>
              <a:r>
                <a:rPr lang="en-US" sz="1800">
                  <a:latin typeface="+mn-lt"/>
                </a:rPr>
                <a:t>Ticks &amp; Mammals</a:t>
              </a:r>
            </a:p>
          </p:txBody>
        </p:sp>
      </p:grpSp>
      <p:grpSp>
        <p:nvGrpSpPr>
          <p:cNvPr id="5" name="Group 4"/>
          <p:cNvGrpSpPr/>
          <p:nvPr/>
        </p:nvGrpSpPr>
        <p:grpSpPr>
          <a:xfrm>
            <a:off x="3200400" y="4760048"/>
            <a:ext cx="3124200" cy="2038583"/>
            <a:chOff x="3307146" y="4495800"/>
            <a:chExt cx="3169854" cy="2135928"/>
          </a:xfrm>
        </p:grpSpPr>
        <p:pic>
          <p:nvPicPr>
            <p:cNvPr id="57351" name="Picture 7" descr="http://images.clipart.com/thb/thb8/PH/mb5241_20030416/mb20030416_c3/7798456.thb.jpg?c31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07146" y="4495800"/>
              <a:ext cx="3169854" cy="18288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3523090" y="6244760"/>
              <a:ext cx="2743199" cy="386968"/>
            </a:xfrm>
            <a:prstGeom prst="rect">
              <a:avLst/>
            </a:prstGeom>
            <a:noFill/>
          </p:spPr>
          <p:txBody>
            <a:bodyPr wrap="square" rtlCol="0">
              <a:spAutoFit/>
            </a:bodyPr>
            <a:lstStyle/>
            <a:p>
              <a:pPr algn="ctr"/>
              <a:r>
                <a:rPr lang="en-US" sz="1800">
                  <a:latin typeface="+mn-lt"/>
                </a:rPr>
                <a:t>Mosquitoes &amp; Mammals</a:t>
              </a:r>
            </a:p>
          </p:txBody>
        </p:sp>
      </p:grpSp>
      <p:grpSp>
        <p:nvGrpSpPr>
          <p:cNvPr id="4" name="Group 3"/>
          <p:cNvGrpSpPr/>
          <p:nvPr/>
        </p:nvGrpSpPr>
        <p:grpSpPr>
          <a:xfrm>
            <a:off x="4687416" y="1905000"/>
            <a:ext cx="4227984" cy="3124200"/>
            <a:chOff x="5173367" y="1433683"/>
            <a:chExt cx="4001295" cy="3318251"/>
          </a:xfrm>
        </p:grpSpPr>
        <p:pic>
          <p:nvPicPr>
            <p:cNvPr id="57355" name="Picture 11" descr="http://downloads.clipart.com/24557530.gif?t=1355932194&amp;h=c107c7488a6b8abbec79ca3082575a84&amp;u=gettingnerd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73367" y="1433683"/>
              <a:ext cx="3970633" cy="2985917"/>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6557586" y="4359662"/>
              <a:ext cx="2617076" cy="392272"/>
            </a:xfrm>
            <a:prstGeom prst="rect">
              <a:avLst/>
            </a:prstGeom>
            <a:noFill/>
          </p:spPr>
          <p:txBody>
            <a:bodyPr wrap="square" rtlCol="0">
              <a:spAutoFit/>
            </a:bodyPr>
            <a:lstStyle/>
            <a:p>
              <a:pPr algn="r"/>
              <a:r>
                <a:rPr lang="en-US" sz="1800">
                  <a:latin typeface="+mn-lt"/>
                </a:rPr>
                <a:t>Cuckoo Bird &amp; Bird  Nests</a:t>
              </a:r>
            </a:p>
          </p:txBody>
        </p:sp>
      </p:grpSp>
      <p:pic>
        <p:nvPicPr>
          <p:cNvPr id="12"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59149" y="1207533"/>
            <a:ext cx="428267" cy="545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1169712">
            <a:off x="4715432" y="1186122"/>
            <a:ext cx="428267" cy="545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8" presetClass="emph" presetSubtype="0" repeatCount="3000" fill="hold" nodeType="withEffect">
                                  <p:stCondLst>
                                    <p:cond delay="0"/>
                                  </p:stCondLst>
                                  <p:childTnLst>
                                    <p:animRot by="21600000">
                                      <p:cBhvr>
                                        <p:cTn id="27" dur="1000" fill="hold"/>
                                        <p:tgtEl>
                                          <p:spTgt spid="12"/>
                                        </p:tgtEl>
                                        <p:attrNameLst>
                                          <p:attrName>r</p:attrName>
                                        </p:attrNameLst>
                                      </p:cBhvr>
                                    </p:animRot>
                                  </p:childTnLst>
                                </p:cTn>
                              </p:par>
                              <p:par>
                                <p:cTn id="28" presetID="8" presetClass="emph" presetSubtype="0" repeatCount="3000" fill="hold" nodeType="withEffect">
                                  <p:stCondLst>
                                    <p:cond delay="0"/>
                                  </p:stCondLst>
                                  <p:childTnLst>
                                    <p:animRot by="21600000">
                                      <p:cBhvr>
                                        <p:cTn id="29" dur="1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52400" y="76200"/>
            <a:ext cx="8839200" cy="1390650"/>
          </a:xfrm>
        </p:spPr>
        <p:txBody>
          <a:bodyPr/>
          <a:lstStyle/>
          <a:p>
            <a:pPr eaLnBrk="1" hangingPunct="1"/>
            <a:r>
              <a:rPr lang="en-US" sz="3600" b="1">
                <a:latin typeface="Copperplate Gothic Light" pitchFamily="34" charset="0"/>
              </a:rPr>
              <a:t>Wanted:  Symbiotic Relationship</a:t>
            </a:r>
            <a:br>
              <a:rPr lang="en-US" sz="3600" b="1">
                <a:latin typeface="Copperplate Gothic Light" pitchFamily="34" charset="0"/>
              </a:rPr>
            </a:br>
            <a:r>
              <a:rPr lang="en-US" sz="3200" b="1">
                <a:latin typeface="Copperplate Gothic Light" pitchFamily="34" charset="0"/>
              </a:rPr>
              <a:t>Apply Within!</a:t>
            </a:r>
          </a:p>
        </p:txBody>
      </p:sp>
      <p:pic>
        <p:nvPicPr>
          <p:cNvPr id="58378" name="Picture 10" descr="http://downloads.clipart.com/34724806.jpg?t=1355931136&amp;h=d86ee5f946270083efb82e3649fd5651&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47240" y="1255526"/>
            <a:ext cx="4878484" cy="5088125"/>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8380" name="Picture 12" descr="http://images.clipart.com/thb/thb11/PH/5344_2005030011/11/24711210.thb.jpg?000801_0402_0067_t__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6547" y="2864168"/>
            <a:ext cx="2421956" cy="187452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58381" name="Picture 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6547" y="4724400"/>
            <a:ext cx="2421956" cy="1619251"/>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383" name="Picture 15" descr="http://images.clipart.com/thb/thb9/PH/5344_2004120013/010426_0732_00/19396621.thb.jpg?010426_0732_0041_n__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16547" y="1244917"/>
            <a:ext cx="2421956" cy="161925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type="body" idx="1"/>
          </p:nvPr>
        </p:nvSpPr>
        <p:spPr>
          <a:xfrm>
            <a:off x="0" y="-1"/>
            <a:ext cx="3882184" cy="6550223"/>
          </a:xfrm>
        </p:spPr>
        <p:txBody>
          <a:bodyPr/>
          <a:lstStyle/>
          <a:p>
            <a:pPr marL="0" indent="0" algn="ctr" eaLnBrk="1" hangingPunct="1">
              <a:buFontTx/>
              <a:buNone/>
              <a:defRPr/>
            </a:pPr>
            <a:r>
              <a:rPr lang="en-US" b="1"/>
              <a:t>What’s in an Ecosystem?  </a:t>
            </a:r>
          </a:p>
          <a:p>
            <a:pPr marL="0" indent="0" algn="ctr" eaLnBrk="1" hangingPunct="1">
              <a:buFontTx/>
              <a:buNone/>
              <a:defRPr/>
            </a:pPr>
            <a:r>
              <a:rPr lang="en-US" b="1"/>
              <a:t>It’s a Frog’s World…</a:t>
            </a:r>
          </a:p>
          <a:p>
            <a:pPr marL="0" indent="0" eaLnBrk="1" hangingPunct="1">
              <a:buFontTx/>
              <a:buNone/>
              <a:defRPr/>
            </a:pPr>
            <a:r>
              <a:rPr lang="en-US" sz="2400" b="1"/>
              <a:t>Objective:  </a:t>
            </a:r>
            <a:r>
              <a:rPr lang="en-US" sz="2400"/>
              <a:t>to determine how organisms are organized by their interactions</a:t>
            </a:r>
          </a:p>
          <a:p>
            <a:pPr marL="609600" indent="-609600" eaLnBrk="1" hangingPunct="1">
              <a:buFontTx/>
              <a:buNone/>
              <a:defRPr/>
            </a:pPr>
            <a:r>
              <a:rPr lang="en-US" sz="2400" b="1"/>
              <a:t>Bell work:  </a:t>
            </a:r>
          </a:p>
          <a:p>
            <a:pPr marL="457200" indent="-457200" eaLnBrk="1" hangingPunct="1">
              <a:buFont typeface="+mj-lt"/>
              <a:buAutoNum type="arabicPeriod"/>
              <a:defRPr/>
            </a:pPr>
            <a:r>
              <a:rPr lang="en-US" sz="2200"/>
              <a:t>What is the smallest unit of living things?</a:t>
            </a:r>
          </a:p>
          <a:p>
            <a:pPr marL="0" indent="0" eaLnBrk="1" hangingPunct="1">
              <a:buNone/>
              <a:defRPr/>
            </a:pPr>
            <a:r>
              <a:rPr lang="en-US" sz="2200"/>
              <a:t>	</a:t>
            </a:r>
            <a:r>
              <a:rPr lang="en-US" sz="2200" b="1"/>
              <a:t>cells</a:t>
            </a:r>
          </a:p>
          <a:p>
            <a:pPr marL="457200" indent="-457200" eaLnBrk="1" hangingPunct="1">
              <a:buFont typeface="+mj-lt"/>
              <a:buAutoNum type="arabicPeriod" startAt="2"/>
              <a:defRPr/>
            </a:pPr>
            <a:r>
              <a:rPr lang="en-US" sz="2200"/>
              <a:t>What does the prefix “bio” mean?</a:t>
            </a:r>
          </a:p>
          <a:p>
            <a:pPr marL="0" indent="0" eaLnBrk="1" hangingPunct="1">
              <a:buNone/>
              <a:defRPr/>
            </a:pPr>
            <a:r>
              <a:rPr lang="en-US" sz="2200" b="1"/>
              <a:t>	life; living</a:t>
            </a:r>
          </a:p>
          <a:p>
            <a:pPr marL="457200" indent="-457200" eaLnBrk="1" hangingPunct="1">
              <a:buFont typeface="+mj-lt"/>
              <a:buAutoNum type="arabicPeriod" startAt="3"/>
              <a:defRPr/>
            </a:pPr>
            <a:r>
              <a:rPr lang="en-US" sz="2200"/>
              <a:t>List two living factors and two non-living factors of the ecosystem shown.</a:t>
            </a:r>
          </a:p>
        </p:txBody>
      </p:sp>
      <p:sp>
        <p:nvSpPr>
          <p:cNvPr id="17414" name="Text Box 10"/>
          <p:cNvSpPr txBox="1">
            <a:spLocks noChangeArrowheads="1"/>
          </p:cNvSpPr>
          <p:nvPr/>
        </p:nvSpPr>
        <p:spPr bwMode="auto">
          <a:xfrm>
            <a:off x="4495800" y="5638800"/>
            <a:ext cx="1447800" cy="257175"/>
          </a:xfrm>
          <a:prstGeom prst="rect">
            <a:avLst/>
          </a:prstGeom>
          <a:solidFill>
            <a:schemeClr val="bg1"/>
          </a:solidFill>
          <a:ln>
            <a:noFill/>
          </a:ln>
          <a:effectLst/>
          <a:extLs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eaLnBrk="1" hangingPunct="1">
              <a:lnSpc>
                <a:spcPct val="90000"/>
              </a:lnSpc>
              <a:spcBef>
                <a:spcPct val="50000"/>
              </a:spcBef>
            </a:pPr>
            <a:r>
              <a:rPr lang="en-US" sz="1200">
                <a:solidFill>
                  <a:schemeClr val="bg1"/>
                </a:solidFill>
              </a:rPr>
              <a:t>aaa</a:t>
            </a:r>
          </a:p>
        </p:txBody>
      </p:sp>
      <p:sp>
        <p:nvSpPr>
          <p:cNvPr id="17" name="TextBox 16"/>
          <p:cNvSpPr txBox="1"/>
          <p:nvPr/>
        </p:nvSpPr>
        <p:spPr>
          <a:xfrm>
            <a:off x="152400" y="6550223"/>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15" name="Group 14"/>
          <p:cNvGrpSpPr/>
          <p:nvPr/>
        </p:nvGrpSpPr>
        <p:grpSpPr>
          <a:xfrm>
            <a:off x="3882184" y="533400"/>
            <a:ext cx="5261816" cy="5671268"/>
            <a:chOff x="3048000" y="696064"/>
            <a:chExt cx="6169934" cy="5518417"/>
          </a:xfrm>
        </p:grpSpPr>
        <p:pic>
          <p:nvPicPr>
            <p:cNvPr id="16" name="Picture 7" descr="http://downloads.clipart.com/20584243.jpg?t=1355750818&amp;h=1c3c1dd70ededc0d6b0b487a3b0e33fb&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48000" y="696064"/>
              <a:ext cx="6095999" cy="551841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9" descr="http://downloads.clipart.com/20409431.jpg?t=1355751545&amp;h=c8133b45479823f785660d03911446c3&amp;u=gettingnerdy"/>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8527" b="100000" l="0" r="98649"/>
                      </a14:imgEffect>
                    </a14:imgLayer>
                  </a14:imgProps>
                </a:ext>
                <a:ext uri="{28A0092B-C50C-407E-A947-70E740481C1C}">
                  <a14:useLocalDpi xmlns:a14="http://schemas.microsoft.com/office/drawing/2010/main"/>
                </a:ext>
              </a:extLst>
            </a:blip>
            <a:srcRect/>
            <a:stretch/>
          </p:blipFill>
          <p:spPr bwMode="auto">
            <a:xfrm>
              <a:off x="6019800" y="4352022"/>
              <a:ext cx="945078" cy="56587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9" name="Picture 13" descr="http://downloads.clipart.com/21945938.jpg?t=1355753322&amp;h=04c40bd11edf45e7892ad9d012f7ef4d&amp;u=gettingnerdy"/>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9677" b="90323" l="9341" r="89560"/>
                      </a14:imgEffect>
                    </a14:imgLayer>
                  </a14:imgProps>
                </a:ext>
                <a:ext uri="{28A0092B-C50C-407E-A947-70E740481C1C}">
                  <a14:useLocalDpi xmlns:a14="http://schemas.microsoft.com/office/drawing/2010/main"/>
                </a:ext>
              </a:extLst>
            </a:blip>
            <a:srcRect/>
            <a:stretch/>
          </p:blipFill>
          <p:spPr bwMode="auto">
            <a:xfrm rot="20686332">
              <a:off x="6516801" y="5543489"/>
              <a:ext cx="775855" cy="40678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 name="Picture 17" descr="http://downloads.clipart.com/20622280.jpg?t=1355753710&amp;h=2360b015b067c19bd7beb7728259e6c4&amp;u=gettingnerdy"/>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3048000" y="3360668"/>
              <a:ext cx="1600200" cy="217953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1" name="Picture 19" descr="http://downloads.clipart.com/21873492.jpg?t=1355753775&amp;h=e2b335c4f62f936efcd17e5e8e9bffdd&amp;u=gettingnerdy"/>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9639" b="89157" l="9467" r="89941"/>
                      </a14:imgEffect>
                    </a14:imgLayer>
                  </a14:imgProps>
                </a:ext>
                <a:ext uri="{28A0092B-C50C-407E-A947-70E740481C1C}">
                  <a14:useLocalDpi xmlns:a14="http://schemas.microsoft.com/office/drawing/2010/main"/>
                </a:ext>
              </a:extLst>
            </a:blip>
            <a:srcRect/>
            <a:stretch/>
          </p:blipFill>
          <p:spPr bwMode="auto">
            <a:xfrm rot="833956">
              <a:off x="5870548" y="4985383"/>
              <a:ext cx="724087" cy="72542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32" name="Picture 21" descr="http://downloads.clipart.com/22163870.jpg?t=1355752520&amp;h=673cebfad3166e745485114bba68b957&amp;u=gettingnerdy"/>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526" b="100000" l="8725" r="100000"/>
                      </a14:imgEffect>
                    </a14:imgLayer>
                  </a14:imgProps>
                </a:ext>
                <a:ext uri="{28A0092B-C50C-407E-A947-70E740481C1C}">
                  <a14:useLocalDpi xmlns:a14="http://schemas.microsoft.com/office/drawing/2010/main"/>
                </a:ext>
              </a:extLst>
            </a:blip>
            <a:srcRect/>
            <a:stretch/>
          </p:blipFill>
          <p:spPr bwMode="auto">
            <a:xfrm>
              <a:off x="8161137" y="4352022"/>
              <a:ext cx="1056797" cy="1058176"/>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33" name="Picture 25" descr="http://downloads.clipart.com/20708360.jpg?t=1355753529&amp;h=3ad9fb0cebec6ee4d19eb86163cdd08b&amp;u=gettingnerdy"/>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9722" b="91667" l="0" r="89313"/>
                      </a14:imgEffect>
                    </a14:imgLayer>
                  </a14:imgProps>
                </a:ext>
                <a:ext uri="{28A0092B-C50C-407E-A947-70E740481C1C}">
                  <a14:useLocalDpi xmlns:a14="http://schemas.microsoft.com/office/drawing/2010/main"/>
                </a:ext>
              </a:extLst>
            </a:blip>
            <a:srcRect/>
            <a:stretch/>
          </p:blipFill>
          <p:spPr bwMode="auto">
            <a:xfrm>
              <a:off x="6388773" y="3217037"/>
              <a:ext cx="732366" cy="83178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34" name="Picture 27" descr="http://downloads.clipart.com/21729080.jpg?t=1355753821&amp;h=b71e9fabc5983b0191ab755f4a6508ac&amp;u=gettingnerdy"/>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293286" y="4352022"/>
              <a:ext cx="817066" cy="56587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35" name="Picture 31" descr="http://downloads.clipart.com/9752268.jpg?t=1355755416&amp;h=fbf749a6625730400f4fce07d12682f4&amp;u=gettingnerdy"/>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204897" y="1026610"/>
              <a:ext cx="602920" cy="649789"/>
            </a:xfrm>
            <a:prstGeom prst="rect">
              <a:avLst/>
            </a:prstGeom>
            <a:noFill/>
            <a:effectLst>
              <a:softEdge rad="76200"/>
            </a:effectLst>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2555867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2">
                                            <p:txEl>
                                              <p:pRg st="5" end="5"/>
                                            </p:txEl>
                                          </p:spTgt>
                                        </p:tgtEl>
                                        <p:attrNameLst>
                                          <p:attrName>style.visibility</p:attrName>
                                        </p:attrNameLst>
                                      </p:cBhvr>
                                      <p:to>
                                        <p:strVal val="visible"/>
                                      </p:to>
                                    </p:set>
                                    <p:animEffect transition="in" filter="fade">
                                      <p:cBhvr>
                                        <p:cTn id="7" dur="1000"/>
                                        <p:tgtEl>
                                          <p:spTgt spid="17412">
                                            <p:txEl>
                                              <p:pRg st="5" end="5"/>
                                            </p:txEl>
                                          </p:spTgt>
                                        </p:tgtEl>
                                      </p:cBhvr>
                                    </p:animEffect>
                                    <p:anim calcmode="lin" valueType="num">
                                      <p:cBhvr>
                                        <p:cTn id="8" dur="1000" fill="hold"/>
                                        <p:tgtEl>
                                          <p:spTgt spid="1741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174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412">
                                            <p:txEl>
                                              <p:pRg st="7" end="7"/>
                                            </p:txEl>
                                          </p:spTgt>
                                        </p:tgtEl>
                                        <p:attrNameLst>
                                          <p:attrName>style.visibility</p:attrName>
                                        </p:attrNameLst>
                                      </p:cBhvr>
                                      <p:to>
                                        <p:strVal val="visible"/>
                                      </p:to>
                                    </p:set>
                                    <p:animEffect transition="in" filter="fade">
                                      <p:cBhvr>
                                        <p:cTn id="14" dur="1000"/>
                                        <p:tgtEl>
                                          <p:spTgt spid="17412">
                                            <p:txEl>
                                              <p:pRg st="7" end="7"/>
                                            </p:txEl>
                                          </p:spTgt>
                                        </p:tgtEl>
                                      </p:cBhvr>
                                    </p:animEffect>
                                    <p:anim calcmode="lin" valueType="num">
                                      <p:cBhvr>
                                        <p:cTn id="15" dur="1000" fill="hold"/>
                                        <p:tgtEl>
                                          <p:spTgt spid="17412">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1741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228600" y="152400"/>
            <a:ext cx="8686800" cy="6554688"/>
          </a:xfrm>
        </p:spPr>
        <p:txBody>
          <a:bodyPr/>
          <a:lstStyle/>
          <a:p>
            <a:pPr eaLnBrk="1" hangingPunct="1">
              <a:buFontTx/>
              <a:buNone/>
            </a:pPr>
            <a:r>
              <a:rPr lang="en-US" sz="2400" b="1"/>
              <a:t>What You Do:</a:t>
            </a:r>
          </a:p>
          <a:p>
            <a:pPr marL="0" indent="0" algn="just" eaLnBrk="1" hangingPunct="1">
              <a:spcBef>
                <a:spcPts val="0"/>
              </a:spcBef>
              <a:buFontTx/>
              <a:buNone/>
            </a:pPr>
            <a:r>
              <a:rPr lang="en-US" sz="2000"/>
              <a:t>Create a classified advertisement/want ad for a job opening in which an organism in a symbiotic relationship is looking for the other organism.  The ad should be based on a mutualistic, parasitic, or </a:t>
            </a:r>
            <a:r>
              <a:rPr lang="en-US" sz="2000" err="1"/>
              <a:t>commensalistic</a:t>
            </a:r>
            <a:r>
              <a:rPr lang="en-US" sz="2000"/>
              <a:t> relationship.  </a:t>
            </a:r>
          </a:p>
          <a:p>
            <a:pPr algn="just" eaLnBrk="1" hangingPunct="1">
              <a:spcBef>
                <a:spcPts val="0"/>
              </a:spcBef>
              <a:buFontTx/>
              <a:buNone/>
            </a:pPr>
            <a:r>
              <a:rPr lang="en-US" sz="2400" b="1"/>
              <a:t>Headline describing job</a:t>
            </a:r>
          </a:p>
          <a:p>
            <a:pPr marL="0" indent="0" algn="just" eaLnBrk="1" hangingPunct="1">
              <a:spcBef>
                <a:spcPts val="0"/>
              </a:spcBef>
              <a:buNone/>
            </a:pPr>
            <a:r>
              <a:rPr lang="en-US" sz="2000"/>
              <a:t>Create a catchy headline to grab attention.  Write a line describing the relationship you are seeking (mutualistic, parasitic, </a:t>
            </a:r>
            <a:r>
              <a:rPr lang="en-US" sz="2000" err="1"/>
              <a:t>commensalistic</a:t>
            </a:r>
            <a:r>
              <a:rPr lang="en-US" sz="2000"/>
              <a:t>)</a:t>
            </a:r>
            <a:r>
              <a:rPr lang="en-US" sz="2000" b="1"/>
              <a:t>, </a:t>
            </a:r>
            <a:r>
              <a:rPr lang="en-US" sz="2000"/>
              <a:t>a line about who you are and the qualities you possess, a line about the type of organism you need for the job (Qualifications), a line about why you need this service, and a line describing what you will give the organism in return for his or her services. </a:t>
            </a:r>
          </a:p>
          <a:p>
            <a:pPr marL="0" indent="0" algn="just" eaLnBrk="1" hangingPunct="1">
              <a:spcBef>
                <a:spcPts val="0"/>
              </a:spcBef>
              <a:buNone/>
            </a:pPr>
            <a:r>
              <a:rPr lang="en-US" sz="2400" b="1"/>
              <a:t>Picture accompanying advertisement:</a:t>
            </a:r>
          </a:p>
          <a:p>
            <a:pPr marL="0" indent="0" algn="just" eaLnBrk="1" hangingPunct="1">
              <a:spcBef>
                <a:spcPts val="0"/>
              </a:spcBef>
              <a:buNone/>
            </a:pPr>
            <a:r>
              <a:rPr lang="en-US" sz="2000"/>
              <a:t>A picture showing you, the organism in search of the other organism.  A picture showing the organism of which you are searching.  A picture showing the two of you together in your symbiotic relationship - can be hand-drawn.  Must be neat and colorful</a:t>
            </a:r>
          </a:p>
          <a:p>
            <a:pPr marL="0" indent="0" algn="just" eaLnBrk="1" hangingPunct="1">
              <a:spcBef>
                <a:spcPts val="0"/>
              </a:spcBef>
              <a:buNone/>
            </a:pPr>
            <a:r>
              <a:rPr lang="en-US" sz="2400" b="1"/>
              <a:t>Materials to use</a:t>
            </a:r>
          </a:p>
          <a:p>
            <a:pPr marL="0" indent="0" algn="just" eaLnBrk="1" hangingPunct="1">
              <a:spcBef>
                <a:spcPts val="0"/>
              </a:spcBef>
              <a:buNone/>
            </a:pPr>
            <a:r>
              <a:rPr lang="en-US" sz="2000"/>
              <a:t>To create this ad, use construction paper, copy paper, magazine/newspaper cutouts, clip art, computer graphics, photographs, hand drawn images, etc.  </a:t>
            </a:r>
          </a:p>
          <a:p>
            <a:pPr marL="0" indent="0" algn="just" eaLnBrk="1" hangingPunct="1">
              <a:spcBef>
                <a:spcPts val="0"/>
              </a:spcBef>
              <a:buNone/>
            </a:pPr>
            <a:r>
              <a:rPr lang="en-US" sz="2000"/>
              <a:t>The ad can be done as a PowerPoint presentation, brochure, newspaper ad, magazine  ad, poster, </a:t>
            </a:r>
            <a:r>
              <a:rPr lang="en-US" sz="2000" err="1"/>
              <a:t>prezi</a:t>
            </a:r>
            <a:r>
              <a:rPr lang="en-US" sz="2000"/>
              <a:t> presentation, </a:t>
            </a:r>
            <a:r>
              <a:rPr lang="en-US" sz="2000" err="1"/>
              <a:t>glogster</a:t>
            </a:r>
            <a:r>
              <a:rPr lang="en-US" sz="2000"/>
              <a:t>, etc.</a:t>
            </a:r>
          </a:p>
          <a:p>
            <a:pPr marL="0" indent="0" algn="just" eaLnBrk="1" hangingPunct="1">
              <a:spcBef>
                <a:spcPts val="0"/>
              </a:spcBef>
              <a:buNone/>
            </a:pPr>
            <a:endParaRPr lang="en-US" sz="2000"/>
          </a:p>
          <a:p>
            <a:pPr marL="0" indent="0" eaLnBrk="1" hangingPunct="1">
              <a:buNone/>
            </a:pPr>
            <a:endParaRPr lang="en-US" sz="2000"/>
          </a:p>
          <a:p>
            <a:pPr eaLnBrk="1" hangingPunct="1">
              <a:buFontTx/>
              <a:buNone/>
            </a:pPr>
            <a:endParaRPr lang="en-US" sz="2400"/>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mzaher\AppData\Local\Microsoft\Windows\Temporary Internet Files\Content.IE5\I4ZGXQU2\MC900126641[1].wmf"/>
          <p:cNvPicPr>
            <a:picLocks noChangeAspect="1" noChangeArrowheads="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a:off x="6172200" y="3895576"/>
            <a:ext cx="2712927" cy="2468880"/>
          </a:xfrm>
          <a:prstGeom prst="rect">
            <a:avLst/>
          </a:prstGeom>
          <a:noFill/>
          <a:extLst>
            <a:ext uri="{909E8E84-426E-40dd-AFC4-6F175D3DCCD1}">
              <a14:hiddenFill xmlns="" xmlns:a14="http://schemas.microsoft.com/office/drawing/2010/main">
                <a:solidFill>
                  <a:srgbClr val="FFFFFF"/>
                </a:solidFill>
              </a14:hiddenFill>
            </a:ext>
          </a:extLst>
        </p:spPr>
      </p:pic>
      <p:sp>
        <p:nvSpPr>
          <p:cNvPr id="60418" name="Rectangle 2"/>
          <p:cNvSpPr>
            <a:spLocks noGrp="1" noChangeArrowheads="1"/>
          </p:cNvSpPr>
          <p:nvPr>
            <p:ph type="title"/>
          </p:nvPr>
        </p:nvSpPr>
        <p:spPr>
          <a:xfrm>
            <a:off x="0" y="122237"/>
            <a:ext cx="9144000" cy="639763"/>
          </a:xfrm>
        </p:spPr>
        <p:txBody>
          <a:bodyPr/>
          <a:lstStyle/>
          <a:p>
            <a:pPr eaLnBrk="1" hangingPunct="1"/>
            <a:r>
              <a:rPr lang="en-US" sz="3200" b="1" u="sng">
                <a:latin typeface="Copperplate Gothic Light" pitchFamily="34" charset="0"/>
              </a:rPr>
              <a:t>WANTED:  Lazy Pup with Short Nails</a:t>
            </a:r>
          </a:p>
        </p:txBody>
      </p:sp>
      <p:sp>
        <p:nvSpPr>
          <p:cNvPr id="60419" name="Rectangle 3"/>
          <p:cNvSpPr>
            <a:spLocks noGrp="1" noChangeArrowheads="1"/>
          </p:cNvSpPr>
          <p:nvPr>
            <p:ph type="body" idx="1"/>
          </p:nvPr>
        </p:nvSpPr>
        <p:spPr>
          <a:xfrm>
            <a:off x="331510" y="609600"/>
            <a:ext cx="8495374" cy="5943600"/>
          </a:xfrm>
        </p:spPr>
        <p:txBody>
          <a:bodyPr/>
          <a:lstStyle/>
          <a:p>
            <a:pPr marL="0" indent="0" algn="just" eaLnBrk="1" hangingPunct="1">
              <a:buFontTx/>
              <a:buNone/>
            </a:pPr>
            <a:r>
              <a:rPr lang="en-US" sz="2200">
                <a:latin typeface="Copperplate Gothic Light" pitchFamily="34" charset="0"/>
                <a:cs typeface="Calibri" pitchFamily="34" charset="0"/>
              </a:rPr>
              <a:t>Desperately seeking a parasitic relationship.  I am a flea with a thin body and springy legs who can jump 1,000 times my own body size!  I am in search of a dog with long fur for me to cuddle up in, thin skin for me to bite, and short nails to keep from scratching me.  I need your help because your blood is my nutrients and I need it to keep me alive.  In return, I promise to give you the </a:t>
            </a:r>
            <a:r>
              <a:rPr lang="en-US" sz="2200" err="1">
                <a:latin typeface="Copperplate Gothic Light" pitchFamily="34" charset="0"/>
                <a:cs typeface="Calibri" pitchFamily="34" charset="0"/>
              </a:rPr>
              <a:t>heebie</a:t>
            </a:r>
            <a:r>
              <a:rPr lang="en-US" sz="2200">
                <a:latin typeface="Copperplate Gothic Light" pitchFamily="34" charset="0"/>
                <a:cs typeface="Calibri" pitchFamily="34" charset="0"/>
              </a:rPr>
              <a:t> </a:t>
            </a:r>
            <a:r>
              <a:rPr lang="en-US" sz="2200" err="1">
                <a:latin typeface="Copperplate Gothic Light" pitchFamily="34" charset="0"/>
                <a:cs typeface="Calibri" pitchFamily="34" charset="0"/>
              </a:rPr>
              <a:t>jeebies</a:t>
            </a:r>
            <a:r>
              <a:rPr lang="en-US" sz="2200">
                <a:latin typeface="Copperplate Gothic Light" pitchFamily="34" charset="0"/>
                <a:cs typeface="Calibri" pitchFamily="34" charset="0"/>
              </a:rPr>
              <a:t> and plenty of scabby bites to scratch and keep you busy!</a:t>
            </a:r>
          </a:p>
          <a:p>
            <a:pPr eaLnBrk="1" hangingPunct="1">
              <a:buFontTx/>
              <a:buNone/>
            </a:pPr>
            <a:r>
              <a:rPr lang="en-US"/>
              <a:t> 	   ME		     YOU		  US TOGETHER</a:t>
            </a:r>
          </a:p>
        </p:txBody>
      </p:sp>
      <p:sp>
        <p:nvSpPr>
          <p:cNvPr id="10" name="TextBox 9"/>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4341" name="Picture 5" descr="http://images.clipart.com/thw/thw11/CL/5433_2005010014/000803_1064_15/20750350.thb.jpg?000803_1064_1585_v__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449162">
            <a:off x="473475" y="4556520"/>
            <a:ext cx="1666875" cy="1181100"/>
          </a:xfrm>
          <a:prstGeom prst="rect">
            <a:avLst/>
          </a:prstGeom>
          <a:noFill/>
          <a:extLst>
            <a:ext uri="{909E8E84-426E-40dd-AFC4-6F175D3DCCD1}">
              <a14:hiddenFill xmlns="" xmlns:a14="http://schemas.microsoft.com/office/drawing/2010/main">
                <a:solidFill>
                  <a:srgbClr val="FFFFFF"/>
                </a:solidFill>
              </a14:hiddenFill>
            </a:ext>
          </a:extLst>
        </p:spPr>
      </p:pic>
      <p:pic>
        <p:nvPicPr>
          <p:cNvPr id="14343" name="Picture 7" descr="http://images.clipart.com/thw/thw11/CL/5344_2005010018/000803_1058_72/21871571.thb.jpg?000803_1058_7257_v__v"/>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2667000" y="4191000"/>
            <a:ext cx="2942778" cy="2211288"/>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5301492" y="4160520"/>
            <a:ext cx="1192361" cy="1938992"/>
          </a:xfrm>
          <a:prstGeom prst="rect">
            <a:avLst/>
          </a:prstGeom>
          <a:noFill/>
        </p:spPr>
        <p:txBody>
          <a:bodyPr wrap="square" rtlCol="0">
            <a:spAutoFit/>
          </a:bodyPr>
          <a:lstStyle/>
          <a:p>
            <a:pPr algn="ctr"/>
            <a:r>
              <a:rPr lang="en-US" sz="12000">
                <a:latin typeface="+mn-lt"/>
              </a:rPr>
              <a:t>=</a:t>
            </a:r>
          </a:p>
        </p:txBody>
      </p:sp>
      <p:sp>
        <p:nvSpPr>
          <p:cNvPr id="15" name="TextBox 14"/>
          <p:cNvSpPr txBox="1"/>
          <p:nvPr/>
        </p:nvSpPr>
        <p:spPr>
          <a:xfrm>
            <a:off x="1905000" y="4160520"/>
            <a:ext cx="1192361" cy="1938992"/>
          </a:xfrm>
          <a:prstGeom prst="rect">
            <a:avLst/>
          </a:prstGeom>
          <a:noFill/>
        </p:spPr>
        <p:txBody>
          <a:bodyPr wrap="square" rtlCol="0">
            <a:spAutoFit/>
          </a:bodyPr>
          <a:lstStyle/>
          <a:p>
            <a:pPr algn="ctr"/>
            <a:r>
              <a:rPr lang="en-US" sz="12000">
                <a:latin typeface="+mn-lt"/>
              </a:rPr>
              <a:t>+</a:t>
            </a:r>
          </a:p>
        </p:txBody>
      </p:sp>
    </p:spTree>
  </p:cSld>
  <p:clrMapOvr>
    <a:masterClrMapping/>
  </p:clrMapOvr>
  <p:transition spd="slow">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152400" y="304800"/>
            <a:ext cx="8839200" cy="1447800"/>
          </a:xfrm>
        </p:spPr>
        <p:txBody>
          <a:bodyPr/>
          <a:lstStyle/>
          <a:p>
            <a:pPr marL="0" indent="0" algn="ctr" eaLnBrk="1" hangingPunct="1">
              <a:buFontTx/>
              <a:buNone/>
            </a:pPr>
            <a:r>
              <a:rPr lang="en-US" sz="2000" b="1"/>
              <a:t>Listed below are several symbiotic relationships.  Once you have been assigned your relationship, write the pair of organisms at the top of your paper.  Research your relationship and follow all directions to complete your Want Ad.</a:t>
            </a:r>
          </a:p>
          <a:p>
            <a:pPr marL="0" indent="0" algn="ctr" eaLnBrk="1" hangingPunct="1">
              <a:buFontTx/>
              <a:buNone/>
            </a:pPr>
            <a:endParaRPr lang="en-US" sz="2000" b="1"/>
          </a:p>
          <a:p>
            <a:pPr marL="0" lvl="0" indent="0">
              <a:spcBef>
                <a:spcPts val="0"/>
              </a:spcBef>
              <a:buNone/>
            </a:pPr>
            <a:endParaRPr lang="en-US" sz="2000"/>
          </a:p>
          <a:p>
            <a:pPr marL="0" indent="0" algn="just" eaLnBrk="1" hangingPunct="1">
              <a:buFontTx/>
              <a:buNone/>
            </a:pPr>
            <a:endParaRPr lang="en-US" sz="2000"/>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aphicFrame>
        <p:nvGraphicFramePr>
          <p:cNvPr id="2" name="Table 1"/>
          <p:cNvGraphicFramePr>
            <a:graphicFrameLocks noGrp="1"/>
          </p:cNvGraphicFramePr>
          <p:nvPr>
            <p:extLst>
              <p:ext uri="{D42A27DB-BD31-4B8C-83A1-F6EECF244321}">
                <p14:modId xmlns:p14="http://schemas.microsoft.com/office/powerpoint/2010/main" val="3540169674"/>
              </p:ext>
            </p:extLst>
          </p:nvPr>
        </p:nvGraphicFramePr>
        <p:xfrm>
          <a:off x="228600" y="1371600"/>
          <a:ext cx="8686800" cy="5105371"/>
        </p:xfrm>
        <a:graphic>
          <a:graphicData uri="http://schemas.openxmlformats.org/drawingml/2006/table">
            <a:tbl>
              <a:tblPr firstRow="1" firstCol="1" bandRow="1">
                <a:tableStyleId>{5940675A-B579-460E-94D1-54222C63F5DA}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04800">
                <a:tc>
                  <a:txBody>
                    <a:bodyPr/>
                    <a:lstStyle/>
                    <a:p>
                      <a:pPr marL="228600" marR="0" algn="ctr">
                        <a:spcBef>
                          <a:spcPts val="0"/>
                        </a:spcBef>
                        <a:spcAft>
                          <a:spcPts val="0"/>
                        </a:spcAft>
                      </a:pPr>
                      <a:r>
                        <a:rPr lang="en-US" sz="1800">
                          <a:effectLst/>
                        </a:rPr>
                        <a:t>Shark &amp; Remora</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Ants &amp; Aphids</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0"/>
                  </a:ext>
                </a:extLst>
              </a:tr>
              <a:tr h="205726">
                <a:tc>
                  <a:txBody>
                    <a:bodyPr/>
                    <a:lstStyle/>
                    <a:p>
                      <a:pPr marL="228600" marR="0" algn="ctr">
                        <a:spcBef>
                          <a:spcPts val="0"/>
                        </a:spcBef>
                        <a:spcAft>
                          <a:spcPts val="0"/>
                        </a:spcAft>
                      </a:pPr>
                      <a:r>
                        <a:rPr lang="en-US" sz="1800">
                          <a:effectLst/>
                        </a:rPr>
                        <a:t>Mistletoe &amp; Hardwood Tree</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Pinworm &amp; Humans</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1"/>
                  </a:ext>
                </a:extLst>
              </a:tr>
              <a:tr h="205726">
                <a:tc>
                  <a:txBody>
                    <a:bodyPr/>
                    <a:lstStyle/>
                    <a:p>
                      <a:pPr marL="228600" marR="0" algn="ctr">
                        <a:spcBef>
                          <a:spcPts val="0"/>
                        </a:spcBef>
                        <a:spcAft>
                          <a:spcPts val="0"/>
                        </a:spcAft>
                      </a:pPr>
                      <a:r>
                        <a:rPr lang="en-US" sz="1800">
                          <a:effectLst/>
                        </a:rPr>
                        <a:t>Bacteria &amp; Termite Gut</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Botflies &amp; Deer</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2"/>
                  </a:ext>
                </a:extLst>
              </a:tr>
              <a:tr h="205726">
                <a:tc>
                  <a:txBody>
                    <a:bodyPr/>
                    <a:lstStyle/>
                    <a:p>
                      <a:pPr marL="228600" marR="0" algn="ctr">
                        <a:spcBef>
                          <a:spcPts val="0"/>
                        </a:spcBef>
                        <a:spcAft>
                          <a:spcPts val="0"/>
                        </a:spcAft>
                      </a:pPr>
                      <a:r>
                        <a:rPr lang="en-US" sz="1800">
                          <a:effectLst/>
                        </a:rPr>
                        <a:t>Ants &amp; Acacia Tree</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Oxpecker &amp; Mammal</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3"/>
                  </a:ext>
                </a:extLst>
              </a:tr>
              <a:tr h="205726">
                <a:tc>
                  <a:txBody>
                    <a:bodyPr/>
                    <a:lstStyle/>
                    <a:p>
                      <a:pPr marL="228600" marR="0" algn="ctr">
                        <a:spcBef>
                          <a:spcPts val="0"/>
                        </a:spcBef>
                        <a:spcAft>
                          <a:spcPts val="0"/>
                        </a:spcAft>
                      </a:pPr>
                      <a:r>
                        <a:rPr lang="en-US" sz="1800" err="1">
                          <a:effectLst/>
                        </a:rPr>
                        <a:t>Honeyguide</a:t>
                      </a:r>
                      <a:r>
                        <a:rPr lang="en-US" sz="1800">
                          <a:effectLst/>
                        </a:rPr>
                        <a:t> bird &amp; badger</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Sloth &amp; Algae</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4"/>
                  </a:ext>
                </a:extLst>
              </a:tr>
              <a:tr h="205726">
                <a:tc>
                  <a:txBody>
                    <a:bodyPr/>
                    <a:lstStyle/>
                    <a:p>
                      <a:pPr marL="228600" marR="0" algn="ctr">
                        <a:spcBef>
                          <a:spcPts val="0"/>
                        </a:spcBef>
                        <a:spcAft>
                          <a:spcPts val="0"/>
                        </a:spcAft>
                      </a:pPr>
                      <a:r>
                        <a:rPr lang="en-US" sz="1800">
                          <a:effectLst/>
                        </a:rPr>
                        <a:t>Shrimp and Goby Fish</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Botfly &amp; Mammal</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5"/>
                  </a:ext>
                </a:extLst>
              </a:tr>
              <a:tr h="205726">
                <a:tc>
                  <a:txBody>
                    <a:bodyPr/>
                    <a:lstStyle/>
                    <a:p>
                      <a:pPr marL="228600" marR="0" algn="ctr">
                        <a:spcBef>
                          <a:spcPts val="0"/>
                        </a:spcBef>
                        <a:spcAft>
                          <a:spcPts val="0"/>
                        </a:spcAft>
                      </a:pPr>
                      <a:r>
                        <a:rPr lang="en-US" sz="1800">
                          <a:effectLst/>
                        </a:rPr>
                        <a:t>Tapeworm &amp; Mammal</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Fig Tree &amp; Amazon Fruit Bat</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6"/>
                  </a:ext>
                </a:extLst>
              </a:tr>
              <a:tr h="205726">
                <a:tc>
                  <a:txBody>
                    <a:bodyPr/>
                    <a:lstStyle/>
                    <a:p>
                      <a:pPr marL="228600" marR="0" algn="ctr">
                        <a:spcBef>
                          <a:spcPts val="0"/>
                        </a:spcBef>
                        <a:spcAft>
                          <a:spcPts val="0"/>
                        </a:spcAft>
                      </a:pPr>
                      <a:r>
                        <a:rPr lang="en-US" sz="1800">
                          <a:effectLst/>
                        </a:rPr>
                        <a:t>Barnacles &amp; Whales</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Olive Baboon &amp; African Elephant</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7"/>
                  </a:ext>
                </a:extLst>
              </a:tr>
              <a:tr h="205726">
                <a:tc>
                  <a:txBody>
                    <a:bodyPr/>
                    <a:lstStyle/>
                    <a:p>
                      <a:pPr marL="228600" marR="0" algn="ctr">
                        <a:spcBef>
                          <a:spcPts val="0"/>
                        </a:spcBef>
                        <a:spcAft>
                          <a:spcPts val="0"/>
                        </a:spcAft>
                      </a:pPr>
                      <a:r>
                        <a:rPr lang="en-US" sz="1800">
                          <a:effectLst/>
                        </a:rPr>
                        <a:t>Sea Anemone &amp; Clownfish</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Egrets &amp; Cattle</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8"/>
                  </a:ext>
                </a:extLst>
              </a:tr>
              <a:tr h="205726">
                <a:tc>
                  <a:txBody>
                    <a:bodyPr/>
                    <a:lstStyle/>
                    <a:p>
                      <a:pPr marL="228600" marR="0" algn="ctr">
                        <a:spcBef>
                          <a:spcPts val="0"/>
                        </a:spcBef>
                        <a:spcAft>
                          <a:spcPts val="0"/>
                        </a:spcAft>
                      </a:pPr>
                      <a:r>
                        <a:rPr lang="en-US" sz="1800" err="1">
                          <a:effectLst/>
                        </a:rPr>
                        <a:t>Brownheaded</a:t>
                      </a:r>
                      <a:r>
                        <a:rPr lang="en-US" sz="1800">
                          <a:effectLst/>
                        </a:rPr>
                        <a:t> cowbird &amp; songbird</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Wombat &amp; Snails</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09"/>
                  </a:ext>
                </a:extLst>
              </a:tr>
              <a:tr h="205726">
                <a:tc>
                  <a:txBody>
                    <a:bodyPr/>
                    <a:lstStyle/>
                    <a:p>
                      <a:pPr marL="228600" marR="0" algn="ctr">
                        <a:spcBef>
                          <a:spcPts val="0"/>
                        </a:spcBef>
                        <a:spcAft>
                          <a:spcPts val="0"/>
                        </a:spcAft>
                      </a:pPr>
                      <a:r>
                        <a:rPr lang="en-US" sz="1800">
                          <a:effectLst/>
                        </a:rPr>
                        <a:t>Hermit Crab &amp; Sea Anemone</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Coyote &amp; American Badger</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10"/>
                  </a:ext>
                </a:extLst>
              </a:tr>
              <a:tr h="205726">
                <a:tc>
                  <a:txBody>
                    <a:bodyPr/>
                    <a:lstStyle/>
                    <a:p>
                      <a:pPr marL="228600" marR="0" algn="ctr">
                        <a:spcBef>
                          <a:spcPts val="0"/>
                        </a:spcBef>
                        <a:spcAft>
                          <a:spcPts val="0"/>
                        </a:spcAft>
                      </a:pPr>
                      <a:r>
                        <a:rPr lang="en-US" sz="1800" err="1">
                          <a:effectLst/>
                        </a:rPr>
                        <a:t>Langur</a:t>
                      </a:r>
                      <a:r>
                        <a:rPr lang="en-US" sz="1800">
                          <a:effectLst/>
                        </a:rPr>
                        <a:t> Monkey &amp; Chital Deer</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Egyptian Plover &amp; Crocodile</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11"/>
                  </a:ext>
                </a:extLst>
              </a:tr>
              <a:tr h="205726">
                <a:tc>
                  <a:txBody>
                    <a:bodyPr/>
                    <a:lstStyle/>
                    <a:p>
                      <a:pPr marL="228600" marR="0" algn="ctr">
                        <a:spcBef>
                          <a:spcPts val="0"/>
                        </a:spcBef>
                        <a:spcAft>
                          <a:spcPts val="0"/>
                        </a:spcAft>
                      </a:pPr>
                      <a:r>
                        <a:rPr lang="en-US" sz="1800">
                          <a:effectLst/>
                        </a:rPr>
                        <a:t>Sea Slug &amp; Algae</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Human &amp; Lice</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12"/>
                  </a:ext>
                </a:extLst>
              </a:tr>
              <a:tr h="205726">
                <a:tc>
                  <a:txBody>
                    <a:bodyPr/>
                    <a:lstStyle/>
                    <a:p>
                      <a:pPr marL="228600" marR="0" algn="ctr">
                        <a:spcBef>
                          <a:spcPts val="0"/>
                        </a:spcBef>
                        <a:spcAft>
                          <a:spcPts val="0"/>
                        </a:spcAft>
                      </a:pPr>
                      <a:r>
                        <a:rPr lang="en-US" sz="1800">
                          <a:effectLst/>
                        </a:rPr>
                        <a:t>Pygmy Seahorse &amp; </a:t>
                      </a:r>
                      <a:r>
                        <a:rPr lang="en-US" sz="1800" err="1">
                          <a:effectLst/>
                        </a:rPr>
                        <a:t>Seafan</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err="1">
                          <a:effectLst/>
                        </a:rPr>
                        <a:t>Varroa</a:t>
                      </a:r>
                      <a:r>
                        <a:rPr lang="en-US" sz="1800">
                          <a:effectLst/>
                        </a:rPr>
                        <a:t> destructor &amp; Honeybee</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13"/>
                  </a:ext>
                </a:extLst>
              </a:tr>
              <a:tr h="411451">
                <a:tc>
                  <a:txBody>
                    <a:bodyPr/>
                    <a:lstStyle/>
                    <a:p>
                      <a:pPr marL="228600" marR="0" algn="ctr">
                        <a:spcBef>
                          <a:spcPts val="0"/>
                        </a:spcBef>
                        <a:spcAft>
                          <a:spcPts val="0"/>
                        </a:spcAft>
                      </a:pPr>
                      <a:r>
                        <a:rPr lang="en-US" sz="1800">
                          <a:effectLst/>
                        </a:rPr>
                        <a:t>Fig Wasp &amp; Fig</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Pompeii Worm &amp; </a:t>
                      </a:r>
                      <a:r>
                        <a:rPr lang="en-US" sz="1800" err="1">
                          <a:effectLst/>
                        </a:rPr>
                        <a:t>Thermophilic</a:t>
                      </a:r>
                      <a:r>
                        <a:rPr lang="en-US" sz="1800">
                          <a:effectLst/>
                        </a:rPr>
                        <a:t> bacteria</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14"/>
                  </a:ext>
                </a:extLst>
              </a:tr>
              <a:tr h="205726">
                <a:tc>
                  <a:txBody>
                    <a:bodyPr/>
                    <a:lstStyle/>
                    <a:p>
                      <a:pPr marL="228600" marR="0" algn="ctr">
                        <a:spcBef>
                          <a:spcPts val="0"/>
                        </a:spcBef>
                        <a:spcAft>
                          <a:spcPts val="0"/>
                        </a:spcAft>
                      </a:pPr>
                      <a:r>
                        <a:rPr lang="en-US" sz="1800">
                          <a:effectLst/>
                        </a:rPr>
                        <a:t>Spanish Moss &amp; Trees</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Yucca Plant &amp; Yucca Moth</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15"/>
                  </a:ext>
                </a:extLst>
              </a:tr>
              <a:tr h="411451">
                <a:tc>
                  <a:txBody>
                    <a:bodyPr/>
                    <a:lstStyle/>
                    <a:p>
                      <a:pPr marL="228600" marR="0" algn="ctr">
                        <a:spcBef>
                          <a:spcPts val="0"/>
                        </a:spcBef>
                        <a:spcAft>
                          <a:spcPts val="0"/>
                        </a:spcAft>
                      </a:pPr>
                      <a:r>
                        <a:rPr lang="en-US" sz="1800">
                          <a:effectLst/>
                        </a:rPr>
                        <a:t>Euprymna Bobtail Squid &amp; Bioluminescent Bacteria</a:t>
                      </a:r>
                      <a:endParaRPr lang="en-US" sz="1800">
                        <a:effectLst/>
                        <a:latin typeface="Times New Roman"/>
                        <a:ea typeface="Times New Roman"/>
                      </a:endParaRPr>
                    </a:p>
                  </a:txBody>
                  <a:tcPr marL="57860" marR="57860" marT="0" marB="0" anchor="ctr">
                    <a:solidFill>
                      <a:srgbClr val="CCFFFF"/>
                    </a:solidFill>
                  </a:tcPr>
                </a:tc>
                <a:tc>
                  <a:txBody>
                    <a:bodyPr/>
                    <a:lstStyle/>
                    <a:p>
                      <a:pPr marL="228600" marR="0" algn="ctr">
                        <a:spcBef>
                          <a:spcPts val="0"/>
                        </a:spcBef>
                        <a:spcAft>
                          <a:spcPts val="0"/>
                        </a:spcAft>
                      </a:pPr>
                      <a:r>
                        <a:rPr lang="en-US" sz="1800">
                          <a:effectLst/>
                        </a:rPr>
                        <a:t>Leafhopper &amp; Meat Ant</a:t>
                      </a:r>
                      <a:endParaRPr lang="en-US" sz="1800">
                        <a:effectLst/>
                        <a:latin typeface="Times New Roman"/>
                        <a:ea typeface="Times New Roman"/>
                      </a:endParaRPr>
                    </a:p>
                  </a:txBody>
                  <a:tcPr marL="57860" marR="57860" marT="0" marB="0" anchor="ctr">
                    <a:solidFill>
                      <a:srgbClr val="CCFFFF"/>
                    </a:solidFill>
                  </a:tcPr>
                </a:tc>
                <a:extLst>
                  <a:ext uri="{0D108BD9-81ED-4DB2-BD59-A6C34878D82A}">
                    <a16:rowId xmlns:a16="http://schemas.microsoft.com/office/drawing/2014/main" val="10016"/>
                  </a:ext>
                </a:extLst>
              </a:tr>
            </a:tbl>
          </a:graphicData>
        </a:graphic>
      </p:graphicFrame>
    </p:spTree>
  </p:cSld>
  <p:clrMapOvr>
    <a:masterClrMapping/>
  </p:clrMapOvr>
  <p:transition spd="slow">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304800" y="76200"/>
            <a:ext cx="5638800" cy="6477000"/>
          </a:xfrm>
        </p:spPr>
        <p:txBody>
          <a:bodyPr/>
          <a:lstStyle/>
          <a:p>
            <a:pPr marL="0" indent="0" algn="ctr">
              <a:buNone/>
            </a:pPr>
            <a:r>
              <a:rPr lang="en-US" sz="2800" b="1"/>
              <a:t>Analyzing Predator-Prey Relationships</a:t>
            </a:r>
            <a:endParaRPr lang="en-US" sz="2800"/>
          </a:p>
          <a:p>
            <a:pPr marL="0" indent="0">
              <a:buNone/>
            </a:pPr>
            <a:r>
              <a:rPr lang="en-US" sz="2200" b="1"/>
              <a:t>Background:</a:t>
            </a:r>
          </a:p>
          <a:p>
            <a:pPr marL="0" indent="0" algn="just">
              <a:buNone/>
            </a:pPr>
            <a:r>
              <a:rPr lang="en-US" sz="2200"/>
              <a:t>The Midwest Grey Wolf has been taken off of the Endangered species list due to their numbers increasing.  The resurgence began in northeast Minnesota and their populations have increased as the wolves move into territories that foster support for their steady growth.  In Idaho, the wolf populations have had a great gain in population size due to an abundant food supply - Elk.  The Fish and Game Department released the Lolo Elk counts for Wildlife Management Zones 10 and 12 and has detailed the data in the charts below.   </a:t>
            </a:r>
          </a:p>
          <a:p>
            <a:pPr marL="0" indent="0" algn="just">
              <a:buNone/>
            </a:pPr>
            <a:r>
              <a:rPr lang="en-US" sz="2200" b="1"/>
              <a:t>Objective:  </a:t>
            </a:r>
          </a:p>
          <a:p>
            <a:pPr marL="0" indent="0" algn="just">
              <a:buNone/>
            </a:pPr>
            <a:r>
              <a:rPr lang="en-US" sz="2200"/>
              <a:t>To analyze data demonstrating the effects of organism interactions on population size.</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rgbClr val="FFFFFF">
                    <a:lumMod val="50000"/>
                  </a:srgbClr>
                </a:solidFill>
                <a:latin typeface="Calibri"/>
              </a:rPr>
              <a:t>© Getting Nerdy, LLC</a:t>
            </a:r>
          </a:p>
        </p:txBody>
      </p:sp>
      <p:grpSp>
        <p:nvGrpSpPr>
          <p:cNvPr id="10" name="Group 9"/>
          <p:cNvGrpSpPr/>
          <p:nvPr/>
        </p:nvGrpSpPr>
        <p:grpSpPr>
          <a:xfrm>
            <a:off x="5791200" y="698999"/>
            <a:ext cx="3124200" cy="5092201"/>
            <a:chOff x="0" y="0"/>
            <a:chExt cx="2861954" cy="3859480"/>
          </a:xfrm>
        </p:grpSpPr>
        <p:pic>
          <p:nvPicPr>
            <p:cNvPr id="13" name="Picture 12" descr="C:\Users\mzaher\AppData\Local\Microsoft\Windows\Temporary Internet Files\Content.IE5\1SCHT11Y\MC900057354[1].wm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6925" y="0"/>
              <a:ext cx="1045029" cy="2196935"/>
            </a:xfrm>
            <a:prstGeom prst="rect">
              <a:avLst/>
            </a:prstGeom>
            <a:noFill/>
            <a:ln>
              <a:noFill/>
            </a:ln>
          </p:spPr>
        </p:pic>
        <p:pic>
          <p:nvPicPr>
            <p:cNvPr id="14" name="Picture 13" descr="C:\Users\mzaher\AppData\Local\Microsoft\Windows\Temporary Internet Files\Content.IE5\I4ZGXQU2\MC900053031[1].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729558">
              <a:off x="0" y="3218213"/>
              <a:ext cx="641267" cy="641268"/>
            </a:xfrm>
            <a:prstGeom prst="rect">
              <a:avLst/>
            </a:prstGeom>
            <a:noFill/>
            <a:ln>
              <a:noFill/>
            </a:ln>
          </p:spPr>
        </p:pic>
        <p:pic>
          <p:nvPicPr>
            <p:cNvPr id="15" name="Picture 14" descr="C:\Users\mzaher\AppData\Local\Microsoft\Windows\Temporary Internet Files\Content.IE5\I4ZGXQU2\MC900053031[1].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316161">
              <a:off x="1543793" y="1900052"/>
              <a:ext cx="593766" cy="593766"/>
            </a:xfrm>
            <a:prstGeom prst="rect">
              <a:avLst/>
            </a:prstGeom>
            <a:noFill/>
            <a:ln>
              <a:noFill/>
            </a:ln>
          </p:spPr>
        </p:pic>
        <p:pic>
          <p:nvPicPr>
            <p:cNvPr id="16" name="Picture 15" descr="C:\Users\mzaher\AppData\Local\Microsoft\Windows\Temporary Internet Files\Content.IE5\I4ZGXQU2\MC900053031[1].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037783">
              <a:off x="1104406" y="2315688"/>
              <a:ext cx="581891" cy="593766"/>
            </a:xfrm>
            <a:prstGeom prst="rect">
              <a:avLst/>
            </a:prstGeom>
            <a:noFill/>
            <a:ln>
              <a:noFill/>
            </a:ln>
          </p:spPr>
        </p:pic>
        <p:pic>
          <p:nvPicPr>
            <p:cNvPr id="17" name="Picture 16" descr="C:\Users\mzaher\AppData\Local\Microsoft\Windows\Temporary Internet Files\Content.IE5\I4ZGXQU2\MC900053031[1].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3250105">
              <a:off x="581891" y="2873828"/>
              <a:ext cx="617517" cy="617517"/>
            </a:xfrm>
            <a:prstGeom prst="rect">
              <a:avLst/>
            </a:prstGeom>
            <a:noFill/>
            <a:ln>
              <a:noFill/>
            </a:ln>
          </p:spPr>
        </p:pic>
      </p:grpSp>
    </p:spTree>
    <p:extLst>
      <p:ext uri="{BB962C8B-B14F-4D97-AF65-F5344CB8AC3E}">
        <p14:creationId xmlns:p14="http://schemas.microsoft.com/office/powerpoint/2010/main" val="3626503186"/>
      </p:ext>
    </p:extLst>
  </p:cSld>
  <p:clrMapOvr>
    <a:masterClrMapping/>
  </p:clrMapOvr>
  <p:transition spd="slow">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304800" y="76200"/>
            <a:ext cx="8458200" cy="2971800"/>
          </a:xfrm>
        </p:spPr>
        <p:txBody>
          <a:bodyPr/>
          <a:lstStyle/>
          <a:p>
            <a:pPr marL="0" lvl="0" indent="0" algn="just" eaLnBrk="1" hangingPunct="1">
              <a:spcBef>
                <a:spcPct val="0"/>
              </a:spcBef>
              <a:buNone/>
              <a:tabLst>
                <a:tab pos="6858000" algn="l"/>
              </a:tabLst>
            </a:pPr>
            <a:r>
              <a:rPr lang="en-US" sz="2200" b="1">
                <a:latin typeface="Calibri" pitchFamily="34" charset="0"/>
                <a:ea typeface="Times New Roman" pitchFamily="18" charset="0"/>
                <a:cs typeface="Calibri" pitchFamily="34" charset="0"/>
              </a:rPr>
              <a:t>What You Do:  </a:t>
            </a:r>
            <a:r>
              <a:rPr lang="en-US" sz="2200">
                <a:latin typeface="Calibri" pitchFamily="34" charset="0"/>
                <a:ea typeface="Times New Roman" pitchFamily="18" charset="0"/>
                <a:cs typeface="Calibri" pitchFamily="34" charset="0"/>
              </a:rPr>
              <a:t>Using the information provided in the charts below, analyze the data and answer the questions that follow.</a:t>
            </a:r>
            <a:endParaRPr lang="en-US" sz="2200">
              <a:latin typeface="Arial" pitchFamily="34" charset="0"/>
              <a:cs typeface="Arial" pitchFamily="34" charset="0"/>
            </a:endParaRPr>
          </a:p>
          <a:p>
            <a:pPr marL="0" indent="0" algn="just">
              <a:spcBef>
                <a:spcPct val="0"/>
              </a:spcBef>
              <a:buNone/>
              <a:tabLst>
                <a:tab pos="6858000" algn="l"/>
              </a:tabLst>
            </a:pPr>
            <a:r>
              <a:rPr lang="en-US" sz="2200">
                <a:latin typeface="Calibri" pitchFamily="34" charset="0"/>
                <a:ea typeface="Times New Roman" pitchFamily="18" charset="0"/>
                <a:cs typeface="Calibri" pitchFamily="34" charset="0"/>
              </a:rPr>
              <a:t>The population change is the number of elk born minus the number of elk that died during that year.  Fill out the last column for the year each year using the calculation below - </a:t>
            </a:r>
            <a:r>
              <a:rPr lang="en-US" sz="2200" u="sng">
                <a:latin typeface="Calibri" pitchFamily="34" charset="0"/>
                <a:ea typeface="Times New Roman" pitchFamily="18" charset="0"/>
                <a:cs typeface="Calibri" pitchFamily="34" charset="0"/>
              </a:rPr>
              <a:t>Be sure to show if the change is positive or negative</a:t>
            </a:r>
            <a:r>
              <a:rPr lang="en-US" sz="2200">
                <a:latin typeface="Calibri" pitchFamily="34" charset="0"/>
                <a:ea typeface="Times New Roman" pitchFamily="18" charset="0"/>
                <a:cs typeface="Calibri" pitchFamily="34" charset="0"/>
              </a:rPr>
              <a:t>:  </a:t>
            </a:r>
            <a:endParaRPr lang="en-US" sz="2200">
              <a:latin typeface="Arial" pitchFamily="34" charset="0"/>
              <a:cs typeface="Arial" pitchFamily="34" charset="0"/>
            </a:endParaRPr>
          </a:p>
          <a:p>
            <a:pPr marL="0" lvl="0" indent="0" algn="ctr">
              <a:spcBef>
                <a:spcPct val="0"/>
              </a:spcBef>
              <a:buNone/>
              <a:tabLst>
                <a:tab pos="6858000" algn="l"/>
              </a:tabLst>
            </a:pPr>
            <a:r>
              <a:rPr lang="en-US" sz="2000" b="1">
                <a:latin typeface="Calibri" pitchFamily="34" charset="0"/>
                <a:ea typeface="Times New Roman" pitchFamily="18" charset="0"/>
                <a:cs typeface="Calibri" pitchFamily="34" charset="0"/>
              </a:rPr>
              <a:t>Elk calves – (Predation + Starvation) = Elk population change</a:t>
            </a:r>
            <a:endParaRPr lang="en-US" sz="2000">
              <a:latin typeface="Arial" pitchFamily="34" charset="0"/>
              <a:cs typeface="Arial" pitchFamily="34" charset="0"/>
            </a:endParaRPr>
          </a:p>
          <a:p>
            <a:pPr marL="0" lvl="0" indent="0" algn="ctr">
              <a:spcBef>
                <a:spcPct val="0"/>
              </a:spcBef>
              <a:buNone/>
              <a:tabLst>
                <a:tab pos="6858000" algn="l"/>
              </a:tabLst>
            </a:pPr>
            <a:r>
              <a:rPr lang="en-US" sz="2000" b="1">
                <a:solidFill>
                  <a:srgbClr val="FF0000"/>
                </a:solidFill>
                <a:latin typeface="Calibri" pitchFamily="34" charset="0"/>
                <a:cs typeface="Calibri" pitchFamily="34" charset="0"/>
              </a:rPr>
              <a:t>For the year 2000:  800 – (400 + 100) = 300  </a:t>
            </a:r>
          </a:p>
          <a:p>
            <a:pPr marL="0" lvl="0" indent="0" algn="ctr">
              <a:spcBef>
                <a:spcPct val="0"/>
              </a:spcBef>
              <a:buNone/>
              <a:tabLst>
                <a:tab pos="6858000" algn="l"/>
              </a:tabLst>
            </a:pPr>
            <a:r>
              <a:rPr lang="en-US" sz="2000" b="1">
                <a:solidFill>
                  <a:srgbClr val="FF0000"/>
                </a:solidFill>
                <a:latin typeface="Calibri" pitchFamily="34" charset="0"/>
                <a:cs typeface="Calibri" pitchFamily="34" charset="0"/>
              </a:rPr>
              <a:t>An increase in elk population from the previous year.</a:t>
            </a:r>
            <a:endParaRPr lang="en-US" sz="2000">
              <a:solidFill>
                <a:srgbClr val="FF0000"/>
              </a:solidFill>
              <a:latin typeface="Arial" pitchFamily="34" charset="0"/>
              <a:cs typeface="Arial" pitchFamily="34" charset="0"/>
            </a:endParaRPr>
          </a:p>
          <a:p>
            <a:pPr marL="0" lvl="0" indent="0">
              <a:spcBef>
                <a:spcPct val="0"/>
              </a:spcBef>
              <a:buNone/>
              <a:tabLst>
                <a:tab pos="6858000" algn="l"/>
              </a:tabLst>
            </a:pPr>
            <a:endParaRPr lang="en-US" sz="2400">
              <a:latin typeface="Arial" pitchFamily="34" charset="0"/>
              <a:cs typeface="Arial" pitchFamily="34" charset="0"/>
            </a:endParaRP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rgbClr val="FFFFFF">
                    <a:lumMod val="50000"/>
                  </a:srgbClr>
                </a:solidFill>
                <a:latin typeface="Calibri"/>
              </a:rPr>
              <a:t>© Getting Nerdy, LLC</a:t>
            </a:r>
          </a:p>
        </p:txBody>
      </p:sp>
      <p:graphicFrame>
        <p:nvGraphicFramePr>
          <p:cNvPr id="2" name="Table 1"/>
          <p:cNvGraphicFramePr>
            <a:graphicFrameLocks noGrp="1"/>
          </p:cNvGraphicFramePr>
          <p:nvPr>
            <p:extLst>
              <p:ext uri="{D42A27DB-BD31-4B8C-83A1-F6EECF244321}">
                <p14:modId xmlns:p14="http://schemas.microsoft.com/office/powerpoint/2010/main" val="3264661368"/>
              </p:ext>
            </p:extLst>
          </p:nvPr>
        </p:nvGraphicFramePr>
        <p:xfrm>
          <a:off x="381000" y="3124200"/>
          <a:ext cx="8458200" cy="3566160"/>
        </p:xfrm>
        <a:graphic>
          <a:graphicData uri="http://schemas.openxmlformats.org/drawingml/2006/table">
            <a:tbl>
              <a:tblPr firstRow="1" firstCol="1" bandRow="1">
                <a:tableStyleId>{5C22544A-7EE6-4342-B048-85BDC9FD1C3A}</a:tableStyleId>
              </a:tblPr>
              <a:tblGrid>
                <a:gridCol w="940602">
                  <a:extLst>
                    <a:ext uri="{9D8B030D-6E8A-4147-A177-3AD203B41FA5}">
                      <a16:colId xmlns:a16="http://schemas.microsoft.com/office/drawing/2014/main" val="20000"/>
                    </a:ext>
                  </a:extLst>
                </a:gridCol>
                <a:gridCol w="1226872">
                  <a:extLst>
                    <a:ext uri="{9D8B030D-6E8A-4147-A177-3AD203B41FA5}">
                      <a16:colId xmlns:a16="http://schemas.microsoft.com/office/drawing/2014/main" val="20001"/>
                    </a:ext>
                  </a:extLst>
                </a:gridCol>
                <a:gridCol w="1299041">
                  <a:extLst>
                    <a:ext uri="{9D8B030D-6E8A-4147-A177-3AD203B41FA5}">
                      <a16:colId xmlns:a16="http://schemas.microsoft.com/office/drawing/2014/main" val="20002"/>
                    </a:ext>
                  </a:extLst>
                </a:gridCol>
                <a:gridCol w="1010365">
                  <a:extLst>
                    <a:ext uri="{9D8B030D-6E8A-4147-A177-3AD203B41FA5}">
                      <a16:colId xmlns:a16="http://schemas.microsoft.com/office/drawing/2014/main" val="20003"/>
                    </a:ext>
                  </a:extLst>
                </a:gridCol>
                <a:gridCol w="1091355">
                  <a:extLst>
                    <a:ext uri="{9D8B030D-6E8A-4147-A177-3AD203B41FA5}">
                      <a16:colId xmlns:a16="http://schemas.microsoft.com/office/drawing/2014/main" val="20004"/>
                    </a:ext>
                  </a:extLst>
                </a:gridCol>
                <a:gridCol w="1186778">
                  <a:extLst>
                    <a:ext uri="{9D8B030D-6E8A-4147-A177-3AD203B41FA5}">
                      <a16:colId xmlns:a16="http://schemas.microsoft.com/office/drawing/2014/main" val="20005"/>
                    </a:ext>
                  </a:extLst>
                </a:gridCol>
                <a:gridCol w="1703187">
                  <a:extLst>
                    <a:ext uri="{9D8B030D-6E8A-4147-A177-3AD203B41FA5}">
                      <a16:colId xmlns:a16="http://schemas.microsoft.com/office/drawing/2014/main" val="20006"/>
                    </a:ext>
                  </a:extLst>
                </a:gridCol>
              </a:tblGrid>
              <a:tr h="527538">
                <a:tc>
                  <a:txBody>
                    <a:bodyPr/>
                    <a:lstStyle/>
                    <a:p>
                      <a:pPr marL="0" marR="0" algn="ctr">
                        <a:spcBef>
                          <a:spcPts val="0"/>
                        </a:spcBef>
                        <a:spcAft>
                          <a:spcPts val="0"/>
                        </a:spcAft>
                      </a:pPr>
                      <a:r>
                        <a:rPr lang="en-US" sz="1800">
                          <a:effectLst/>
                        </a:rPr>
                        <a:t>Year</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Wolf Population</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Elk Population</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Elk Calves</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Predation</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Starvation</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Elk Population Change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263769">
                <a:tc>
                  <a:txBody>
                    <a:bodyPr/>
                    <a:lstStyle/>
                    <a:p>
                      <a:pPr marL="0" marR="0" algn="ctr">
                        <a:spcBef>
                          <a:spcPts val="0"/>
                        </a:spcBef>
                        <a:spcAft>
                          <a:spcPts val="0"/>
                        </a:spcAft>
                      </a:pPr>
                      <a:r>
                        <a:rPr lang="en-US" sz="1800">
                          <a:effectLst/>
                        </a:rPr>
                        <a:t>2000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2000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800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400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+300</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1"/>
                  </a:ext>
                </a:extLst>
              </a:tr>
              <a:tr h="263769">
                <a:tc>
                  <a:txBody>
                    <a:bodyPr/>
                    <a:lstStyle/>
                    <a:p>
                      <a:pPr marL="0" marR="0" algn="ctr">
                        <a:spcBef>
                          <a:spcPts val="0"/>
                        </a:spcBef>
                        <a:spcAft>
                          <a:spcPts val="0"/>
                        </a:spcAft>
                      </a:pPr>
                      <a:r>
                        <a:rPr lang="en-US" sz="1800">
                          <a:effectLst/>
                        </a:rPr>
                        <a:t>2001</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2300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920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480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240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2"/>
                  </a:ext>
                </a:extLst>
              </a:tr>
              <a:tr h="263769">
                <a:tc>
                  <a:txBody>
                    <a:bodyPr/>
                    <a:lstStyle/>
                    <a:p>
                      <a:pPr marL="0" marR="0" algn="ctr">
                        <a:spcBef>
                          <a:spcPts val="0"/>
                        </a:spcBef>
                        <a:spcAft>
                          <a:spcPts val="0"/>
                        </a:spcAft>
                      </a:pPr>
                      <a:r>
                        <a:rPr lang="en-US" sz="1800">
                          <a:effectLst/>
                        </a:rPr>
                        <a:t>2002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2500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1000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640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650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3"/>
                  </a:ext>
                </a:extLst>
              </a:tr>
              <a:tr h="263769">
                <a:tc>
                  <a:txBody>
                    <a:bodyPr/>
                    <a:lstStyle/>
                    <a:p>
                      <a:pPr marL="0" marR="0" algn="ctr">
                        <a:spcBef>
                          <a:spcPts val="0"/>
                        </a:spcBef>
                        <a:spcAft>
                          <a:spcPts val="0"/>
                        </a:spcAft>
                      </a:pPr>
                      <a:r>
                        <a:rPr lang="en-US" sz="1800">
                          <a:effectLst/>
                        </a:rPr>
                        <a:t>2003</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2210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944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880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389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4"/>
                  </a:ext>
                </a:extLst>
              </a:tr>
              <a:tr h="263769">
                <a:tc>
                  <a:txBody>
                    <a:bodyPr/>
                    <a:lstStyle/>
                    <a:p>
                      <a:pPr marL="0" marR="0" algn="ctr">
                        <a:spcBef>
                          <a:spcPts val="0"/>
                        </a:spcBef>
                        <a:spcAft>
                          <a:spcPts val="0"/>
                        </a:spcAft>
                      </a:pPr>
                      <a:r>
                        <a:rPr lang="en-US" sz="1800">
                          <a:effectLst/>
                        </a:rPr>
                        <a:t>2004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1885</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996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1095</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5"/>
                  </a:ext>
                </a:extLst>
              </a:tr>
              <a:tr h="263769">
                <a:tc>
                  <a:txBody>
                    <a:bodyPr/>
                    <a:lstStyle/>
                    <a:p>
                      <a:pPr marL="0" marR="0" algn="ctr">
                        <a:spcBef>
                          <a:spcPts val="0"/>
                        </a:spcBef>
                        <a:spcAft>
                          <a:spcPts val="0"/>
                        </a:spcAft>
                      </a:pPr>
                      <a:r>
                        <a:rPr lang="en-US" sz="1800">
                          <a:effectLst/>
                        </a:rPr>
                        <a:t>2005</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25</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1760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836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912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6"/>
                  </a:ext>
                </a:extLst>
              </a:tr>
              <a:tr h="263769">
                <a:tc>
                  <a:txBody>
                    <a:bodyPr/>
                    <a:lstStyle/>
                    <a:p>
                      <a:pPr marL="0" marR="0" algn="ctr">
                        <a:spcBef>
                          <a:spcPts val="0"/>
                        </a:spcBef>
                        <a:spcAft>
                          <a:spcPts val="0"/>
                        </a:spcAft>
                      </a:pPr>
                      <a:r>
                        <a:rPr lang="en-US" sz="1800">
                          <a:effectLst/>
                        </a:rPr>
                        <a:t>2006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21</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1660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788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846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7"/>
                  </a:ext>
                </a:extLst>
              </a:tr>
              <a:tr h="263769">
                <a:tc>
                  <a:txBody>
                    <a:bodyPr/>
                    <a:lstStyle/>
                    <a:p>
                      <a:pPr marL="0" marR="0" algn="ctr">
                        <a:spcBef>
                          <a:spcPts val="0"/>
                        </a:spcBef>
                        <a:spcAft>
                          <a:spcPts val="0"/>
                        </a:spcAft>
                      </a:pPr>
                      <a:r>
                        <a:rPr lang="en-US" sz="1800">
                          <a:effectLst/>
                        </a:rPr>
                        <a:t>2007</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1602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766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780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8"/>
                  </a:ext>
                </a:extLst>
              </a:tr>
              <a:tr h="263769">
                <a:tc>
                  <a:txBody>
                    <a:bodyPr/>
                    <a:lstStyle/>
                    <a:p>
                      <a:pPr marL="0" marR="0" algn="ctr">
                        <a:spcBef>
                          <a:spcPts val="0"/>
                        </a:spcBef>
                        <a:spcAft>
                          <a:spcPts val="0"/>
                        </a:spcAft>
                      </a:pPr>
                      <a:r>
                        <a:rPr lang="en-US" sz="1800">
                          <a:effectLst/>
                        </a:rPr>
                        <a:t>2008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1588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784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794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9"/>
                  </a:ext>
                </a:extLst>
              </a:tr>
              <a:tr h="263769">
                <a:tc>
                  <a:txBody>
                    <a:bodyPr/>
                    <a:lstStyle/>
                    <a:p>
                      <a:pPr marL="0" marR="0" algn="ctr">
                        <a:spcBef>
                          <a:spcPts val="0"/>
                        </a:spcBef>
                        <a:spcAft>
                          <a:spcPts val="0"/>
                        </a:spcAft>
                      </a:pPr>
                      <a:r>
                        <a:rPr lang="en-US" sz="1800">
                          <a:effectLst/>
                        </a:rPr>
                        <a:t>2009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1578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790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796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10"/>
                  </a:ext>
                </a:extLst>
              </a:tr>
              <a:tr h="263769">
                <a:tc>
                  <a:txBody>
                    <a:bodyPr/>
                    <a:lstStyle/>
                    <a:p>
                      <a:pPr marL="0" marR="0" algn="ctr">
                        <a:spcBef>
                          <a:spcPts val="0"/>
                        </a:spcBef>
                        <a:spcAft>
                          <a:spcPts val="0"/>
                        </a:spcAft>
                      </a:pPr>
                      <a:r>
                        <a:rPr lang="en-US" sz="1800">
                          <a:effectLst/>
                        </a:rPr>
                        <a:t>2010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1572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799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latin typeface="+mn-lt"/>
                          <a:ea typeface="+mn-ea"/>
                          <a:cs typeface="+mn-cs"/>
                        </a:rPr>
                        <a:t>797</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766961755"/>
      </p:ext>
    </p:extLst>
  </p:cSld>
  <p:clrMapOvr>
    <a:masterClrMapping/>
  </p:clrMapOvr>
  <p:transition spd="slow">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336332" y="701566"/>
            <a:ext cx="8458200" cy="1295400"/>
          </a:xfrm>
        </p:spPr>
        <p:txBody>
          <a:bodyPr/>
          <a:lstStyle/>
          <a:p>
            <a:pPr marL="0" indent="0" algn="ctr">
              <a:buNone/>
            </a:pPr>
            <a:r>
              <a:rPr lang="en-US" sz="2800" b="1"/>
              <a:t>Check Your Answers!</a:t>
            </a:r>
            <a:endParaRPr lang="en-US" sz="2800"/>
          </a:p>
          <a:p>
            <a:pPr marL="0" lvl="0" indent="0" algn="ctr">
              <a:spcBef>
                <a:spcPct val="0"/>
              </a:spcBef>
              <a:buNone/>
              <a:tabLst>
                <a:tab pos="6858000" algn="l"/>
              </a:tabLst>
            </a:pPr>
            <a:r>
              <a:rPr lang="en-US" sz="2200" b="1">
                <a:latin typeface="Calibri" pitchFamily="34" charset="0"/>
                <a:ea typeface="Times New Roman" pitchFamily="18" charset="0"/>
                <a:cs typeface="Calibri" pitchFamily="34" charset="0"/>
              </a:rPr>
              <a:t>Elk calves – (Predation + Starvation) = Elk population change</a:t>
            </a:r>
            <a:endParaRPr lang="en-US" sz="2200">
              <a:latin typeface="Arial" pitchFamily="34" charset="0"/>
              <a:cs typeface="Arial" pitchFamily="34" charset="0"/>
            </a:endParaRPr>
          </a:p>
          <a:p>
            <a:pPr marL="0" lvl="0" indent="0" algn="ctr">
              <a:spcBef>
                <a:spcPct val="0"/>
              </a:spcBef>
              <a:buNone/>
              <a:tabLst>
                <a:tab pos="6858000" algn="l"/>
              </a:tabLst>
            </a:pPr>
            <a:r>
              <a:rPr lang="en-US" sz="2200" b="1">
                <a:latin typeface="Calibri" pitchFamily="34" charset="0"/>
                <a:ea typeface="Times New Roman" pitchFamily="18" charset="0"/>
                <a:cs typeface="Calibri" pitchFamily="34" charset="0"/>
              </a:rPr>
              <a:t>Be sure to show if the change is positive or negative</a:t>
            </a:r>
            <a:endParaRPr lang="en-US" sz="2200">
              <a:latin typeface="Arial" pitchFamily="34" charset="0"/>
              <a:cs typeface="Arial" pitchFamily="34" charset="0"/>
            </a:endParaRPr>
          </a:p>
          <a:p>
            <a:pPr marL="0" lvl="0" indent="0">
              <a:spcBef>
                <a:spcPct val="0"/>
              </a:spcBef>
              <a:buNone/>
              <a:tabLst>
                <a:tab pos="6858000" algn="l"/>
              </a:tabLst>
            </a:pPr>
            <a:endParaRPr lang="en-US" sz="2400">
              <a:latin typeface="Arial" pitchFamily="34" charset="0"/>
              <a:cs typeface="Arial" pitchFamily="34" charset="0"/>
            </a:endParaRP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rgbClr val="FFFFFF">
                    <a:lumMod val="50000"/>
                  </a:srgbClr>
                </a:solidFill>
                <a:latin typeface="Calibri"/>
              </a:rPr>
              <a:t>© Getting Nerdy, LLC</a:t>
            </a:r>
          </a:p>
        </p:txBody>
      </p:sp>
      <p:graphicFrame>
        <p:nvGraphicFramePr>
          <p:cNvPr id="2" name="Table 1"/>
          <p:cNvGraphicFramePr>
            <a:graphicFrameLocks noGrp="1"/>
          </p:cNvGraphicFramePr>
          <p:nvPr>
            <p:extLst>
              <p:ext uri="{D42A27DB-BD31-4B8C-83A1-F6EECF244321}">
                <p14:modId xmlns:p14="http://schemas.microsoft.com/office/powerpoint/2010/main" val="2899697628"/>
              </p:ext>
            </p:extLst>
          </p:nvPr>
        </p:nvGraphicFramePr>
        <p:xfrm>
          <a:off x="349468" y="2154640"/>
          <a:ext cx="8458200" cy="3566160"/>
        </p:xfrm>
        <a:graphic>
          <a:graphicData uri="http://schemas.openxmlformats.org/drawingml/2006/table">
            <a:tbl>
              <a:tblPr firstRow="1" firstCol="1" bandRow="1">
                <a:tableStyleId>{5C22544A-7EE6-4342-B048-85BDC9FD1C3A}</a:tableStyleId>
              </a:tblPr>
              <a:tblGrid>
                <a:gridCol w="940602">
                  <a:extLst>
                    <a:ext uri="{9D8B030D-6E8A-4147-A177-3AD203B41FA5}">
                      <a16:colId xmlns:a16="http://schemas.microsoft.com/office/drawing/2014/main" val="20000"/>
                    </a:ext>
                  </a:extLst>
                </a:gridCol>
                <a:gridCol w="1226872">
                  <a:extLst>
                    <a:ext uri="{9D8B030D-6E8A-4147-A177-3AD203B41FA5}">
                      <a16:colId xmlns:a16="http://schemas.microsoft.com/office/drawing/2014/main" val="20001"/>
                    </a:ext>
                  </a:extLst>
                </a:gridCol>
                <a:gridCol w="1299041">
                  <a:extLst>
                    <a:ext uri="{9D8B030D-6E8A-4147-A177-3AD203B41FA5}">
                      <a16:colId xmlns:a16="http://schemas.microsoft.com/office/drawing/2014/main" val="20002"/>
                    </a:ext>
                  </a:extLst>
                </a:gridCol>
                <a:gridCol w="1010365">
                  <a:extLst>
                    <a:ext uri="{9D8B030D-6E8A-4147-A177-3AD203B41FA5}">
                      <a16:colId xmlns:a16="http://schemas.microsoft.com/office/drawing/2014/main" val="20003"/>
                    </a:ext>
                  </a:extLst>
                </a:gridCol>
                <a:gridCol w="1091355">
                  <a:extLst>
                    <a:ext uri="{9D8B030D-6E8A-4147-A177-3AD203B41FA5}">
                      <a16:colId xmlns:a16="http://schemas.microsoft.com/office/drawing/2014/main" val="20004"/>
                    </a:ext>
                  </a:extLst>
                </a:gridCol>
                <a:gridCol w="1186778">
                  <a:extLst>
                    <a:ext uri="{9D8B030D-6E8A-4147-A177-3AD203B41FA5}">
                      <a16:colId xmlns:a16="http://schemas.microsoft.com/office/drawing/2014/main" val="20005"/>
                    </a:ext>
                  </a:extLst>
                </a:gridCol>
                <a:gridCol w="1703187">
                  <a:extLst>
                    <a:ext uri="{9D8B030D-6E8A-4147-A177-3AD203B41FA5}">
                      <a16:colId xmlns:a16="http://schemas.microsoft.com/office/drawing/2014/main" val="20006"/>
                    </a:ext>
                  </a:extLst>
                </a:gridCol>
              </a:tblGrid>
              <a:tr h="527538">
                <a:tc>
                  <a:txBody>
                    <a:bodyPr/>
                    <a:lstStyle/>
                    <a:p>
                      <a:pPr marL="0" marR="0" algn="ctr">
                        <a:spcBef>
                          <a:spcPts val="0"/>
                        </a:spcBef>
                        <a:spcAft>
                          <a:spcPts val="0"/>
                        </a:spcAft>
                      </a:pPr>
                      <a:r>
                        <a:rPr lang="en-US" sz="1800">
                          <a:effectLst/>
                        </a:rPr>
                        <a:t>Year</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Wolf Population</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Elk Population</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Elk Calves</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Predation</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Starvation</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Elk Population Change (-/+)</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0"/>
                  </a:ext>
                </a:extLst>
              </a:tr>
              <a:tr h="263769">
                <a:tc>
                  <a:txBody>
                    <a:bodyPr/>
                    <a:lstStyle/>
                    <a:p>
                      <a:pPr marL="0" marR="0" algn="ctr">
                        <a:spcBef>
                          <a:spcPts val="0"/>
                        </a:spcBef>
                        <a:spcAft>
                          <a:spcPts val="0"/>
                        </a:spcAft>
                      </a:pPr>
                      <a:r>
                        <a:rPr lang="en-US" sz="1800">
                          <a:effectLst/>
                        </a:rPr>
                        <a:t>2000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2000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800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400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+300</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1"/>
                  </a:ext>
                </a:extLst>
              </a:tr>
              <a:tr h="263769">
                <a:tc>
                  <a:txBody>
                    <a:bodyPr/>
                    <a:lstStyle/>
                    <a:p>
                      <a:pPr marL="0" marR="0" algn="ctr">
                        <a:spcBef>
                          <a:spcPts val="0"/>
                        </a:spcBef>
                        <a:spcAft>
                          <a:spcPts val="0"/>
                        </a:spcAft>
                      </a:pPr>
                      <a:r>
                        <a:rPr lang="en-US" sz="1800">
                          <a:effectLst/>
                        </a:rPr>
                        <a:t>2001</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2300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920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480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240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+200</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2"/>
                  </a:ext>
                </a:extLst>
              </a:tr>
              <a:tr h="263769">
                <a:tc>
                  <a:txBody>
                    <a:bodyPr/>
                    <a:lstStyle/>
                    <a:p>
                      <a:pPr marL="0" marR="0" algn="ctr">
                        <a:spcBef>
                          <a:spcPts val="0"/>
                        </a:spcBef>
                        <a:spcAft>
                          <a:spcPts val="0"/>
                        </a:spcAft>
                      </a:pPr>
                      <a:r>
                        <a:rPr lang="en-US" sz="1800">
                          <a:effectLst/>
                        </a:rPr>
                        <a:t>2002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2500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1000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640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650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-290</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3"/>
                  </a:ext>
                </a:extLst>
              </a:tr>
              <a:tr h="263769">
                <a:tc>
                  <a:txBody>
                    <a:bodyPr/>
                    <a:lstStyle/>
                    <a:p>
                      <a:pPr marL="0" marR="0" algn="ctr">
                        <a:spcBef>
                          <a:spcPts val="0"/>
                        </a:spcBef>
                        <a:spcAft>
                          <a:spcPts val="0"/>
                        </a:spcAft>
                      </a:pPr>
                      <a:r>
                        <a:rPr lang="en-US" sz="1800">
                          <a:effectLst/>
                        </a:rPr>
                        <a:t>2003</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2210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944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880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389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-325</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4"/>
                  </a:ext>
                </a:extLst>
              </a:tr>
              <a:tr h="263769">
                <a:tc>
                  <a:txBody>
                    <a:bodyPr/>
                    <a:lstStyle/>
                    <a:p>
                      <a:pPr marL="0" marR="0" algn="ctr">
                        <a:spcBef>
                          <a:spcPts val="0"/>
                        </a:spcBef>
                        <a:spcAft>
                          <a:spcPts val="0"/>
                        </a:spcAft>
                      </a:pPr>
                      <a:r>
                        <a:rPr lang="en-US" sz="1800">
                          <a:effectLst/>
                        </a:rPr>
                        <a:t>2004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1885</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996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1095</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-125</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5"/>
                  </a:ext>
                </a:extLst>
              </a:tr>
              <a:tr h="263769">
                <a:tc>
                  <a:txBody>
                    <a:bodyPr/>
                    <a:lstStyle/>
                    <a:p>
                      <a:pPr marL="0" marR="0" algn="ctr">
                        <a:spcBef>
                          <a:spcPts val="0"/>
                        </a:spcBef>
                        <a:spcAft>
                          <a:spcPts val="0"/>
                        </a:spcAft>
                      </a:pPr>
                      <a:r>
                        <a:rPr lang="en-US" sz="1800">
                          <a:effectLst/>
                        </a:rPr>
                        <a:t>2005</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25</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1760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836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912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-100</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6"/>
                  </a:ext>
                </a:extLst>
              </a:tr>
              <a:tr h="263769">
                <a:tc>
                  <a:txBody>
                    <a:bodyPr/>
                    <a:lstStyle/>
                    <a:p>
                      <a:pPr marL="0" marR="0" algn="ctr">
                        <a:spcBef>
                          <a:spcPts val="0"/>
                        </a:spcBef>
                        <a:spcAft>
                          <a:spcPts val="0"/>
                        </a:spcAft>
                      </a:pPr>
                      <a:r>
                        <a:rPr lang="en-US" sz="1800">
                          <a:effectLst/>
                        </a:rPr>
                        <a:t>2006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21</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1660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788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846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-58</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7"/>
                  </a:ext>
                </a:extLst>
              </a:tr>
              <a:tr h="263769">
                <a:tc>
                  <a:txBody>
                    <a:bodyPr/>
                    <a:lstStyle/>
                    <a:p>
                      <a:pPr marL="0" marR="0" algn="ctr">
                        <a:spcBef>
                          <a:spcPts val="0"/>
                        </a:spcBef>
                        <a:spcAft>
                          <a:spcPts val="0"/>
                        </a:spcAft>
                      </a:pPr>
                      <a:r>
                        <a:rPr lang="en-US" sz="1800">
                          <a:effectLst/>
                        </a:rPr>
                        <a:t>2007</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1602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766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780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-14</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8"/>
                  </a:ext>
                </a:extLst>
              </a:tr>
              <a:tr h="263769">
                <a:tc>
                  <a:txBody>
                    <a:bodyPr/>
                    <a:lstStyle/>
                    <a:p>
                      <a:pPr marL="0" marR="0" algn="ctr">
                        <a:spcBef>
                          <a:spcPts val="0"/>
                        </a:spcBef>
                        <a:spcAft>
                          <a:spcPts val="0"/>
                        </a:spcAft>
                      </a:pPr>
                      <a:r>
                        <a:rPr lang="en-US" sz="1800">
                          <a:effectLst/>
                        </a:rPr>
                        <a:t>2008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1588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784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794</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-10</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09"/>
                  </a:ext>
                </a:extLst>
              </a:tr>
              <a:tr h="263769">
                <a:tc>
                  <a:txBody>
                    <a:bodyPr/>
                    <a:lstStyle/>
                    <a:p>
                      <a:pPr marL="0" marR="0" algn="ctr">
                        <a:spcBef>
                          <a:spcPts val="0"/>
                        </a:spcBef>
                        <a:spcAft>
                          <a:spcPts val="0"/>
                        </a:spcAft>
                      </a:pPr>
                      <a:r>
                        <a:rPr lang="en-US" sz="1800">
                          <a:effectLst/>
                        </a:rPr>
                        <a:t>2009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1578</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790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796</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-6</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10"/>
                  </a:ext>
                </a:extLst>
              </a:tr>
              <a:tr h="263769">
                <a:tc>
                  <a:txBody>
                    <a:bodyPr/>
                    <a:lstStyle/>
                    <a:p>
                      <a:pPr marL="0" marR="0" algn="ctr">
                        <a:spcBef>
                          <a:spcPts val="0"/>
                        </a:spcBef>
                        <a:spcAft>
                          <a:spcPts val="0"/>
                        </a:spcAft>
                      </a:pPr>
                      <a:r>
                        <a:rPr lang="en-US" sz="1800">
                          <a:effectLst/>
                        </a:rPr>
                        <a:t>2010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1572</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799</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latin typeface="+mn-lt"/>
                          <a:ea typeface="+mn-ea"/>
                          <a:cs typeface="+mn-cs"/>
                        </a:rPr>
                        <a:t>797</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0</a:t>
                      </a:r>
                      <a:endParaRPr lang="en-US" sz="1800">
                        <a:effectLst/>
                        <a:latin typeface="Times New Roman"/>
                        <a:ea typeface="Times New Roman"/>
                        <a:cs typeface="Times New Roman"/>
                      </a:endParaRPr>
                    </a:p>
                  </a:txBody>
                  <a:tcPr marL="68580" marR="68580" marT="0" marB="0"/>
                </a:tc>
                <a:tc>
                  <a:txBody>
                    <a:bodyPr/>
                    <a:lstStyle/>
                    <a:p>
                      <a:pPr marL="0" marR="0" algn="ctr">
                        <a:spcBef>
                          <a:spcPts val="0"/>
                        </a:spcBef>
                        <a:spcAft>
                          <a:spcPts val="0"/>
                        </a:spcAft>
                      </a:pPr>
                      <a:r>
                        <a:rPr lang="en-US" sz="1800">
                          <a:effectLst/>
                        </a:rPr>
                        <a:t> 2</a:t>
                      </a:r>
                      <a:endParaRPr lang="en-US" sz="1800">
                        <a:effectLst/>
                        <a:latin typeface="Times New Roman"/>
                        <a:ea typeface="Times New Roman"/>
                        <a:cs typeface="Times New Roman"/>
                      </a:endParaRPr>
                    </a:p>
                  </a:txBody>
                  <a:tcPr marL="68580" marR="68580"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97060959"/>
      </p:ext>
    </p:extLst>
  </p:cSld>
  <p:clrMapOvr>
    <a:masterClrMapping/>
  </p:clrMapOvr>
  <p:transition spd="slow">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381000" y="1676400"/>
            <a:ext cx="5638800" cy="2819400"/>
          </a:xfrm>
        </p:spPr>
        <p:txBody>
          <a:bodyPr/>
          <a:lstStyle/>
          <a:p>
            <a:pPr marL="0" indent="0" algn="ctr">
              <a:buNone/>
            </a:pPr>
            <a:r>
              <a:rPr lang="en-US" sz="2800" b="1"/>
              <a:t>Analyzing Predator-Prey Relationships</a:t>
            </a:r>
            <a:endParaRPr lang="en-US" sz="2800"/>
          </a:p>
          <a:p>
            <a:pPr marL="0" indent="0">
              <a:buNone/>
            </a:pPr>
            <a:r>
              <a:rPr lang="en-US" sz="2200" b="1"/>
              <a:t>The Results – What Happened?</a:t>
            </a:r>
          </a:p>
          <a:p>
            <a:pPr marL="0" indent="0" algn="just">
              <a:buNone/>
            </a:pPr>
            <a:r>
              <a:rPr lang="en-US" sz="2200"/>
              <a:t>Graph your data by creating a DOUBLE LINE graph of the data from the chart on the previous page.  Analyze the results and answer the questions that follow.  </a:t>
            </a:r>
          </a:p>
        </p:txBody>
      </p:sp>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rgbClr val="FFFFFF">
                    <a:lumMod val="50000"/>
                  </a:srgbClr>
                </a:solidFill>
                <a:latin typeface="Calibri"/>
              </a:rPr>
              <a:t>© Getting Nerdy, LLC</a:t>
            </a:r>
          </a:p>
        </p:txBody>
      </p:sp>
      <p:grpSp>
        <p:nvGrpSpPr>
          <p:cNvPr id="10" name="Group 9"/>
          <p:cNvGrpSpPr/>
          <p:nvPr/>
        </p:nvGrpSpPr>
        <p:grpSpPr>
          <a:xfrm>
            <a:off x="5791200" y="698999"/>
            <a:ext cx="3124200" cy="5092201"/>
            <a:chOff x="0" y="0"/>
            <a:chExt cx="2861954" cy="3859480"/>
          </a:xfrm>
        </p:grpSpPr>
        <p:pic>
          <p:nvPicPr>
            <p:cNvPr id="13" name="Picture 12" descr="C:\Users\mzaher\AppData\Local\Microsoft\Windows\Temporary Internet Files\Content.IE5\1SCHT11Y\MC900057354[1].wm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6925" y="0"/>
              <a:ext cx="1045029" cy="2196935"/>
            </a:xfrm>
            <a:prstGeom prst="rect">
              <a:avLst/>
            </a:prstGeom>
            <a:noFill/>
            <a:ln>
              <a:noFill/>
            </a:ln>
          </p:spPr>
        </p:pic>
        <p:pic>
          <p:nvPicPr>
            <p:cNvPr id="14" name="Picture 13" descr="C:\Users\mzaher\AppData\Local\Microsoft\Windows\Temporary Internet Files\Content.IE5\I4ZGXQU2\MC900053031[1].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729558">
              <a:off x="0" y="3218213"/>
              <a:ext cx="641267" cy="641268"/>
            </a:xfrm>
            <a:prstGeom prst="rect">
              <a:avLst/>
            </a:prstGeom>
            <a:noFill/>
            <a:ln>
              <a:noFill/>
            </a:ln>
          </p:spPr>
        </p:pic>
        <p:pic>
          <p:nvPicPr>
            <p:cNvPr id="15" name="Picture 14" descr="C:\Users\mzaher\AppData\Local\Microsoft\Windows\Temporary Internet Files\Content.IE5\I4ZGXQU2\MC900053031[1].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316161">
              <a:off x="1543793" y="1900052"/>
              <a:ext cx="593766" cy="593766"/>
            </a:xfrm>
            <a:prstGeom prst="rect">
              <a:avLst/>
            </a:prstGeom>
            <a:noFill/>
            <a:ln>
              <a:noFill/>
            </a:ln>
          </p:spPr>
        </p:pic>
        <p:pic>
          <p:nvPicPr>
            <p:cNvPr id="16" name="Picture 15" descr="C:\Users\mzaher\AppData\Local\Microsoft\Windows\Temporary Internet Files\Content.IE5\I4ZGXQU2\MC900053031[1].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1037783">
              <a:off x="1104406" y="2315688"/>
              <a:ext cx="581891" cy="593766"/>
            </a:xfrm>
            <a:prstGeom prst="rect">
              <a:avLst/>
            </a:prstGeom>
            <a:noFill/>
            <a:ln>
              <a:noFill/>
            </a:ln>
          </p:spPr>
        </p:pic>
        <p:pic>
          <p:nvPicPr>
            <p:cNvPr id="17" name="Picture 16" descr="C:\Users\mzaher\AppData\Local\Microsoft\Windows\Temporary Internet Files\Content.IE5\I4ZGXQU2\MC900053031[1].wm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3250105">
              <a:off x="581891" y="2873828"/>
              <a:ext cx="617517" cy="617517"/>
            </a:xfrm>
            <a:prstGeom prst="rect">
              <a:avLst/>
            </a:prstGeom>
            <a:noFill/>
            <a:ln>
              <a:noFill/>
            </a:ln>
          </p:spPr>
        </p:pic>
      </p:grpSp>
    </p:spTree>
    <p:extLst>
      <p:ext uri="{BB962C8B-B14F-4D97-AF65-F5344CB8AC3E}">
        <p14:creationId xmlns:p14="http://schemas.microsoft.com/office/powerpoint/2010/main" val="267668620"/>
      </p:ext>
    </p:extLst>
  </p:cSld>
  <p:clrMapOvr>
    <a:masterClrMapping/>
  </p:clrMapOvr>
  <p:transition spd="slow">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zaher\Documents\Zaher\Science Art by Mel\2010-2011 Rainforest Sce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172200"/>
          </a:xfrm>
          <a:prstGeom prst="rect">
            <a:avLst/>
          </a:prstGeom>
          <a:noFill/>
          <a:extLst>
            <a:ext uri="{909E8E84-426E-40dd-AFC4-6F175D3DCCD1}">
              <a14:hiddenFill xmlns="" xmlns:a14="http://schemas.microsoft.com/office/drawing/2010/main">
                <a:solidFill>
                  <a:srgbClr val="FFFFFF"/>
                </a:solidFill>
              </a14:hiddenFill>
            </a:ext>
          </a:extLst>
        </p:spPr>
      </p:pic>
      <p:sp>
        <p:nvSpPr>
          <p:cNvPr id="65539" name="Content Placeholder 2"/>
          <p:cNvSpPr>
            <a:spLocks noGrp="1"/>
          </p:cNvSpPr>
          <p:nvPr>
            <p:ph idx="1"/>
          </p:nvPr>
        </p:nvSpPr>
        <p:spPr>
          <a:xfrm>
            <a:off x="-228600" y="76200"/>
            <a:ext cx="4800600" cy="4495800"/>
          </a:xfrm>
        </p:spPr>
        <p:txBody>
          <a:bodyPr/>
          <a:lstStyle/>
          <a:p>
            <a:pPr marL="0" indent="0" algn="ctr">
              <a:buNone/>
            </a:pPr>
            <a:r>
              <a:rPr lang="en-US" sz="9600" b="1">
                <a:solidFill>
                  <a:srgbClr val="FF0000"/>
                </a:solidFill>
              </a:rPr>
              <a:t>Biomes of the World</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8" name="Picture 4" descr="C:\Users\mzaher\AppData\Local\Microsoft\Windows\Temporary Internet Files\Content.IE5\I4ZGXQU2\MC90044137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8789" y="1111605"/>
            <a:ext cx="1793875" cy="182245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mzaher\AppData\Local\Microsoft\Windows\Temporary Internet Files\Content.IE5\I4ZGXQU2\MC90033625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381000"/>
            <a:ext cx="716533" cy="10754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mzaher\AppData\Local\Microsoft\Windows\Temporary Internet Files\Content.IE5\I4ZGXQU2\MC900434565[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383442">
            <a:off x="4601652" y="2430224"/>
            <a:ext cx="1876425" cy="15589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C:\Users\mzaher\AppData\Local\Microsoft\Windows\Temporary Internet Files\Content.IE5\I4ZGXQU2\MP900407286[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82225" y="4800600"/>
            <a:ext cx="1117969" cy="818388"/>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8939907">
            <a:off x="4321540" y="4396542"/>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33422">
            <a:off x="4854731" y="1785750"/>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7452" y="372520"/>
            <a:ext cx="601473" cy="47416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bwMode="auto">
          <a:xfrm flipH="1">
            <a:off x="3079531" y="5571690"/>
            <a:ext cx="1" cy="324612"/>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22" name="Picture 9" descr="C:\Users\mzaher\AppData\Local\Microsoft\Windows\Temporary Internet Files\Content.IE5\I4ZGXQU2\MP900407286[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120813">
            <a:off x="3482314" y="4964153"/>
            <a:ext cx="740557" cy="54211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9" descr="C:\Users\mzaher\AppData\Local\Microsoft\Windows\Temporary Internet Files\Content.IE5\I4ZGXQU2\MP900407286[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8884956">
            <a:off x="1992954" y="4861771"/>
            <a:ext cx="813169" cy="59526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Straight Connector 23"/>
          <p:cNvCxnSpPr/>
          <p:nvPr/>
        </p:nvCxnSpPr>
        <p:spPr bwMode="auto">
          <a:xfrm>
            <a:off x="2525667" y="5399478"/>
            <a:ext cx="217533" cy="486918"/>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bwMode="auto">
          <a:xfrm flipH="1">
            <a:off x="3411061" y="5326510"/>
            <a:ext cx="279078" cy="559886"/>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104823423"/>
      </p:ext>
    </p:extLst>
  </p:cSld>
  <p:clrMapOvr>
    <a:masterClrMapping/>
  </p:clrMapOvr>
  <p:transition spd="slow">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294290" y="762000"/>
            <a:ext cx="4343400" cy="58785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ts val="0"/>
              </a:spcBef>
            </a:pPr>
            <a:r>
              <a:rPr lang="en-US" sz="3200" b="1"/>
              <a:t>So . . . Thirsty!  Dry Biomes</a:t>
            </a:r>
          </a:p>
          <a:p>
            <a:pPr algn="ctr" eaLnBrk="1" hangingPunct="1">
              <a:spcBef>
                <a:spcPts val="0"/>
              </a:spcBef>
            </a:pPr>
            <a:endParaRPr lang="en-US" sz="3200" b="1"/>
          </a:p>
          <a:p>
            <a:pPr eaLnBrk="1" hangingPunct="1">
              <a:spcBef>
                <a:spcPts val="0"/>
              </a:spcBef>
            </a:pPr>
            <a:r>
              <a:rPr lang="en-US" b="1">
                <a:latin typeface="Calibri" pitchFamily="34" charset="0"/>
                <a:cs typeface="Calibri" pitchFamily="34" charset="0"/>
              </a:rPr>
              <a:t>Objective:</a:t>
            </a:r>
            <a:r>
              <a:rPr lang="en-US">
                <a:latin typeface="Calibri" pitchFamily="34" charset="0"/>
                <a:cs typeface="Calibri" pitchFamily="34" charset="0"/>
              </a:rPr>
              <a:t>  To learn the characteristics of dry biomes</a:t>
            </a:r>
          </a:p>
          <a:p>
            <a:pPr eaLnBrk="1" hangingPunct="1">
              <a:spcBef>
                <a:spcPts val="0"/>
              </a:spcBef>
            </a:pPr>
            <a:endParaRPr lang="en-US" b="1">
              <a:latin typeface="Calibri" pitchFamily="34" charset="0"/>
              <a:cs typeface="Calibri" pitchFamily="34" charset="0"/>
            </a:endParaRPr>
          </a:p>
          <a:p>
            <a:pPr eaLnBrk="1" hangingPunct="1">
              <a:spcBef>
                <a:spcPts val="0"/>
              </a:spcBef>
            </a:pPr>
            <a:r>
              <a:rPr lang="en-US" b="1">
                <a:latin typeface="Calibri" pitchFamily="34" charset="0"/>
                <a:cs typeface="Calibri" pitchFamily="34" charset="0"/>
              </a:rPr>
              <a:t>Bell work:  </a:t>
            </a:r>
            <a:r>
              <a:rPr lang="en-US">
                <a:latin typeface="Calibri" pitchFamily="34" charset="0"/>
                <a:cs typeface="Calibri" pitchFamily="34" charset="0"/>
              </a:rPr>
              <a:t>What are some examples of the different biomes of the world? </a:t>
            </a:r>
          </a:p>
          <a:p>
            <a:pPr eaLnBrk="1" hangingPunct="1">
              <a:spcBef>
                <a:spcPts val="0"/>
              </a:spcBef>
            </a:pPr>
            <a:r>
              <a:rPr lang="en-US" b="1">
                <a:latin typeface="Calibri" pitchFamily="34" charset="0"/>
                <a:cs typeface="Calibri" pitchFamily="34" charset="0"/>
              </a:rPr>
              <a:t>Desert	Tundra</a:t>
            </a:r>
          </a:p>
          <a:p>
            <a:pPr eaLnBrk="1" hangingPunct="1">
              <a:spcBef>
                <a:spcPts val="0"/>
              </a:spcBef>
            </a:pPr>
            <a:r>
              <a:rPr lang="en-US" b="1">
                <a:latin typeface="Calibri" pitchFamily="34" charset="0"/>
                <a:cs typeface="Calibri" pitchFamily="34" charset="0"/>
              </a:rPr>
              <a:t>Savannah	Taiga</a:t>
            </a:r>
          </a:p>
          <a:p>
            <a:pPr eaLnBrk="1" hangingPunct="1">
              <a:spcBef>
                <a:spcPts val="0"/>
              </a:spcBef>
            </a:pPr>
            <a:r>
              <a:rPr lang="en-US" b="1">
                <a:latin typeface="Calibri" pitchFamily="34" charset="0"/>
                <a:cs typeface="Calibri" pitchFamily="34" charset="0"/>
              </a:rPr>
              <a:t>Prairie	Ocean</a:t>
            </a:r>
          </a:p>
          <a:p>
            <a:pPr eaLnBrk="1" hangingPunct="1">
              <a:spcBef>
                <a:spcPts val="0"/>
              </a:spcBef>
            </a:pPr>
            <a:r>
              <a:rPr lang="en-US" b="1">
                <a:latin typeface="Calibri" pitchFamily="34" charset="0"/>
                <a:cs typeface="Calibri" pitchFamily="34" charset="0"/>
              </a:rPr>
              <a:t>Rainforest	Coral Reef</a:t>
            </a:r>
          </a:p>
        </p:txBody>
      </p:sp>
      <p:pic>
        <p:nvPicPr>
          <p:cNvPr id="63494" name="Picture 6" descr="C:\Users\gvikingson\AppData\Local\Microsoft\Windows\Temporary Internet Files\Content.IE5\YGIQ3BU6\MP900262496[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15247" y="3523381"/>
            <a:ext cx="3947753" cy="2572619"/>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63495" name="Picture 7" descr="C:\Users\gvikingson\AppData\Local\Microsoft\Windows\Temporary Internet Files\Content.IE5\4O3BXESW\MP900313834[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5247" y="762000"/>
            <a:ext cx="3960891" cy="266700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491">
                                            <p:txEl>
                                              <p:pRg st="5" end="5"/>
                                            </p:txEl>
                                          </p:spTgt>
                                        </p:tgtEl>
                                        <p:attrNameLst>
                                          <p:attrName>style.visibility</p:attrName>
                                        </p:attrNameLst>
                                      </p:cBhvr>
                                      <p:to>
                                        <p:strVal val="visible"/>
                                      </p:to>
                                    </p:set>
                                    <p:animEffect transition="in" filter="barn(inVertical)">
                                      <p:cBhvr>
                                        <p:cTn id="7" dur="500"/>
                                        <p:tgtEl>
                                          <p:spTgt spid="63491">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3491">
                                            <p:txEl>
                                              <p:pRg st="6" end="6"/>
                                            </p:txEl>
                                          </p:spTgt>
                                        </p:tgtEl>
                                        <p:attrNameLst>
                                          <p:attrName>style.visibility</p:attrName>
                                        </p:attrNameLst>
                                      </p:cBhvr>
                                      <p:to>
                                        <p:strVal val="visible"/>
                                      </p:to>
                                    </p:set>
                                    <p:animEffect transition="in" filter="barn(inVertical)">
                                      <p:cBhvr>
                                        <p:cTn id="10" dur="500"/>
                                        <p:tgtEl>
                                          <p:spTgt spid="63491">
                                            <p:txEl>
                                              <p:pRg st="6" end="6"/>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3491">
                                            <p:txEl>
                                              <p:pRg st="7" end="7"/>
                                            </p:txEl>
                                          </p:spTgt>
                                        </p:tgtEl>
                                        <p:attrNameLst>
                                          <p:attrName>style.visibility</p:attrName>
                                        </p:attrNameLst>
                                      </p:cBhvr>
                                      <p:to>
                                        <p:strVal val="visible"/>
                                      </p:to>
                                    </p:set>
                                    <p:animEffect transition="in" filter="barn(inVertical)">
                                      <p:cBhvr>
                                        <p:cTn id="13" dur="500"/>
                                        <p:tgtEl>
                                          <p:spTgt spid="63491">
                                            <p:txEl>
                                              <p:pRg st="7" end="7"/>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3491">
                                            <p:txEl>
                                              <p:pRg st="8" end="8"/>
                                            </p:txEl>
                                          </p:spTgt>
                                        </p:tgtEl>
                                        <p:attrNameLst>
                                          <p:attrName>style.visibility</p:attrName>
                                        </p:attrNameLst>
                                      </p:cBhvr>
                                      <p:to>
                                        <p:strVal val="visible"/>
                                      </p:to>
                                    </p:set>
                                    <p:animEffect transition="in" filter="barn(inVertical)">
                                      <p:cBhvr>
                                        <p:cTn id="16" dur="500"/>
                                        <p:tgtEl>
                                          <p:spTgt spid="634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zaher\Documents\Zaher\Science Art by Mel\2010-2011 Rainforest Sce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172200"/>
          </a:xfrm>
          <a:prstGeom prst="rect">
            <a:avLst/>
          </a:prstGeom>
          <a:noFill/>
          <a:extLst>
            <a:ext uri="{909E8E84-426E-40dd-AFC4-6F175D3DCCD1}">
              <a14:hiddenFill xmlns="" xmlns:a14="http://schemas.microsoft.com/office/drawing/2010/main">
                <a:solidFill>
                  <a:srgbClr val="FFFFFF"/>
                </a:solidFill>
              </a14:hiddenFill>
            </a:ext>
          </a:extLst>
        </p:spPr>
      </p:pic>
      <p:sp>
        <p:nvSpPr>
          <p:cNvPr id="65539" name="Content Placeholder 2"/>
          <p:cNvSpPr>
            <a:spLocks noGrp="1"/>
          </p:cNvSpPr>
          <p:nvPr>
            <p:ph idx="1"/>
          </p:nvPr>
        </p:nvSpPr>
        <p:spPr>
          <a:xfrm>
            <a:off x="0" y="152400"/>
            <a:ext cx="4800600" cy="4495800"/>
          </a:xfrm>
        </p:spPr>
        <p:txBody>
          <a:bodyPr/>
          <a:lstStyle/>
          <a:p>
            <a:pPr marL="0" indent="0" algn="ctr">
              <a:buFontTx/>
              <a:buNone/>
            </a:pPr>
            <a:r>
              <a:rPr lang="en-US" b="1">
                <a:solidFill>
                  <a:srgbClr val="0070C0"/>
                </a:solidFill>
              </a:rPr>
              <a:t>Take notes using the following slides.  Use the pictures to help you fill in your biomes on your sheet by drawing an example of at least 1 plant and  2 animals for each biome.  Be sure to draw neatly and to color your work.  </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8" name="Picture 4" descr="C:\Users\mzaher\AppData\Local\Microsoft\Windows\Temporary Internet Files\Content.IE5\I4ZGXQU2\MC90044137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8789" y="1111605"/>
            <a:ext cx="1793875" cy="182245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mzaher\AppData\Local\Microsoft\Windows\Temporary Internet Files\Content.IE5\I4ZGXQU2\MC90033625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381000"/>
            <a:ext cx="716533" cy="10754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mzaher\AppData\Local\Microsoft\Windows\Temporary Internet Files\Content.IE5\I4ZGXQU2\MC900434565[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383442">
            <a:off x="4601652" y="2430224"/>
            <a:ext cx="1876425" cy="15589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C:\Users\mzaher\AppData\Local\Microsoft\Windows\Temporary Internet Files\Content.IE5\I4ZGXQU2\MP900407286[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82225" y="4800600"/>
            <a:ext cx="1117969" cy="818388"/>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8939907">
            <a:off x="4321540" y="4396542"/>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33422">
            <a:off x="4854731" y="1785750"/>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7452" y="372520"/>
            <a:ext cx="601473" cy="47416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bwMode="auto">
          <a:xfrm flipH="1">
            <a:off x="3079531" y="5571690"/>
            <a:ext cx="1" cy="324612"/>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22" name="Picture 9" descr="C:\Users\mzaher\AppData\Local\Microsoft\Windows\Temporary Internet Files\Content.IE5\I4ZGXQU2\MP900407286[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120813">
            <a:off x="3482314" y="4964153"/>
            <a:ext cx="740557" cy="54211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9" descr="C:\Users\mzaher\AppData\Local\Microsoft\Windows\Temporary Internet Files\Content.IE5\I4ZGXQU2\MP900407286[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8884956">
            <a:off x="1992954" y="4861771"/>
            <a:ext cx="813169" cy="59526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Straight Connector 23"/>
          <p:cNvCxnSpPr/>
          <p:nvPr/>
        </p:nvCxnSpPr>
        <p:spPr bwMode="auto">
          <a:xfrm>
            <a:off x="2525667" y="5399478"/>
            <a:ext cx="217533" cy="486918"/>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bwMode="auto">
          <a:xfrm flipH="1">
            <a:off x="3411061" y="5326510"/>
            <a:ext cx="279078" cy="559886"/>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228600" y="685800"/>
            <a:ext cx="3124200" cy="5486400"/>
          </a:xfrm>
        </p:spPr>
        <p:txBody>
          <a:bodyPr/>
          <a:lstStyle/>
          <a:p>
            <a:pPr marL="0" indent="0" algn="ctr" eaLnBrk="1" hangingPunct="1">
              <a:lnSpc>
                <a:spcPct val="90000"/>
              </a:lnSpc>
              <a:buNone/>
            </a:pPr>
            <a:r>
              <a:rPr lang="en-US" sz="2400" b="1" dirty="0"/>
              <a:t>Ecology</a:t>
            </a:r>
            <a:r>
              <a:rPr lang="en-US" sz="2400" dirty="0"/>
              <a:t>: </a:t>
            </a:r>
            <a:r>
              <a:rPr lang="en-US" sz="2400" dirty="0">
                <a:ea typeface="+mn-lt"/>
                <a:cs typeface="+mn-lt"/>
              </a:rPr>
              <a:t>the study of how living things </a:t>
            </a:r>
            <a:r>
              <a:rPr lang="en-US" sz="2400" b="1" u="sng" dirty="0">
                <a:ea typeface="+mn-lt"/>
                <a:cs typeface="+mn-lt"/>
              </a:rPr>
              <a:t>interact</a:t>
            </a:r>
            <a:r>
              <a:rPr lang="en-US" sz="2400" dirty="0">
                <a:ea typeface="+mn-lt"/>
                <a:cs typeface="+mn-lt"/>
              </a:rPr>
              <a:t> with each other and their </a:t>
            </a:r>
            <a:r>
              <a:rPr lang="en-US" sz="2400" b="1" u="sng" dirty="0">
                <a:ea typeface="+mn-lt"/>
                <a:cs typeface="+mn-lt"/>
              </a:rPr>
              <a:t>environment</a:t>
            </a:r>
            <a:r>
              <a:rPr lang="en-US" sz="2400" dirty="0">
                <a:ea typeface="+mn-lt"/>
                <a:cs typeface="+mn-lt"/>
              </a:rPr>
              <a:t>.  Every living thing is made of </a:t>
            </a:r>
            <a:r>
              <a:rPr lang="en-US" sz="2400" b="1" u="sng" dirty="0">
                <a:ea typeface="+mn-lt"/>
                <a:cs typeface="+mn-lt"/>
              </a:rPr>
              <a:t>cells</a:t>
            </a:r>
            <a:r>
              <a:rPr lang="en-US" sz="2400" dirty="0">
                <a:ea typeface="+mn-lt"/>
                <a:cs typeface="+mn-lt"/>
              </a:rPr>
              <a:t>!</a:t>
            </a:r>
            <a:endParaRPr lang="en-US" sz="2400" dirty="0"/>
          </a:p>
          <a:p>
            <a:pPr marL="0" indent="0" algn="ctr" eaLnBrk="1" hangingPunct="1">
              <a:lnSpc>
                <a:spcPct val="90000"/>
              </a:lnSpc>
              <a:buFontTx/>
              <a:buNone/>
            </a:pPr>
            <a:r>
              <a:rPr lang="en-US" sz="2400" dirty="0"/>
              <a:t>An ecosystem is made up of all of the living (</a:t>
            </a:r>
            <a:r>
              <a:rPr lang="en-US" sz="2400" b="1" u="sng" dirty="0"/>
              <a:t>BIOTIC</a:t>
            </a:r>
            <a:r>
              <a:rPr lang="en-US" sz="2400" dirty="0"/>
              <a:t>) and non-living (</a:t>
            </a:r>
            <a:r>
              <a:rPr lang="en-US" sz="2400" b="1" u="sng" dirty="0"/>
              <a:t>ABIOTIC</a:t>
            </a:r>
            <a:r>
              <a:rPr lang="en-US" sz="2400" dirty="0"/>
              <a:t>) factors.</a:t>
            </a:r>
            <a:endParaRPr lang="en-US" sz="2400" dirty="0">
              <a:cs typeface="Calibri"/>
            </a:endParaRPr>
          </a:p>
          <a:p>
            <a:pPr marL="0" indent="0" algn="ctr" eaLnBrk="1" hangingPunct="1">
              <a:lnSpc>
                <a:spcPct val="90000"/>
              </a:lnSpc>
              <a:buFontTx/>
              <a:buNone/>
            </a:pPr>
            <a:r>
              <a:rPr lang="en-US" sz="2400" dirty="0"/>
              <a:t>In the picture, place a CIRCLE AROUND things that are LIVING and an “X” over things that are NON-LIVING.</a:t>
            </a:r>
            <a:endParaRPr lang="en-US" sz="2400" dirty="0">
              <a:cs typeface="Calibri"/>
            </a:endParaRPr>
          </a:p>
        </p:txBody>
      </p:sp>
      <p:pic>
        <p:nvPicPr>
          <p:cNvPr id="7171" name="Picture 4" descr="2010-2011 Biotic and Abiotic Factor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6600" y="76200"/>
            <a:ext cx="5780087"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onut 1"/>
          <p:cNvSpPr/>
          <p:nvPr/>
        </p:nvSpPr>
        <p:spPr bwMode="auto">
          <a:xfrm>
            <a:off x="3352800" y="3810000"/>
            <a:ext cx="1143000" cy="1143000"/>
          </a:xfrm>
          <a:prstGeom prst="donut">
            <a:avLst>
              <a:gd name="adj" fmla="val 12532"/>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 name="Donut 5"/>
          <p:cNvSpPr/>
          <p:nvPr/>
        </p:nvSpPr>
        <p:spPr bwMode="auto">
          <a:xfrm>
            <a:off x="6234691" y="1342696"/>
            <a:ext cx="1143000" cy="1143000"/>
          </a:xfrm>
          <a:prstGeom prst="donut">
            <a:avLst>
              <a:gd name="adj" fmla="val 12532"/>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7" name="Donut 6"/>
          <p:cNvSpPr/>
          <p:nvPr/>
        </p:nvSpPr>
        <p:spPr bwMode="auto">
          <a:xfrm>
            <a:off x="4876800" y="5562600"/>
            <a:ext cx="1143000" cy="1143000"/>
          </a:xfrm>
          <a:prstGeom prst="donut">
            <a:avLst>
              <a:gd name="adj" fmla="val 12532"/>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8" name="Donut 7"/>
          <p:cNvSpPr/>
          <p:nvPr/>
        </p:nvSpPr>
        <p:spPr bwMode="auto">
          <a:xfrm>
            <a:off x="6172200" y="4343400"/>
            <a:ext cx="571500" cy="571500"/>
          </a:xfrm>
          <a:prstGeom prst="donut">
            <a:avLst>
              <a:gd name="adj" fmla="val 12532"/>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9" name="Donut 8"/>
          <p:cNvSpPr/>
          <p:nvPr/>
        </p:nvSpPr>
        <p:spPr bwMode="auto">
          <a:xfrm>
            <a:off x="4114800" y="4495800"/>
            <a:ext cx="1333500" cy="1333500"/>
          </a:xfrm>
          <a:prstGeom prst="donut">
            <a:avLst>
              <a:gd name="adj" fmla="val 12532"/>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 name="Donut 9"/>
          <p:cNvSpPr/>
          <p:nvPr/>
        </p:nvSpPr>
        <p:spPr bwMode="auto">
          <a:xfrm>
            <a:off x="6096000" y="1625188"/>
            <a:ext cx="2994716" cy="3124200"/>
          </a:xfrm>
          <a:prstGeom prst="donut">
            <a:avLst>
              <a:gd name="adj" fmla="val 3991"/>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 name="Multiply 2"/>
          <p:cNvSpPr/>
          <p:nvPr/>
        </p:nvSpPr>
        <p:spPr bwMode="auto">
          <a:xfrm>
            <a:off x="4480234" y="698938"/>
            <a:ext cx="1044266" cy="1066800"/>
          </a:xfrm>
          <a:prstGeom prst="mathMultiply">
            <a:avLst>
              <a:gd name="adj1" fmla="val 13285"/>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 name="Multiply 11"/>
          <p:cNvSpPr/>
          <p:nvPr/>
        </p:nvSpPr>
        <p:spPr bwMode="auto">
          <a:xfrm>
            <a:off x="3519127" y="1028700"/>
            <a:ext cx="1044266" cy="1066800"/>
          </a:xfrm>
          <a:prstGeom prst="mathMultiply">
            <a:avLst>
              <a:gd name="adj1" fmla="val 13285"/>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 name="Multiply 12"/>
          <p:cNvSpPr/>
          <p:nvPr/>
        </p:nvSpPr>
        <p:spPr bwMode="auto">
          <a:xfrm>
            <a:off x="7040426" y="759372"/>
            <a:ext cx="1044266" cy="1066800"/>
          </a:xfrm>
          <a:prstGeom prst="mathMultiply">
            <a:avLst>
              <a:gd name="adj1" fmla="val 13285"/>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4" name="Multiply 13"/>
          <p:cNvSpPr/>
          <p:nvPr/>
        </p:nvSpPr>
        <p:spPr bwMode="auto">
          <a:xfrm>
            <a:off x="5691996" y="3562709"/>
            <a:ext cx="1044266" cy="1066800"/>
          </a:xfrm>
          <a:prstGeom prst="mathMultiply">
            <a:avLst>
              <a:gd name="adj1" fmla="val 13285"/>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5" name="Multiply 14"/>
          <p:cNvSpPr/>
          <p:nvPr/>
        </p:nvSpPr>
        <p:spPr bwMode="auto">
          <a:xfrm>
            <a:off x="5943600" y="5791200"/>
            <a:ext cx="1044266" cy="1066800"/>
          </a:xfrm>
          <a:prstGeom prst="mathMultiply">
            <a:avLst>
              <a:gd name="adj1" fmla="val 13285"/>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TextBox 1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3" grpId="0" animBg="1"/>
      <p:bldP spid="12" grpId="0" animBg="1"/>
      <p:bldP spid="13" grpId="0" animBg="1"/>
      <p:bldP spid="14" grpId="0" animBg="1"/>
      <p:bldP spid="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228600" y="228600"/>
            <a:ext cx="8686800" cy="6324600"/>
          </a:xfrm>
        </p:spPr>
        <p:txBody>
          <a:bodyPr/>
          <a:lstStyle/>
          <a:p>
            <a:pPr marL="0" indent="0" algn="ctr" eaLnBrk="1" hangingPunct="1">
              <a:buFontTx/>
              <a:buNone/>
            </a:pPr>
            <a:r>
              <a:rPr lang="en-US" sz="3600" b="1" u="sng"/>
              <a:t>Desert</a:t>
            </a:r>
            <a:r>
              <a:rPr lang="en-US" sz="3600"/>
              <a:t>:</a:t>
            </a:r>
            <a:r>
              <a:rPr lang="en-US" sz="3600" b="1" u="sng"/>
              <a:t>  </a:t>
            </a:r>
            <a:endParaRPr lang="en-US" sz="3600" b="1"/>
          </a:p>
          <a:p>
            <a:pPr marL="0" indent="0" eaLnBrk="1" hangingPunct="1">
              <a:buFontTx/>
              <a:buNone/>
            </a:pPr>
            <a:r>
              <a:rPr lang="en-US" sz="3600" b="1"/>
              <a:t>Details/Climate</a:t>
            </a:r>
            <a:r>
              <a:rPr lang="en-US" sz="3600"/>
              <a:t>:  Dry with little rainfall.  Can be cold or hot.  Sandy soil.  Found all over the world</a:t>
            </a:r>
          </a:p>
          <a:p>
            <a:pPr marL="0" indent="0" eaLnBrk="1" hangingPunct="1">
              <a:buFontTx/>
              <a:buNone/>
            </a:pPr>
            <a:endParaRPr lang="en-US" sz="3600" b="1"/>
          </a:p>
          <a:p>
            <a:pPr marL="0" indent="0" eaLnBrk="1" hangingPunct="1">
              <a:buFontTx/>
              <a:buNone/>
            </a:pPr>
            <a:r>
              <a:rPr lang="en-US" sz="3600" b="1"/>
              <a:t>Animals</a:t>
            </a:r>
            <a:r>
              <a:rPr lang="en-US" sz="3600"/>
              <a:t>:  Birds, rodents, and reptiles that can survive extreme temperatures.  Most hunt at night and live underground  </a:t>
            </a:r>
          </a:p>
          <a:p>
            <a:pPr marL="0" indent="0" eaLnBrk="1" hangingPunct="1">
              <a:buFontTx/>
              <a:buNone/>
            </a:pPr>
            <a:endParaRPr lang="en-US" sz="3600" b="1"/>
          </a:p>
          <a:p>
            <a:pPr marL="0" indent="0" eaLnBrk="1" hangingPunct="1">
              <a:buFontTx/>
              <a:buNone/>
            </a:pPr>
            <a:r>
              <a:rPr lang="en-US" sz="3600" b="1"/>
              <a:t>Plants</a:t>
            </a:r>
            <a:r>
              <a:rPr lang="en-US" sz="3600"/>
              <a:t>:  Shrubs, cacti and yucca plants</a:t>
            </a:r>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title"/>
          </p:nvPr>
        </p:nvSpPr>
        <p:spPr>
          <a:xfrm>
            <a:off x="457200" y="152400"/>
            <a:ext cx="8229600" cy="533400"/>
          </a:xfrm>
        </p:spPr>
        <p:txBody>
          <a:bodyPr/>
          <a:lstStyle/>
          <a:p>
            <a:pPr eaLnBrk="1" hangingPunct="1"/>
            <a:r>
              <a:rPr lang="en-US" sz="4000"/>
              <a:t>Desert</a:t>
            </a:r>
          </a:p>
        </p:txBody>
      </p:sp>
      <p:sp>
        <p:nvSpPr>
          <p:cNvPr id="67594" name="AutoShape 12" descr="Z"/>
          <p:cNvSpPr>
            <a:spLocks noChangeAspect="1" noChangeArrowheads="1"/>
          </p:cNvSpPr>
          <p:nvPr/>
        </p:nvSpPr>
        <p:spPr bwMode="auto">
          <a:xfrm>
            <a:off x="3262313" y="2557463"/>
            <a:ext cx="2619375" cy="174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endParaRPr lang="en-US"/>
          </a:p>
        </p:txBody>
      </p:sp>
      <p:grpSp>
        <p:nvGrpSpPr>
          <p:cNvPr id="3" name="Group 2"/>
          <p:cNvGrpSpPr/>
          <p:nvPr/>
        </p:nvGrpSpPr>
        <p:grpSpPr>
          <a:xfrm>
            <a:off x="-533400" y="-32771"/>
            <a:ext cx="9506606" cy="7000125"/>
            <a:chOff x="-745619" y="86908"/>
            <a:chExt cx="9954457" cy="7000125"/>
          </a:xfrm>
        </p:grpSpPr>
        <p:pic>
          <p:nvPicPr>
            <p:cNvPr id="67597" name="Picture 13" descr="C:\Users\gvikingson\AppData\Local\Microsoft\Windows\Temporary Internet Files\Content.IE5\4O3BXESW\MP900438356[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713513"/>
              <a:ext cx="9203583" cy="614448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67598" name="Picture 14" descr="C:\Users\gvikingson\AppData\Local\Microsoft\Windows\Temporary Internet Files\Content.IE5\JY9KX15N\MP900401873[1].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5354" b="89675" l="1124" r="83146">
                          <a14:foregroundMark x1="52060" y1="13193" x2="59925" y2="21797"/>
                          <a14:foregroundMark x1="58052" y1="22753" x2="59551" y2="35946"/>
                          <a14:foregroundMark x1="60674" y1="37476" x2="54307" y2="51625"/>
                          <a14:foregroundMark x1="55056" y1="57935" x2="57678" y2="70363"/>
                          <a14:foregroundMark x1="33708" y1="39962" x2="21348" y2="28681"/>
                          <a14:foregroundMark x1="32210" y1="33078" x2="31835" y2="24474"/>
                          <a14:foregroundMark x1="40449" y1="23136" x2="39700" y2="18356"/>
                          <a14:foregroundMark x1="61798" y1="36520" x2="73034" y2="30975"/>
                          <a14:foregroundMark x1="21348" y1="23709" x2="22097" y2="27533"/>
                          <a14:backgroundMark x1="29213" y1="49713" x2="61049" y2="85851"/>
                          <a14:backgroundMark x1="67416" y1="46272" x2="64419" y2="63289"/>
                          <a14:backgroundMark x1="42697" y1="49522" x2="49064" y2="57935"/>
                          <a14:backgroundMark x1="26592" y1="58126" x2="8614" y2="90440"/>
                        </a14:backgroundRemoval>
                      </a14:imgEffect>
                    </a14:imgLayer>
                  </a14:imgProps>
                </a:ext>
                <a:ext uri="{28A0092B-C50C-407E-A947-70E740481C1C}">
                  <a14:useLocalDpi xmlns:a14="http://schemas.microsoft.com/office/drawing/2010/main"/>
                </a:ext>
              </a:extLst>
            </a:blip>
            <a:srcRect/>
            <a:stretch/>
          </p:blipFill>
          <p:spPr bwMode="auto">
            <a:xfrm flipH="1">
              <a:off x="-178836" y="1624847"/>
              <a:ext cx="3309094" cy="4402628"/>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7599" name="Picture 15" descr="C:\Users\gvikingson\AppData\Local\Microsoft\Windows\Temporary Internet Files\Content.IE5\YGIQ3BU6\MP900406581[1].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9987" b="97470" l="9756" r="89547"/>
                      </a14:imgEffect>
                    </a14:imgLayer>
                  </a14:imgProps>
                </a:ext>
                <a:ext uri="{28A0092B-C50C-407E-A947-70E740481C1C}">
                  <a14:useLocalDpi xmlns:a14="http://schemas.microsoft.com/office/drawing/2010/main"/>
                </a:ext>
              </a:extLst>
            </a:blip>
            <a:srcRect/>
            <a:stretch/>
          </p:blipFill>
          <p:spPr bwMode="auto">
            <a:xfrm>
              <a:off x="-745619" y="310836"/>
              <a:ext cx="2393692" cy="598104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7601" name="Picture 17" descr="http://images.clipart.com/thb/thb14/PH/Corel_8901/34796552.thb.jpg?000802_c175_0019_clhs"/>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9217" b="89401" l="9375" r="98438">
                          <a14:backgroundMark x1="71875" y1="59908" x2="71875" y2="59908"/>
                          <a14:backgroundMark x1="78646" y1="50230" x2="78646" y2="50230"/>
                          <a14:backgroundMark x1="78125" y1="61751" x2="78125" y2="61751"/>
                        </a14:backgroundRemoval>
                      </a14:imgEffect>
                    </a14:imgLayer>
                  </a14:imgProps>
                </a:ext>
                <a:ext uri="{28A0092B-C50C-407E-A947-70E740481C1C}">
                  <a14:useLocalDpi xmlns:a14="http://schemas.microsoft.com/office/drawing/2010/main"/>
                </a:ext>
              </a:extLst>
            </a:blip>
            <a:srcRect/>
            <a:stretch/>
          </p:blipFill>
          <p:spPr bwMode="auto">
            <a:xfrm rot="344771">
              <a:off x="1293623" y="5020469"/>
              <a:ext cx="1828801" cy="2066564"/>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7603" name="Picture 19" descr="http://downloads.clipart.com/34840282.jpg?t=1355932083&amp;h=b8ed01103e56afa50162ea36fc8b6dca&amp;u=gettingnerdy"/>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4249" b="100000" l="0" r="100000">
                          <a14:foregroundMark x1="23445" y1="84419" x2="23445" y2="84419"/>
                          <a14:foregroundMark x1="89474" y1="91218" x2="89474" y2="91218"/>
                          <a14:foregroundMark x1="89474" y1="64023" x2="89474" y2="64023"/>
                          <a14:foregroundMark x1="46411" y1="13031" x2="46411" y2="13031"/>
                          <a14:foregroundMark x1="55981" y1="13314" x2="55981" y2="13314"/>
                          <a14:foregroundMark x1="62679" y1="19263" x2="62679" y2="19263"/>
                          <a14:foregroundMark x1="68900" y1="24079" x2="68900" y2="24079"/>
                          <a14:foregroundMark x1="81340" y1="84703" x2="81340" y2="84703"/>
                          <a14:backgroundMark x1="10048" y1="17847" x2="12919" y2="60907"/>
                          <a14:backgroundMark x1="7656" y1="83569" x2="43062" y2="97734"/>
                          <a14:backgroundMark x1="88038" y1="31728" x2="85167" y2="58357"/>
                          <a14:backgroundMark x1="88038" y1="73938" x2="96172" y2="93484"/>
                        </a14:backgroundRemoval>
                      </a14:imgEffect>
                    </a14:imgLayer>
                  </a14:imgProps>
                </a:ext>
                <a:ext uri="{28A0092B-C50C-407E-A947-70E740481C1C}">
                  <a14:useLocalDpi xmlns:a14="http://schemas.microsoft.com/office/drawing/2010/main"/>
                </a:ext>
              </a:extLst>
            </a:blip>
            <a:srcRect/>
            <a:stretch/>
          </p:blipFill>
          <p:spPr bwMode="auto">
            <a:xfrm rot="786154">
              <a:off x="6628100" y="86908"/>
              <a:ext cx="1386918" cy="234318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7605" name="Picture 21" descr="C:\Users\gvikingson\AppData\Local\Microsoft\Windows\Temporary Internet Files\Content.IE5\JY9KX15N\MP900406977[1].jpg"/>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0" b="96465" l="2465" r="96127"/>
                      </a14:imgEffect>
                    </a14:imgLayer>
                  </a14:imgProps>
                </a:ext>
                <a:ext uri="{28A0092B-C50C-407E-A947-70E740481C1C}">
                  <a14:useLocalDpi xmlns:a14="http://schemas.microsoft.com/office/drawing/2010/main"/>
                </a:ext>
              </a:extLst>
            </a:blip>
            <a:srcRect/>
            <a:stretch>
              <a:fillRect/>
            </a:stretch>
          </p:blipFill>
          <p:spPr bwMode="auto">
            <a:xfrm>
              <a:off x="291648" y="5377479"/>
              <a:ext cx="1142999" cy="76200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7609" name="Picture 25" descr="http://images.clipart.com/thb/thb14/PH/000802_c196/34731436.thb.jpg?000802_c196_0054_clhs"/>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8759" b="87591" l="13194" r="100000">
                          <a14:foregroundMark x1="23611" y1="36496" x2="26389" y2="44526"/>
                          <a14:foregroundMark x1="27083" y1="46715" x2="33333" y2="48175"/>
                          <a14:foregroundMark x1="31944" y1="48175" x2="35417" y2="48905"/>
                          <a14:backgroundMark x1="28472" y1="18248" x2="32639" y2="24818"/>
                          <a14:backgroundMark x1="22917" y1="43066" x2="27778" y2="48175"/>
                          <a14:backgroundMark x1="31250" y1="49635" x2="34028" y2="48175"/>
                          <a14:backgroundMark x1="53472" y1="12409" x2="92361" y2="68613"/>
                        </a14:backgroundRemoval>
                      </a14:imgEffect>
                    </a14:imgLayer>
                  </a14:imgProps>
                </a:ext>
                <a:ext uri="{28A0092B-C50C-407E-A947-70E740481C1C}">
                  <a14:useLocalDpi xmlns:a14="http://schemas.microsoft.com/office/drawing/2010/main"/>
                </a:ext>
              </a:extLst>
            </a:blip>
            <a:srcRect/>
            <a:stretch/>
          </p:blipFill>
          <p:spPr bwMode="auto">
            <a:xfrm>
              <a:off x="7070840" y="4685765"/>
              <a:ext cx="2137998" cy="2038191"/>
            </a:xfrm>
            <a:prstGeom prst="rect">
              <a:avLst/>
            </a:prstGeom>
            <a:noFill/>
            <a:effectLst/>
            <a:extLst>
              <a:ext uri="{909E8E84-426E-40dd-AFC4-6F175D3DCCD1}">
                <a14:hiddenFill xmlns="" xmlns:a14="http://schemas.microsoft.com/office/drawing/2010/main">
                  <a:solidFill>
                    <a:srgbClr val="FFFFFF"/>
                  </a:solidFill>
                </a14:hiddenFill>
              </a:ext>
            </a:extLst>
          </p:spPr>
        </p:pic>
      </p:grpSp>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7" name="Picture 15" descr="C:\Users\gvikingson\AppData\Local\Microsoft\Windows\Temporary Internet Files\Content.IE5\YGIQ3BU6\MP900406581[1].jpg"/>
          <p:cNvPicPr>
            <a:picLocks noChangeAspect="1" noChangeArrowheads="1"/>
          </p:cNvPicPr>
          <p:nvPr/>
        </p:nvPicPr>
        <p:blipFill rotWithShape="1">
          <a:blip r:embed="rId15" cstate="screen">
            <a:extLst>
              <a:ext uri="{BEBA8EAE-BF5A-486C-A8C5-ECC9F3942E4B}">
                <a14:imgProps xmlns:a14="http://schemas.microsoft.com/office/drawing/2010/main">
                  <a14:imgLayer r:embed="rId6">
                    <a14:imgEffect>
                      <a14:backgroundRemoval t="9987" b="97470" l="9756" r="89547">
                        <a14:backgroundMark x1="72125" y1="57523" x2="58188" y2="59920"/>
                        <a14:backgroundMark x1="36934" y1="54461" x2="29617" y2="63648"/>
                      </a14:backgroundRemoval>
                    </a14:imgEffect>
                  </a14:imgLayer>
                </a14:imgProps>
              </a:ext>
              <a:ext uri="{28A0092B-C50C-407E-A947-70E740481C1C}">
                <a14:useLocalDpi xmlns:a14="http://schemas.microsoft.com/office/drawing/2010/main"/>
              </a:ext>
            </a:extLst>
          </a:blip>
          <a:srcRect/>
          <a:stretch/>
        </p:blipFill>
        <p:spPr bwMode="auto">
          <a:xfrm flipH="1">
            <a:off x="609600" y="1884121"/>
            <a:ext cx="2802042" cy="3953186"/>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026" name="Picture 2" descr="http://images.clipart.com/thb/thb3/PH/photogal_anim/camels/1758062.thb.jpg?070_111"/>
          <p:cNvPicPr>
            <a:picLocks noChangeAspect="1" noChangeArrowheads="1"/>
          </p:cNvPicPr>
          <p:nvPr/>
        </p:nvPicPr>
        <p:blipFill rotWithShape="1">
          <a:blip r:embed="rId16" cstate="screen">
            <a:extLst>
              <a:ext uri="{BEBA8EAE-BF5A-486C-A8C5-ECC9F3942E4B}">
                <a14:imgProps xmlns:a14="http://schemas.microsoft.com/office/drawing/2010/main">
                  <a14:imgLayer r:embed="rId17">
                    <a14:imgEffect>
                      <a14:backgroundRemoval t="9778" b="97778" l="0" r="100000">
                        <a14:foregroundMark x1="11858" y1="20889" x2="11858" y2="20889"/>
                        <a14:foregroundMark x1="22530" y1="32000" x2="22530" y2="32000"/>
                        <a14:foregroundMark x1="15810" y1="22222" x2="15810" y2="22222"/>
                        <a14:foregroundMark x1="18577" y1="17778" x2="22530" y2="34222"/>
                        <a14:foregroundMark x1="3557" y1="24444" x2="9881" y2="17778"/>
                        <a14:foregroundMark x1="16996" y1="32000" x2="47036" y2="44889"/>
                        <a14:foregroundMark x1="40711" y1="40000" x2="48617" y2="21333"/>
                        <a14:foregroundMark x1="58498" y1="25333" x2="75494" y2="22222"/>
                        <a14:foregroundMark x1="67589" y1="19111" x2="67589" y2="19111"/>
                        <a14:foregroundMark x1="75494" y1="24444" x2="88538" y2="25778"/>
                        <a14:foregroundMark x1="88933" y1="51556" x2="90909" y2="74667"/>
                        <a14:foregroundMark x1="90909" y1="79556" x2="88933" y2="92889"/>
                        <a14:foregroundMark x1="58893" y1="51556" x2="86561" y2="47111"/>
                        <a14:foregroundMark x1="52964" y1="54667" x2="60474" y2="93778"/>
                        <a14:foregroundMark x1="43478" y1="51111" x2="49012" y2="79111"/>
                        <a14:foregroundMark x1="50593" y1="93778" x2="50593" y2="97333"/>
                        <a14:foregroundMark x1="11067" y1="25778" x2="14625" y2="35111"/>
                        <a14:foregroundMark x1="2767" y1="18222" x2="3953" y2="27111"/>
                        <a14:foregroundMark x1="49012" y1="79556" x2="49802" y2="85333"/>
                        <a14:foregroundMark x1="49802" y1="85778" x2="47431" y2="93778"/>
                        <a14:backgroundMark x1="16996" y1="50222" x2="39921" y2="76000"/>
                        <a14:backgroundMark x1="16601" y1="89333" x2="45850" y2="89333"/>
                        <a14:backgroundMark x1="64822" y1="64889" x2="84585" y2="92000"/>
                        <a14:backgroundMark x1="66798" y1="64889" x2="79447" y2="59111"/>
                        <a14:backgroundMark x1="64032" y1="65778" x2="76680" y2="59111"/>
                        <a14:backgroundMark x1="64822" y1="61778" x2="64822" y2="61778"/>
                        <a14:backgroundMark x1="3953" y1="37333" x2="22530" y2="50667"/>
                        <a14:backgroundMark x1="30830" y1="32889" x2="30830" y2="32889"/>
                        <a14:backgroundMark x1="62846" y1="80889" x2="62846" y2="80889"/>
                        <a14:backgroundMark x1="54545" y1="83111" x2="54545" y2="83111"/>
                        <a14:backgroundMark x1="54545" y1="89778" x2="54545" y2="89778"/>
                        <a14:backgroundMark x1="57708" y1="60000" x2="76680" y2="56000"/>
                        <a14:backgroundMark x1="60474" y1="83111" x2="62055" y2="92889"/>
                        <a14:backgroundMark x1="50198" y1="62222" x2="50198" y2="62222"/>
                        <a14:backgroundMark x1="50988" y1="68000" x2="50988" y2="68000"/>
                        <a14:backgroundMark x1="51383" y1="74667" x2="51383" y2="74667"/>
                        <a14:backgroundMark x1="51779" y1="76000" x2="54545" y2="86667"/>
                        <a14:backgroundMark x1="53360" y1="94222" x2="53360" y2="98667"/>
                        <a14:backgroundMark x1="2767" y1="20000" x2="2767" y2="20000"/>
                        <a14:backgroundMark x1="3162" y1="27111" x2="3162" y2="27111"/>
                        <a14:backgroundMark x1="2372" y1="18222" x2="2372" y2="18222"/>
                        <a14:backgroundMark x1="3953" y1="26222" x2="3953" y2="26222"/>
                        <a14:backgroundMark x1="2767" y1="29778" x2="26877" y2="49778"/>
                        <a14:backgroundMark x1="32806" y1="52000" x2="39130" y2="54222"/>
                        <a14:backgroundMark x1="98024" y1="29333" x2="94071" y2="97778"/>
                      </a14:backgroundRemoval>
                    </a14:imgEffect>
                  </a14:imgLayer>
                </a14:imgProps>
              </a:ext>
              <a:ext uri="{28A0092B-C50C-407E-A947-70E740481C1C}">
                <a14:useLocalDpi xmlns:a14="http://schemas.microsoft.com/office/drawing/2010/main"/>
              </a:ext>
            </a:extLst>
          </a:blip>
          <a:srcRect/>
          <a:stretch/>
        </p:blipFill>
        <p:spPr bwMode="auto">
          <a:xfrm>
            <a:off x="1988410" y="1670799"/>
            <a:ext cx="4921966" cy="437982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4" descr="C:\Users\gvikingson\AppData\Local\Microsoft\Windows\Temporary Internet Files\Content.IE5\JY9KX15N\MP900401873[1].jpg"/>
          <p:cNvPicPr>
            <a:picLocks noChangeAspect="1" noChangeArrowheads="1"/>
          </p:cNvPicPr>
          <p:nvPr/>
        </p:nvPicPr>
        <p:blipFill rotWithShape="1">
          <a:blip r:embed="rId18" cstate="screen">
            <a:extLst>
              <a:ext uri="{BEBA8EAE-BF5A-486C-A8C5-ECC9F3942E4B}">
                <a14:imgProps xmlns:a14="http://schemas.microsoft.com/office/drawing/2010/main">
                  <a14:imgLayer r:embed="rId4">
                    <a14:imgEffect>
                      <a14:backgroundRemoval t="5354" b="89675" l="1124" r="83146">
                        <a14:foregroundMark x1="52060" y1="13193" x2="59925" y2="21797"/>
                        <a14:foregroundMark x1="58052" y1="22753" x2="59551" y2="35946"/>
                        <a14:foregroundMark x1="60674" y1="37476" x2="54307" y2="51625"/>
                        <a14:foregroundMark x1="55056" y1="57935" x2="57678" y2="70363"/>
                        <a14:foregroundMark x1="33708" y1="39962" x2="21348" y2="28681"/>
                        <a14:foregroundMark x1="32210" y1="33078" x2="31835" y2="24474"/>
                        <a14:foregroundMark x1="40449" y1="23136" x2="39700" y2="18356"/>
                        <a14:foregroundMark x1="61798" y1="36520" x2="73034" y2="30975"/>
                        <a14:foregroundMark x1="21348" y1="23709" x2="22097" y2="27533"/>
                        <a14:backgroundMark x1="29213" y1="49713" x2="61049" y2="85851"/>
                        <a14:backgroundMark x1="67416" y1="46272" x2="64419" y2="63289"/>
                        <a14:backgroundMark x1="42697" y1="49522" x2="49064" y2="57935"/>
                        <a14:backgroundMark x1="17978" y1="58126" x2="26217" y2="88910"/>
                      </a14:backgroundRemoval>
                    </a14:imgEffect>
                  </a14:imgLayer>
                </a14:imgProps>
              </a:ext>
              <a:ext uri="{28A0092B-C50C-407E-A947-70E740481C1C}">
                <a14:useLocalDpi xmlns:a14="http://schemas.microsoft.com/office/drawing/2010/main"/>
              </a:ext>
            </a:extLst>
          </a:blip>
          <a:srcRect/>
          <a:stretch/>
        </p:blipFill>
        <p:spPr bwMode="auto">
          <a:xfrm>
            <a:off x="6477000" y="914400"/>
            <a:ext cx="3219321" cy="629937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9" name="Picture 15" descr="C:\Users\gvikingson\AppData\Local\Microsoft\Windows\Temporary Internet Files\Content.IE5\YGIQ3BU6\MP900406581[1].jpg"/>
          <p:cNvPicPr>
            <a:picLocks noChangeAspect="1" noChangeArrowheads="1"/>
          </p:cNvPicPr>
          <p:nvPr/>
        </p:nvPicPr>
        <p:blipFill rotWithShape="1">
          <a:blip r:embed="rId19" cstate="screen">
            <a:extLst>
              <a:ext uri="{BEBA8EAE-BF5A-486C-A8C5-ECC9F3942E4B}">
                <a14:imgProps xmlns:a14="http://schemas.microsoft.com/office/drawing/2010/main">
                  <a14:imgLayer r:embed="rId6">
                    <a14:imgEffect>
                      <a14:backgroundRemoval t="9987" b="97470" l="9756" r="89547">
                        <a14:backgroundMark x1="69686" y1="57390" x2="58885" y2="60719"/>
                        <a14:backgroundMark x1="36237" y1="54461" x2="31707" y2="64181"/>
                      </a14:backgroundRemoval>
                    </a14:imgEffect>
                  </a14:imgLayer>
                </a14:imgProps>
              </a:ext>
              <a:ext uri="{28A0092B-C50C-407E-A947-70E740481C1C}">
                <a14:useLocalDpi xmlns:a14="http://schemas.microsoft.com/office/drawing/2010/main"/>
              </a:ext>
            </a:extLst>
          </a:blip>
          <a:srcRect/>
          <a:stretch/>
        </p:blipFill>
        <p:spPr bwMode="auto">
          <a:xfrm flipH="1">
            <a:off x="7467600" y="3169550"/>
            <a:ext cx="2367930" cy="387413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20" name="Picture 20" descr="C:\Users\gvikingson\AppData\Local\Microsoft\Windows\Temporary Internet Files\Content.IE5\INFEI1W6\MP900049629[1].jpg"/>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9901" b="94307" l="7333" r="90000">
                        <a14:foregroundMark x1="19333" y1="82426" x2="24167" y2="78465"/>
                        <a14:backgroundMark x1="18167" y1="66832" x2="23333" y2="74257"/>
                        <a14:backgroundMark x1="19000" y1="92327" x2="29000" y2="91337"/>
                      </a14:backgroundRemoval>
                    </a14:imgEffect>
                  </a14:imgLayer>
                </a14:imgProps>
              </a:ext>
              <a:ext uri="{28A0092B-C50C-407E-A947-70E740481C1C}">
                <a14:useLocalDpi xmlns:a14="http://schemas.microsoft.com/office/drawing/2010/main"/>
              </a:ext>
            </a:extLst>
          </a:blip>
          <a:srcRect/>
          <a:stretch>
            <a:fillRect/>
          </a:stretch>
        </p:blipFill>
        <p:spPr bwMode="auto">
          <a:xfrm>
            <a:off x="5105400" y="4795378"/>
            <a:ext cx="2565618" cy="1808899"/>
          </a:xfrm>
          <a:prstGeom prst="rect">
            <a:avLst/>
          </a:prstGeom>
          <a:noFill/>
          <a:effectLst/>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t>	</a:t>
            </a:r>
          </a:p>
        </p:txBody>
      </p:sp>
      <p:sp>
        <p:nvSpPr>
          <p:cNvPr id="68611" name="Rectangle 3"/>
          <p:cNvSpPr>
            <a:spLocks noChangeArrowheads="1"/>
          </p:cNvSpPr>
          <p:nvPr/>
        </p:nvSpPr>
        <p:spPr bwMode="auto">
          <a:xfrm>
            <a:off x="228600" y="733687"/>
            <a:ext cx="8686800" cy="513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20000"/>
              </a:spcBef>
            </a:pPr>
            <a:r>
              <a:rPr lang="en-US" sz="3600" b="1" u="sng">
                <a:latin typeface="+mn-lt"/>
              </a:rPr>
              <a:t>Savanna</a:t>
            </a:r>
            <a:r>
              <a:rPr lang="en-US" sz="3600">
                <a:latin typeface="+mn-lt"/>
              </a:rPr>
              <a:t>:</a:t>
            </a:r>
          </a:p>
          <a:p>
            <a:pPr algn="just">
              <a:lnSpc>
                <a:spcPct val="90000"/>
              </a:lnSpc>
              <a:spcBef>
                <a:spcPct val="20000"/>
              </a:spcBef>
            </a:pPr>
            <a:r>
              <a:rPr lang="en-US" sz="3600" b="1">
                <a:latin typeface="+mn-lt"/>
              </a:rPr>
              <a:t>Details/Climate</a:t>
            </a:r>
            <a:r>
              <a:rPr lang="en-US" sz="3600">
                <a:latin typeface="+mn-lt"/>
              </a:rPr>
              <a:t>:  Dry.  Found in Africa, India and Australia  </a:t>
            </a:r>
            <a:endParaRPr lang="en-US" sz="3600" b="1">
              <a:latin typeface="+mn-lt"/>
            </a:endParaRPr>
          </a:p>
          <a:p>
            <a:pPr algn="ctr">
              <a:lnSpc>
                <a:spcPct val="90000"/>
              </a:lnSpc>
              <a:spcBef>
                <a:spcPct val="20000"/>
              </a:spcBef>
            </a:pPr>
            <a:r>
              <a:rPr lang="en-US" sz="3600" i="1">
                <a:latin typeface="+mn-lt"/>
              </a:rPr>
              <a:t>African Savannah</a:t>
            </a:r>
          </a:p>
          <a:p>
            <a:pPr algn="just">
              <a:lnSpc>
                <a:spcPct val="90000"/>
              </a:lnSpc>
              <a:spcBef>
                <a:spcPct val="20000"/>
              </a:spcBef>
            </a:pPr>
            <a:r>
              <a:rPr lang="en-US" sz="3600" b="1">
                <a:latin typeface="+mn-lt"/>
              </a:rPr>
              <a:t>Animals</a:t>
            </a:r>
            <a:r>
              <a:rPr lang="en-US" sz="3600">
                <a:latin typeface="+mn-lt"/>
              </a:rPr>
              <a:t>:  lions, elephants, zebras, antelopes, hyenas</a:t>
            </a:r>
          </a:p>
          <a:p>
            <a:pPr algn="just">
              <a:lnSpc>
                <a:spcPct val="90000"/>
              </a:lnSpc>
              <a:spcBef>
                <a:spcPct val="20000"/>
              </a:spcBef>
            </a:pPr>
            <a:endParaRPr lang="en-US" sz="3600" b="1">
              <a:latin typeface="+mn-lt"/>
            </a:endParaRPr>
          </a:p>
          <a:p>
            <a:pPr algn="just">
              <a:lnSpc>
                <a:spcPct val="90000"/>
              </a:lnSpc>
              <a:spcBef>
                <a:spcPct val="20000"/>
              </a:spcBef>
            </a:pPr>
            <a:r>
              <a:rPr lang="en-US" sz="3600" b="1">
                <a:latin typeface="+mn-lt"/>
              </a:rPr>
              <a:t>Plants</a:t>
            </a:r>
            <a:r>
              <a:rPr lang="en-US" sz="3600">
                <a:latin typeface="+mn-lt"/>
              </a:rPr>
              <a:t>: open grasslands with very few trees like acacia</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
        <p:nvSpPr>
          <p:cNvPr id="2" name="TextBox 1"/>
          <p:cNvSpPr txBox="1"/>
          <p:nvPr/>
        </p:nvSpPr>
        <p:spPr>
          <a:xfrm>
            <a:off x="7848600" y="6553200"/>
            <a:ext cx="1031051" cy="169277"/>
          </a:xfrm>
          <a:prstGeom prst="rect">
            <a:avLst/>
          </a:prstGeom>
          <a:noFill/>
        </p:spPr>
        <p:txBody>
          <a:bodyPr wrap="none" rtlCol="0">
            <a:spAutoFit/>
          </a:bodyPr>
          <a:lstStyle/>
          <a:p>
            <a:r>
              <a:rPr lang="en-US" sz="500">
                <a:solidFill>
                  <a:srgbClr val="FFFFFF"/>
                </a:solidFill>
              </a:rPr>
              <a:t>dirty gerdy smelly mellie gnllc</a:t>
            </a:r>
          </a:p>
        </p:txBody>
      </p:sp>
    </p:spTree>
  </p:cSld>
  <p:clrMapOvr>
    <a:masterClrMapping/>
  </p:clrMapOvr>
  <p:transition spd="slow">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a:xfrm>
            <a:off x="457200" y="152400"/>
            <a:ext cx="8229600" cy="533400"/>
          </a:xfrm>
        </p:spPr>
        <p:txBody>
          <a:bodyPr/>
          <a:lstStyle/>
          <a:p>
            <a:pPr eaLnBrk="1" hangingPunct="1"/>
            <a:r>
              <a:rPr lang="en-US" sz="4000"/>
              <a:t>Savanna</a:t>
            </a:r>
          </a:p>
        </p:txBody>
      </p:sp>
      <p:grpSp>
        <p:nvGrpSpPr>
          <p:cNvPr id="2" name="Group 1"/>
          <p:cNvGrpSpPr/>
          <p:nvPr/>
        </p:nvGrpSpPr>
        <p:grpSpPr>
          <a:xfrm>
            <a:off x="-26543" y="685800"/>
            <a:ext cx="9018143" cy="6175177"/>
            <a:chOff x="-26543" y="685800"/>
            <a:chExt cx="9018143" cy="6175177"/>
          </a:xfrm>
        </p:grpSpPr>
        <p:grpSp>
          <p:nvGrpSpPr>
            <p:cNvPr id="3" name="Group 2"/>
            <p:cNvGrpSpPr/>
            <p:nvPr/>
          </p:nvGrpSpPr>
          <p:grpSpPr>
            <a:xfrm>
              <a:off x="-26543" y="685800"/>
              <a:ext cx="9018143" cy="6040661"/>
              <a:chOff x="-171551" y="775318"/>
              <a:chExt cx="9329818" cy="6193928"/>
            </a:xfrm>
          </p:grpSpPr>
          <p:pic>
            <p:nvPicPr>
              <p:cNvPr id="69643" name="Picture 11" descr="C:\Users\gvikingson\AppData\Local\Microsoft\Windows\Temporary Internet Files\Content.IE5\INFEI1W6\MP900313836[1].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125"/>
                        </a14:imgEffect>
                        <a14:imgEffect>
                          <a14:brightnessContrast bright="30000"/>
                        </a14:imgEffect>
                      </a14:imgLayer>
                    </a14:imgProps>
                  </a:ext>
                  <a:ext uri="{28A0092B-C50C-407E-A947-70E740481C1C}">
                    <a14:useLocalDpi xmlns:a14="http://schemas.microsoft.com/office/drawing/2010/main"/>
                  </a:ext>
                </a:extLst>
              </a:blip>
              <a:srcRect/>
              <a:stretch>
                <a:fillRect/>
              </a:stretch>
            </p:blipFill>
            <p:spPr bwMode="auto">
              <a:xfrm>
                <a:off x="19977" y="775318"/>
                <a:ext cx="9124023" cy="6082682"/>
              </a:xfrm>
              <a:prstGeom prst="rect">
                <a:avLst/>
              </a:prstGeom>
              <a:noFill/>
              <a:extLst>
                <a:ext uri="{909E8E84-426E-40dd-AFC4-6F175D3DCCD1}">
                  <a14:hiddenFill xmlns="" xmlns:a14="http://schemas.microsoft.com/office/drawing/2010/main">
                    <a:solidFill>
                      <a:srgbClr val="FFFFFF"/>
                    </a:solidFill>
                  </a14:hiddenFill>
                </a:ext>
              </a:extLst>
            </p:spPr>
          </p:pic>
          <p:pic>
            <p:nvPicPr>
              <p:cNvPr id="69639" name="Picture 7"/>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94" b="98233" l="9740" r="91558">
                            <a14:foregroundMark x1="29870" y1="20141" x2="29870" y2="20141"/>
                            <a14:foregroundMark x1="37662" y1="18021" x2="37662" y2="18021"/>
                            <a14:foregroundMark x1="32468" y1="19081" x2="32468" y2="19081"/>
                            <a14:foregroundMark x1="38312" y1="22968" x2="38312" y2="22968"/>
                            <a14:backgroundMark x1="14935" y1="56890" x2="38312" y2="66431"/>
                            <a14:backgroundMark x1="66883" y1="51237" x2="90260" y2="56890"/>
                            <a14:backgroundMark x1="84416" y1="62191" x2="80519" y2="68198"/>
                          </a14:backgroundRemoval>
                        </a14:imgEffect>
                      </a14:imgLayer>
                    </a14:imgProps>
                  </a:ext>
                  <a:ext uri="{28A0092B-C50C-407E-A947-70E740481C1C}">
                    <a14:useLocalDpi xmlns:a14="http://schemas.microsoft.com/office/drawing/2010/main"/>
                  </a:ext>
                </a:extLst>
              </a:blip>
              <a:srcRect/>
              <a:stretch>
                <a:fillRect/>
              </a:stretch>
            </p:blipFill>
            <p:spPr bwMode="auto">
              <a:xfrm>
                <a:off x="-6128" y="965609"/>
                <a:ext cx="2291609" cy="4214083"/>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69644" name="Picture 12" descr="C:\Users\gvikingson\AppData\Local\Microsoft\Windows\Temporary Internet Files\Content.IE5\4O3BXESW\MP900403330[1].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9394" b="100000" l="0" r="100000"/>
                        </a14:imgEffect>
                      </a14:imgLayer>
                    </a14:imgProps>
                  </a:ext>
                  <a:ext uri="{28A0092B-C50C-407E-A947-70E740481C1C}">
                    <a14:useLocalDpi xmlns:a14="http://schemas.microsoft.com/office/drawing/2010/main"/>
                  </a:ext>
                </a:extLst>
              </a:blip>
              <a:srcRect/>
              <a:stretch/>
            </p:blipFill>
            <p:spPr bwMode="auto">
              <a:xfrm>
                <a:off x="7293649" y="4766514"/>
                <a:ext cx="1864618" cy="220273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9646" name="Picture 14" descr="C:\Users\gvikingson\AppData\Local\Microsoft\Windows\Temporary Internet Files\Content.IE5\YGIQ3BU6\MP900180374[1].jpg"/>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0" b="100000" l="0" r="100000">
                            <a14:foregroundMark x1="38786" y1="62530" x2="38786" y2="62530"/>
                            <a14:foregroundMark x1="36148" y1="66110" x2="40106" y2="56325"/>
                            <a14:foregroundMark x1="17414" y1="52983" x2="8707" y2="63007"/>
                            <a14:foregroundMark x1="34037" y1="92840" x2="41161" y2="93317"/>
                            <a14:backgroundMark x1="1847" y1="33413" x2="15303" y2="39141"/>
                            <a14:backgroundMark x1="12929" y1="53461" x2="1583" y2="67542"/>
                            <a14:backgroundMark x1="18997" y1="63246" x2="24802" y2="99761"/>
                            <a14:backgroundMark x1="50660" y1="60382" x2="48021" y2="81384"/>
                            <a14:backgroundMark x1="48021" y1="84010" x2="46966" y2="95943"/>
                            <a14:backgroundMark x1="96834" y1="20048" x2="99472" y2="77566"/>
                            <a14:backgroundMark x1="66227" y1="77088" x2="64380" y2="82100"/>
                            <a14:backgroundMark x1="65699" y1="74940" x2="66491" y2="79952"/>
                          </a14:backgroundRemoval>
                        </a14:imgEffect>
                      </a14:imgLayer>
                    </a14:imgProps>
                  </a:ext>
                  <a:ext uri="{28A0092B-C50C-407E-A947-70E740481C1C}">
                    <a14:useLocalDpi xmlns:a14="http://schemas.microsoft.com/office/drawing/2010/main"/>
                  </a:ext>
                </a:extLst>
              </a:blip>
              <a:srcRect/>
              <a:stretch/>
            </p:blipFill>
            <p:spPr bwMode="auto">
              <a:xfrm>
                <a:off x="6227159" y="2103586"/>
                <a:ext cx="2707119" cy="2992585"/>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69650" name="Picture 18" descr="http://images.clipart.com/thb/thb8/PH/mb5241_20030417/mb20030417_g/7809648.thb.jpg?g_33"/>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9362" b="95745" l="9886" r="93536"/>
                        </a14:imgEffect>
                      </a14:imgLayer>
                    </a14:imgProps>
                  </a:ext>
                  <a:ext uri="{28A0092B-C50C-407E-A947-70E740481C1C}">
                    <a14:useLocalDpi xmlns:a14="http://schemas.microsoft.com/office/drawing/2010/main"/>
                  </a:ext>
                </a:extLst>
              </a:blip>
              <a:srcRect/>
              <a:stretch/>
            </p:blipFill>
            <p:spPr bwMode="auto">
              <a:xfrm>
                <a:off x="-171551" y="5109544"/>
                <a:ext cx="2008159" cy="1794363"/>
              </a:xfrm>
              <a:prstGeom prst="rect">
                <a:avLst/>
              </a:prstGeom>
              <a:noFill/>
              <a:effectLst/>
              <a:extLst>
                <a:ext uri="{909E8E84-426E-40dd-AFC4-6F175D3DCCD1}">
                  <a14:hiddenFill xmlns="" xmlns:a14="http://schemas.microsoft.com/office/drawing/2010/main">
                    <a:solidFill>
                      <a:srgbClr val="FFFFFF"/>
                    </a:solidFill>
                  </a14:hiddenFill>
                </a:ext>
              </a:extLst>
            </p:spPr>
          </p:pic>
        </p:grpSp>
        <p:sp>
          <p:nvSpPr>
            <p:cNvPr id="12" name="TextBox 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050" name="Picture 2" descr="http://images.clipart.com/thb/thb14/PH/000802_c130/34648277.thb.jpg?000802_c130_0068_clhs"/>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9402" b="98718" l="4286" r="96857">
                          <a14:foregroundMark x1="22571" y1="63248" x2="23143" y2="75214"/>
                          <a14:foregroundMark x1="16857" y1="61966" x2="14571" y2="70940"/>
                          <a14:foregroundMark x1="8286" y1="37607" x2="8286" y2="37607"/>
                          <a14:foregroundMark x1="11714" y1="51282" x2="11714" y2="51282"/>
                          <a14:foregroundMark x1="13429" y1="57692" x2="13429" y2="57692"/>
                          <a14:foregroundMark x1="11143" y1="29487" x2="8857" y2="34188"/>
                          <a14:foregroundMark x1="8286" y1="39744" x2="14000" y2="58120"/>
                          <a14:foregroundMark x1="14857" y1="70513" x2="14000" y2="91453"/>
                          <a14:foregroundMark x1="22571" y1="77350" x2="24571" y2="86752"/>
                          <a14:foregroundMark x1="52857" y1="74359" x2="46571" y2="88889"/>
                          <a14:foregroundMark x1="59429" y1="65385" x2="60000" y2="88034"/>
                          <a14:foregroundMark x1="83429" y1="77350" x2="89143" y2="88034"/>
                          <a14:foregroundMark x1="78000" y1="70940" x2="81143" y2="82479"/>
                          <a14:foregroundMark x1="81714" y1="84615" x2="87429" y2="90171"/>
                          <a14:foregroundMark x1="89714" y1="78205" x2="91143" y2="90171"/>
                          <a14:foregroundMark x1="90571" y1="53846" x2="88286" y2="73932"/>
                          <a14:foregroundMark x1="91143" y1="56838" x2="91714" y2="79487"/>
                          <a14:backgroundMark x1="20571" y1="85897" x2="17714" y2="69658"/>
                          <a14:backgroundMark x1="11143" y1="37607" x2="13429" y2="47009"/>
                          <a14:backgroundMark x1="94286" y1="73077" x2="94857" y2="91026"/>
                        </a14:backgroundRemoval>
                      </a14:imgEffect>
                    </a14:imgLayer>
                  </a14:imgProps>
                </a:ext>
                <a:ext uri="{28A0092B-C50C-407E-A947-70E740481C1C}">
                  <a14:useLocalDpi xmlns:a14="http://schemas.microsoft.com/office/drawing/2010/main"/>
                </a:ext>
              </a:extLst>
            </a:blip>
            <a:srcRect/>
            <a:stretch>
              <a:fillRect/>
            </a:stretch>
          </p:blipFill>
          <p:spPr bwMode="auto">
            <a:xfrm>
              <a:off x="4540932" y="4006625"/>
              <a:ext cx="2114550" cy="141372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http://images.clipart.com/thb/thb14/PH/000802_c130/34648277.thb.jpg?000802_c130_0068_clhs"/>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9402" b="98718" l="4286" r="96857">
                          <a14:foregroundMark x1="22571" y1="63248" x2="23143" y2="75214"/>
                          <a14:foregroundMark x1="16857" y1="61966" x2="14571" y2="70940"/>
                          <a14:foregroundMark x1="8286" y1="37607" x2="8286" y2="37607"/>
                          <a14:foregroundMark x1="11714" y1="51282" x2="11714" y2="51282"/>
                          <a14:foregroundMark x1="13429" y1="57692" x2="13429" y2="57692"/>
                          <a14:foregroundMark x1="11143" y1="29487" x2="8857" y2="34188"/>
                          <a14:foregroundMark x1="8286" y1="39744" x2="14000" y2="58120"/>
                          <a14:foregroundMark x1="14857" y1="70513" x2="14000" y2="91453"/>
                          <a14:foregroundMark x1="22571" y1="77350" x2="24571" y2="86752"/>
                          <a14:foregroundMark x1="52857" y1="74359" x2="46571" y2="88889"/>
                          <a14:foregroundMark x1="59429" y1="65385" x2="60000" y2="88034"/>
                          <a14:foregroundMark x1="83429" y1="77350" x2="89143" y2="88034"/>
                          <a14:foregroundMark x1="78000" y1="70940" x2="81143" y2="82479"/>
                          <a14:foregroundMark x1="81714" y1="84615" x2="87429" y2="90171"/>
                          <a14:foregroundMark x1="89714" y1="78205" x2="91143" y2="90171"/>
                          <a14:foregroundMark x1="90571" y1="53846" x2="88286" y2="73932"/>
                          <a14:foregroundMark x1="91143" y1="56838" x2="91714" y2="79487"/>
                          <a14:backgroundMark x1="20571" y1="85897" x2="17714" y2="69658"/>
                          <a14:backgroundMark x1="11143" y1="37607" x2="13429" y2="47009"/>
                          <a14:backgroundMark x1="94286" y1="73077" x2="94857" y2="91026"/>
                        </a14:backgroundRemoval>
                      </a14:imgEffect>
                    </a14:imgLayer>
                  </a14:imgProps>
                </a:ext>
                <a:ext uri="{28A0092B-C50C-407E-A947-70E740481C1C}">
                  <a14:useLocalDpi xmlns:a14="http://schemas.microsoft.com/office/drawing/2010/main"/>
                </a:ext>
              </a:extLst>
            </a:blip>
            <a:srcRect/>
            <a:stretch>
              <a:fillRect/>
            </a:stretch>
          </p:blipFill>
          <p:spPr bwMode="auto">
            <a:xfrm>
              <a:off x="4525382" y="3328794"/>
              <a:ext cx="884818" cy="59156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http://images.clipart.com/thb/thb14/PH/000802_c130/34648277.thb.jpg?000802_c130_0068_clhs"/>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9402" b="98718" l="4286" r="96857">
                          <a14:foregroundMark x1="22571" y1="63248" x2="23143" y2="75214"/>
                          <a14:foregroundMark x1="16857" y1="61966" x2="14571" y2="70940"/>
                          <a14:foregroundMark x1="8286" y1="37607" x2="8286" y2="37607"/>
                          <a14:foregroundMark x1="11714" y1="51282" x2="11714" y2="51282"/>
                          <a14:foregroundMark x1="13429" y1="57692" x2="13429" y2="57692"/>
                          <a14:foregroundMark x1="11143" y1="29487" x2="8857" y2="34188"/>
                          <a14:foregroundMark x1="8286" y1="39744" x2="14000" y2="58120"/>
                          <a14:foregroundMark x1="14857" y1="70513" x2="14000" y2="91453"/>
                          <a14:foregroundMark x1="22571" y1="77350" x2="24571" y2="86752"/>
                          <a14:foregroundMark x1="52857" y1="74359" x2="46571" y2="88889"/>
                          <a14:foregroundMark x1="59429" y1="65385" x2="60000" y2="88034"/>
                          <a14:foregroundMark x1="83429" y1="77350" x2="89143" y2="88034"/>
                          <a14:foregroundMark x1="78000" y1="70940" x2="81143" y2="82479"/>
                          <a14:foregroundMark x1="81714" y1="84615" x2="87429" y2="90171"/>
                          <a14:foregroundMark x1="89714" y1="78205" x2="91143" y2="90171"/>
                          <a14:foregroundMark x1="90571" y1="53846" x2="88286" y2="73932"/>
                          <a14:foregroundMark x1="91143" y1="56838" x2="91714" y2="79487"/>
                          <a14:backgroundMark x1="20571" y1="85897" x2="17714" y2="69658"/>
                          <a14:backgroundMark x1="11143" y1="37607" x2="13429" y2="47009"/>
                          <a14:backgroundMark x1="94286" y1="73077" x2="94857" y2="91026"/>
                        </a14:backgroundRemoval>
                      </a14:imgEffect>
                    </a14:imgLayer>
                  </a14:imgProps>
                </a:ext>
                <a:ext uri="{28A0092B-C50C-407E-A947-70E740481C1C}">
                  <a14:useLocalDpi xmlns:a14="http://schemas.microsoft.com/office/drawing/2010/main"/>
                </a:ext>
              </a:extLst>
            </a:blip>
            <a:srcRect/>
            <a:stretch>
              <a:fillRect/>
            </a:stretch>
          </p:blipFill>
          <p:spPr bwMode="auto">
            <a:xfrm flipH="1">
              <a:off x="2743200" y="3194872"/>
              <a:ext cx="756984" cy="491189"/>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3" descr="C:\Users\gvikingson\AppData\Local\Microsoft\Windows\Temporary Internet Files\Content.IE5\YGIQ3BU6\MP900442916[1].jpg"/>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0" b="100000" l="0" r="98718">
                          <a14:foregroundMark x1="82372" y1="41706" x2="62500" y2="48815"/>
                          <a14:foregroundMark x1="56410" y1="72038" x2="52244" y2="81517"/>
                          <a14:foregroundMark x1="39744" y1="89100" x2="45513" y2="89100"/>
                          <a14:foregroundMark x1="73718" y1="18009" x2="67308" y2="27962"/>
                          <a14:foregroundMark x1="39744" y1="51659" x2="58013" y2="30806"/>
                          <a14:foregroundMark x1="61538" y1="36019" x2="70192" y2="25118"/>
                          <a14:backgroundMark x1="6410" y1="72986" x2="80449" y2="2844"/>
                          <a14:backgroundMark x1="26282" y1="76303" x2="641" y2="89573"/>
                        </a14:backgroundRemoval>
                      </a14:imgEffect>
                    </a14:imgLayer>
                  </a14:imgProps>
                </a:ext>
                <a:ext uri="{28A0092B-C50C-407E-A947-70E740481C1C}">
                  <a14:useLocalDpi xmlns:a14="http://schemas.microsoft.com/office/drawing/2010/main"/>
                </a:ext>
              </a:extLst>
            </a:blip>
            <a:srcRect/>
            <a:stretch>
              <a:fillRect/>
            </a:stretch>
          </p:blipFill>
          <p:spPr bwMode="auto">
            <a:xfrm rot="548444">
              <a:off x="3077868" y="3373253"/>
              <a:ext cx="1044295" cy="705338"/>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6" name="Picture 19" descr="C:\Users\gvikingson\AppData\Local\Microsoft\Windows\Temporary Internet Files\Content.IE5\YGIQ3BU6\MP900313834[1].jpg"/>
            <p:cNvPicPr>
              <a:picLocks noChangeAspect="1" noChangeArrowheads="1"/>
            </p:cNvPicPr>
            <p:nvPr/>
          </p:nvPicPr>
          <p:blipFill rotWithShape="1">
            <a:blip r:embed="rId20" cstate="screen">
              <a:extLst>
                <a:ext uri="{BEBA8EAE-BF5A-486C-A8C5-ECC9F3942E4B}">
                  <a14:imgProps xmlns:a14="http://schemas.microsoft.com/office/drawing/2010/main">
                    <a14:imgLayer r:embed="rId21">
                      <a14:imgEffect>
                        <a14:backgroundRemoval t="0" b="100000" l="0" r="100000">
                          <a14:foregroundMark x1="83624" y1="7576" x2="93031" y2="38636"/>
                          <a14:foregroundMark x1="51568" y1="15909" x2="56794" y2="1515"/>
                          <a14:foregroundMark x1="13589" y1="23485" x2="23345" y2="23485"/>
                          <a14:foregroundMark x1="12892" y1="11364" x2="17073" y2="12879"/>
                          <a14:foregroundMark x1="64111" y1="78788" x2="80836" y2="77273"/>
                          <a14:backgroundMark x1="73519" y1="90152" x2="97909" y2="71970"/>
                          <a14:backgroundMark x1="82578" y1="69697" x2="93031" y2="43939"/>
                          <a14:backgroundMark x1="93031" y1="0" x2="95819" y2="46970"/>
                          <a14:backgroundMark x1="55749" y1="18182" x2="82927" y2="3788"/>
                          <a14:backgroundMark x1="41463" y1="93182" x2="75261" y2="93182"/>
                          <a14:backgroundMark x1="44948" y1="89394" x2="55749" y2="75000"/>
                          <a14:backgroundMark x1="13589" y1="89394" x2="31707" y2="93182"/>
                          <a14:backgroundMark x1="2091" y1="90152" x2="348" y2="62121"/>
                          <a14:backgroundMark x1="31707" y1="18182" x2="33101" y2="34848"/>
                        </a14:backgroundRemoval>
                      </a14:imgEffect>
                    </a14:imgLayer>
                  </a14:imgProps>
                </a:ext>
                <a:ext uri="{28A0092B-C50C-407E-A947-70E740481C1C}">
                  <a14:useLocalDpi xmlns:a14="http://schemas.microsoft.com/office/drawing/2010/main"/>
                </a:ext>
              </a:extLst>
            </a:blip>
            <a:srcRect/>
            <a:stretch/>
          </p:blipFill>
          <p:spPr bwMode="auto">
            <a:xfrm>
              <a:off x="5462864" y="3137586"/>
              <a:ext cx="1192618" cy="548475"/>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Tree>
  </p:cSld>
  <p:clrMapOvr>
    <a:masterClrMapping/>
  </p:clrMapOvr>
  <p:transition spd="slow">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228600" y="304800"/>
            <a:ext cx="8686800" cy="6248400"/>
          </a:xfrm>
        </p:spPr>
        <p:txBody>
          <a:bodyPr/>
          <a:lstStyle/>
          <a:p>
            <a:pPr marL="0" indent="0" algn="ctr" eaLnBrk="1" hangingPunct="1">
              <a:buFontTx/>
              <a:buNone/>
            </a:pPr>
            <a:r>
              <a:rPr lang="en-US" sz="3600" b="1" u="sng"/>
              <a:t>Prairie/Temperate Grassland</a:t>
            </a:r>
            <a:r>
              <a:rPr lang="en-US" sz="3600"/>
              <a:t>:</a:t>
            </a:r>
            <a:r>
              <a:rPr lang="en-US" sz="3600" b="1" u="sng"/>
              <a:t>  </a:t>
            </a:r>
            <a:endParaRPr lang="en-US" sz="3600" b="1"/>
          </a:p>
          <a:p>
            <a:pPr marL="0" indent="0" algn="just" eaLnBrk="1" hangingPunct="1">
              <a:buFontTx/>
              <a:buNone/>
            </a:pPr>
            <a:r>
              <a:rPr lang="en-US" sz="3600" b="1"/>
              <a:t>Details/Climate</a:t>
            </a:r>
            <a:r>
              <a:rPr lang="en-US" sz="3600"/>
              <a:t>:  Dry, cold</a:t>
            </a:r>
            <a:r>
              <a:rPr lang="en-US" sz="3600" b="1"/>
              <a:t> </a:t>
            </a:r>
            <a:r>
              <a:rPr lang="en-US" sz="3600"/>
              <a:t>climate savannas.  Found in North America, Russia and South Africa</a:t>
            </a:r>
          </a:p>
          <a:p>
            <a:pPr marL="0" indent="0" algn="ctr" eaLnBrk="1" hangingPunct="1">
              <a:buFontTx/>
              <a:buNone/>
            </a:pPr>
            <a:r>
              <a:rPr lang="en-US" sz="3600" i="1"/>
              <a:t>American Prairie</a:t>
            </a:r>
            <a:endParaRPr lang="en-US" sz="3600" b="1" i="1"/>
          </a:p>
          <a:p>
            <a:pPr marL="0" indent="0" algn="just" eaLnBrk="1" hangingPunct="1">
              <a:buNone/>
            </a:pPr>
            <a:r>
              <a:rPr lang="en-US" sz="3600" b="1"/>
              <a:t>Animals</a:t>
            </a:r>
            <a:r>
              <a:rPr lang="en-US" sz="3600"/>
              <a:t>: Bison, elk, hawks, coyotes, and prairie dogs</a:t>
            </a:r>
          </a:p>
          <a:p>
            <a:pPr marL="0" indent="0" algn="just" eaLnBrk="1" hangingPunct="1">
              <a:buFontTx/>
              <a:buNone/>
            </a:pPr>
            <a:endParaRPr lang="en-US" sz="3600" b="1"/>
          </a:p>
          <a:p>
            <a:pPr marL="0" indent="0" algn="just" eaLnBrk="1" hangingPunct="1">
              <a:buFontTx/>
              <a:buNone/>
            </a:pPr>
            <a:r>
              <a:rPr lang="en-US" sz="3600" b="1"/>
              <a:t>Plants</a:t>
            </a:r>
            <a:r>
              <a:rPr lang="en-US" sz="3600"/>
              <a:t>:  Open grasslands with very few trees; clover, grasses, sunflowers</a:t>
            </a:r>
            <a:endParaRPr lang="en-US" sz="3600" b="1" u="sng"/>
          </a:p>
        </p:txBody>
      </p:sp>
      <p:sp>
        <p:nvSpPr>
          <p:cNvPr id="4" name="TextBox 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76200"/>
            <a:ext cx="8229600" cy="639763"/>
          </a:xfrm>
        </p:spPr>
        <p:txBody>
          <a:bodyPr/>
          <a:lstStyle/>
          <a:p>
            <a:pPr eaLnBrk="1" hangingPunct="1"/>
            <a:r>
              <a:rPr lang="en-US" sz="4000"/>
              <a:t>Prairie/Temperate Grassland</a:t>
            </a:r>
          </a:p>
        </p:txBody>
      </p:sp>
      <p:grpSp>
        <p:nvGrpSpPr>
          <p:cNvPr id="2" name="Group 1"/>
          <p:cNvGrpSpPr/>
          <p:nvPr/>
        </p:nvGrpSpPr>
        <p:grpSpPr>
          <a:xfrm>
            <a:off x="-304800" y="685800"/>
            <a:ext cx="9296400" cy="6175177"/>
            <a:chOff x="-304800" y="685800"/>
            <a:chExt cx="9296400" cy="6175177"/>
          </a:xfrm>
        </p:grpSpPr>
        <p:grpSp>
          <p:nvGrpSpPr>
            <p:cNvPr id="3" name="Group 2"/>
            <p:cNvGrpSpPr/>
            <p:nvPr/>
          </p:nvGrpSpPr>
          <p:grpSpPr>
            <a:xfrm>
              <a:off x="-304800" y="685800"/>
              <a:ext cx="9251732" cy="6096000"/>
              <a:chOff x="-508108" y="762000"/>
              <a:chExt cx="9652108" cy="6096000"/>
            </a:xfrm>
          </p:grpSpPr>
          <p:pic>
            <p:nvPicPr>
              <p:cNvPr id="71693" name="Picture 13" descr="C:\Users\gvikingson\AppData\Local\Microsoft\Windows\Temporary Internet Files\Content.IE5\JY9KX15N\MP900448519[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 xmlns:a14="http://schemas.microsoft.com/office/drawing/2010/main">
                    <a:solidFill>
                      <a:srgbClr val="FFFFFF"/>
                    </a:solidFill>
                  </a14:hiddenFill>
                </a:ext>
              </a:extLst>
            </p:spPr>
          </p:pic>
          <p:pic>
            <p:nvPicPr>
              <p:cNvPr id="71691" name="Picture 11" descr="C:\Users\gvikingson\AppData\Local\Microsoft\Windows\Temporary Internet Files\Content.IE5\JY9KX15N\MP900262584[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0000" b="100000" l="0" r="89950">
                            <a14:backgroundMark x1="67337" y1="33000" x2="71106" y2="53000"/>
                            <a14:backgroundMark x1="16583" y1="27333" x2="3518" y2="57833"/>
                          </a14:backgroundRemoval>
                        </a14:imgEffect>
                      </a14:imgLayer>
                    </a14:imgProps>
                  </a:ext>
                  <a:ext uri="{28A0092B-C50C-407E-A947-70E740481C1C}">
                    <a14:useLocalDpi xmlns:a14="http://schemas.microsoft.com/office/drawing/2010/main"/>
                  </a:ext>
                </a:extLst>
              </a:blip>
              <a:srcRect/>
              <a:stretch>
                <a:fillRect/>
              </a:stretch>
            </p:blipFill>
            <p:spPr bwMode="auto">
              <a:xfrm>
                <a:off x="42479" y="3459755"/>
                <a:ext cx="2102531" cy="3169645"/>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71692" name="Picture 12" descr="C:\Users\gvikingson\AppData\Local\Microsoft\Windows\Temporary Internet Files\Content.IE5\4O3BXESW\MP900262646[1].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249189" y="1524000"/>
                <a:ext cx="956890" cy="1442548"/>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71696" name="Picture 16" descr="C:\Users\gvikingson\AppData\Local\Microsoft\Windows\Temporary Internet Files\Content.IE5\JY9KX15N\MP900400387[1].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3419" b="100000" l="0" r="100000"/>
                        </a14:imgEffect>
                      </a14:imgLayer>
                    </a14:imgProps>
                  </a:ext>
                  <a:ext uri="{28A0092B-C50C-407E-A947-70E740481C1C}">
                    <a14:useLocalDpi xmlns:a14="http://schemas.microsoft.com/office/drawing/2010/main"/>
                  </a:ext>
                </a:extLst>
              </a:blip>
              <a:srcRect/>
              <a:stretch>
                <a:fillRect/>
              </a:stretch>
            </p:blipFill>
            <p:spPr bwMode="auto">
              <a:xfrm>
                <a:off x="2051280" y="2621362"/>
                <a:ext cx="2753661" cy="129997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1695" name="Picture 15" descr="C:\Users\gvikingson\AppData\Local\Microsoft\Windows\Temporary Internet Files\Content.IE5\INFEI1W6\MP900262861[1].jp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98873" l="451" r="100000">
                            <a14:foregroundMark x1="18736" y1="13521" x2="25508" y2="28169"/>
                            <a14:backgroundMark x1="42212" y1="8169" x2="82619" y2="31831"/>
                            <a14:backgroundMark x1="25508" y1="55493" x2="31603" y2="38310"/>
                            <a14:backgroundMark x1="27991" y1="7606" x2="30926" y2="19437"/>
                            <a14:backgroundMark x1="34763" y1="30423" x2="42438" y2="34085"/>
                            <a14:backgroundMark x1="13544" y1="20282" x2="22573" y2="26761"/>
                          </a14:backgroundRemoval>
                        </a14:imgEffect>
                      </a14:imgLayer>
                    </a14:imgProps>
                  </a:ext>
                  <a:ext uri="{28A0092B-C50C-407E-A947-70E740481C1C}">
                    <a14:useLocalDpi xmlns:a14="http://schemas.microsoft.com/office/drawing/2010/main"/>
                  </a:ext>
                </a:extLst>
              </a:blip>
              <a:srcRect/>
              <a:stretch/>
            </p:blipFill>
            <p:spPr bwMode="auto">
              <a:xfrm>
                <a:off x="-508108" y="1846394"/>
                <a:ext cx="3612328" cy="2897055"/>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
          <p:nvSpPr>
            <p:cNvPr id="10" name="TextBox 9"/>
            <p:cNvSpPr txBox="1"/>
            <p:nvPr/>
          </p:nvSpPr>
          <p:spPr>
            <a:xfrm>
              <a:off x="152400" y="6553200"/>
              <a:ext cx="1905000" cy="307777"/>
            </a:xfrm>
            <a:prstGeom prst="rect">
              <a:avLst/>
            </a:prstGeom>
            <a:noFill/>
          </p:spPr>
          <p:txBody>
            <a:bodyPr wrap="square" rtlCol="0">
              <a:spAutoFit/>
            </a:bodyPr>
            <a:lstStyle/>
            <a:p>
              <a:pPr fontAlgn="base">
                <a:spcBef>
                  <a:spcPct val="0"/>
                </a:spcBef>
                <a:spcAft>
                  <a:spcPct val="0"/>
                </a:spcAft>
              </a:pPr>
              <a:r>
                <a:rPr lang="en-US" sz="1400">
                  <a:solidFill>
                    <a:srgbClr val="FFFFFF">
                      <a:lumMod val="50000"/>
                    </a:srgbClr>
                  </a:solidFill>
                  <a:cs typeface="Arial" charset="0"/>
                </a:rPr>
                <a:t>© Getting Nerdy, LLC</a:t>
              </a:r>
            </a:p>
          </p:txBody>
        </p:sp>
        <p:pic>
          <p:nvPicPr>
            <p:cNvPr id="11" name="Picture 16" descr="C:\Users\gvikingson\AppData\Local\Microsoft\Windows\Temporary Internet Files\Content.IE5\JY9KX15N\MP900400387[1].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3419" b="100000" l="0" r="100000"/>
                      </a14:imgEffect>
                    </a14:imgLayer>
                  </a14:imgProps>
                </a:ext>
                <a:ext uri="{28A0092B-C50C-407E-A947-70E740481C1C}">
                  <a14:useLocalDpi xmlns:a14="http://schemas.microsoft.com/office/drawing/2010/main"/>
                </a:ext>
              </a:extLst>
            </a:blip>
            <a:srcRect/>
            <a:stretch>
              <a:fillRect/>
            </a:stretch>
          </p:blipFill>
          <p:spPr bwMode="auto">
            <a:xfrm>
              <a:off x="4572000" y="2514600"/>
              <a:ext cx="2639437" cy="129997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2" name="Picture 16" descr="C:\Users\gvikingson\AppData\Local\Microsoft\Windows\Temporary Internet Files\Content.IE5\JY9KX15N\MP900400387[1].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3419" b="100000" l="0" r="100000"/>
                      </a14:imgEffect>
                    </a14:imgLayer>
                  </a14:imgProps>
                </a:ext>
                <a:ext uri="{28A0092B-C50C-407E-A947-70E740481C1C}">
                  <a14:useLocalDpi xmlns:a14="http://schemas.microsoft.com/office/drawing/2010/main"/>
                </a:ext>
              </a:extLst>
            </a:blip>
            <a:srcRect/>
            <a:stretch>
              <a:fillRect/>
            </a:stretch>
          </p:blipFill>
          <p:spPr bwMode="auto">
            <a:xfrm>
              <a:off x="6352163" y="2510028"/>
              <a:ext cx="2639437" cy="129997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3" name="Picture 14" descr="C:\Users\gvikingson\AppData\Local\Microsoft\Windows\Temporary Internet Files\Content.IE5\4O3BXESW\MP900262872[1].jpg"/>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8333" b="100000" l="0" r="100000">
                          <a14:backgroundMark x1="12319" y1="10000" x2="1449" y2="47500"/>
                        </a14:backgroundRemoval>
                      </a14:imgEffect>
                    </a14:imgLayer>
                  </a14:imgProps>
                </a:ext>
                <a:ext uri="{28A0092B-C50C-407E-A947-70E740481C1C}">
                  <a14:useLocalDpi xmlns:a14="http://schemas.microsoft.com/office/drawing/2010/main"/>
                </a:ext>
              </a:extLst>
            </a:blip>
            <a:srcRect/>
            <a:stretch/>
          </p:blipFill>
          <p:spPr bwMode="auto">
            <a:xfrm>
              <a:off x="4666991" y="2971800"/>
              <a:ext cx="4324609" cy="2944203"/>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024767299"/>
      </p:ext>
    </p:extLst>
  </p:cSld>
  <p:clrMapOvr>
    <a:masterClrMapping/>
  </p:clrMapOvr>
  <p:transition spd="slow">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762000"/>
          </a:xfrm>
        </p:spPr>
        <p:txBody>
          <a:bodyPr/>
          <a:lstStyle/>
          <a:p>
            <a:pPr eaLnBrk="1" hangingPunct="1"/>
            <a:r>
              <a:rPr lang="en-US">
                <a:hlinkClick r:id="rId2"/>
              </a:rPr>
              <a:t>Reflection: The Battle At Kruger</a:t>
            </a:r>
            <a:endParaRPr lang="en-US"/>
          </a:p>
        </p:txBody>
      </p:sp>
      <p:sp>
        <p:nvSpPr>
          <p:cNvPr id="72707" name="Rectangle 3"/>
          <p:cNvSpPr>
            <a:spLocks noGrp="1" noChangeArrowheads="1"/>
          </p:cNvSpPr>
          <p:nvPr>
            <p:ph type="body" idx="1"/>
          </p:nvPr>
        </p:nvSpPr>
        <p:spPr>
          <a:xfrm>
            <a:off x="302172" y="685799"/>
            <a:ext cx="8565930" cy="4114801"/>
          </a:xfrm>
        </p:spPr>
        <p:txBody>
          <a:bodyPr/>
          <a:lstStyle/>
          <a:p>
            <a:pPr marL="0" indent="0" algn="ctr" eaLnBrk="1" hangingPunct="1">
              <a:buNone/>
            </a:pPr>
            <a:r>
              <a:rPr lang="en-US" sz="2800"/>
              <a:t>After watching, write 3-5 sentences reflecting on the different kinds of events you saw- predator/prey, competition, food web, food chain, etc.</a:t>
            </a:r>
          </a:p>
          <a:p>
            <a:pPr marL="0" indent="0" algn="ctr" eaLnBrk="1" hangingPunct="1">
              <a:buNone/>
            </a:pPr>
            <a:r>
              <a:rPr lang="en-US" sz="2800"/>
              <a:t>Exit Ticket:  </a:t>
            </a:r>
            <a:r>
              <a:rPr lang="en-US" sz="2800">
                <a:cs typeface="Arial" pitchFamily="34" charset="0"/>
              </a:rPr>
              <a:t>What would happen to the lion population if the outcome from the “Battle at Kruger” continued for years to come?</a:t>
            </a:r>
          </a:p>
          <a:p>
            <a:pPr eaLnBrk="1" hangingPunct="1"/>
            <a:endParaRPr lang="en-US"/>
          </a:p>
        </p:txBody>
      </p:sp>
      <p:pic>
        <p:nvPicPr>
          <p:cNvPr id="72710" name="Picture 6" descr="http://images.clipart.com/thb/thb8/PH/mb5241_20030416/mb20030416_c2/7800525.thb.jpg?c29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73668" y="3428999"/>
            <a:ext cx="2233226" cy="260131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2712" name="Picture 8" descr="http://images.clipart.com/thb/thb14/PH/OLA/36879733.thb.jpg?100160929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7350" y="3429000"/>
            <a:ext cx="3023040" cy="260131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72713" name="Picture 9" descr="C:\Users\gvikingson\AppData\Local\Microsoft\Windows\Temporary Internet Files\Content.IE5\INFEI1W6\MP900442916[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91200" y="3429000"/>
            <a:ext cx="3023039" cy="260131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381000" y="1190685"/>
            <a:ext cx="4267200"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ts val="0"/>
              </a:spcBef>
            </a:pPr>
            <a:r>
              <a:rPr lang="en-US" sz="3600" b="1" err="1">
                <a:latin typeface="+mn-lt"/>
              </a:rPr>
              <a:t>Brrrr</a:t>
            </a:r>
            <a:r>
              <a:rPr lang="en-US" sz="3600" b="1">
                <a:latin typeface="+mn-lt"/>
              </a:rPr>
              <a:t>!!! Cold Biomes</a:t>
            </a:r>
            <a:endParaRPr lang="en-US" sz="3600" b="1">
              <a:latin typeface="+mn-lt"/>
              <a:cs typeface="Calibri" pitchFamily="34" charset="0"/>
            </a:endParaRPr>
          </a:p>
          <a:p>
            <a:pPr marL="0" indent="0" eaLnBrk="1" hangingPunct="1">
              <a:spcBef>
                <a:spcPts val="0"/>
              </a:spcBef>
            </a:pPr>
            <a:endParaRPr lang="en-US" b="1">
              <a:latin typeface="+mn-lt"/>
              <a:cs typeface="Calibri" pitchFamily="34" charset="0"/>
            </a:endParaRPr>
          </a:p>
          <a:p>
            <a:pPr marL="0" indent="0" eaLnBrk="1" hangingPunct="1">
              <a:spcBef>
                <a:spcPts val="0"/>
              </a:spcBef>
            </a:pPr>
            <a:r>
              <a:rPr lang="en-US" b="1">
                <a:latin typeface="+mn-lt"/>
                <a:cs typeface="Calibri" pitchFamily="34" charset="0"/>
              </a:rPr>
              <a:t>Objective:</a:t>
            </a:r>
            <a:r>
              <a:rPr lang="en-US">
                <a:latin typeface="+mn-lt"/>
                <a:cs typeface="Calibri" pitchFamily="34" charset="0"/>
              </a:rPr>
              <a:t>  To learn the characteristics of cold biomes</a:t>
            </a:r>
          </a:p>
          <a:p>
            <a:pPr eaLnBrk="1" hangingPunct="1">
              <a:spcBef>
                <a:spcPts val="0"/>
              </a:spcBef>
            </a:pPr>
            <a:endParaRPr lang="en-US">
              <a:latin typeface="+mn-lt"/>
              <a:cs typeface="Calibri" pitchFamily="34" charset="0"/>
            </a:endParaRPr>
          </a:p>
          <a:p>
            <a:pPr marL="0" indent="0" eaLnBrk="1" hangingPunct="1">
              <a:spcBef>
                <a:spcPts val="0"/>
              </a:spcBef>
            </a:pPr>
            <a:r>
              <a:rPr lang="en-US" b="1">
                <a:latin typeface="+mn-lt"/>
                <a:cs typeface="Calibri" pitchFamily="34" charset="0"/>
              </a:rPr>
              <a:t>Bell work:</a:t>
            </a:r>
          </a:p>
          <a:p>
            <a:pPr marL="0" indent="0" eaLnBrk="1" hangingPunct="1">
              <a:spcBef>
                <a:spcPts val="0"/>
              </a:spcBef>
            </a:pPr>
            <a:r>
              <a:rPr lang="en-US">
                <a:latin typeface="+mn-lt"/>
                <a:cs typeface="Calibri" pitchFamily="34" charset="0"/>
              </a:rPr>
              <a:t>What are some abiotic and biotic features of cold biomes? </a:t>
            </a:r>
          </a:p>
        </p:txBody>
      </p:sp>
      <p:pic>
        <p:nvPicPr>
          <p:cNvPr id="13320" name="Picture 8" descr="http://images.clipart.com/thb/thb8/PH/tl5365_20051104a/tl5365_20051104a/30881576.thb.jpg?5365_051104_7361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796" y="517634"/>
            <a:ext cx="3895725" cy="585194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zaher\Documents\Zaher\Science Art by Mel\2010-2011 Rainforest Sce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172200"/>
          </a:xfrm>
          <a:prstGeom prst="rect">
            <a:avLst/>
          </a:prstGeom>
          <a:noFill/>
          <a:extLst>
            <a:ext uri="{909E8E84-426E-40dd-AFC4-6F175D3DCCD1}">
              <a14:hiddenFill xmlns="" xmlns:a14="http://schemas.microsoft.com/office/drawing/2010/main">
                <a:solidFill>
                  <a:srgbClr val="FFFFFF"/>
                </a:solidFill>
              </a14:hiddenFill>
            </a:ext>
          </a:extLst>
        </p:spPr>
      </p:pic>
      <p:sp>
        <p:nvSpPr>
          <p:cNvPr id="65539" name="Content Placeholder 2"/>
          <p:cNvSpPr>
            <a:spLocks noGrp="1"/>
          </p:cNvSpPr>
          <p:nvPr>
            <p:ph idx="1"/>
          </p:nvPr>
        </p:nvSpPr>
        <p:spPr>
          <a:xfrm>
            <a:off x="0" y="152400"/>
            <a:ext cx="4800600" cy="4495800"/>
          </a:xfrm>
        </p:spPr>
        <p:txBody>
          <a:bodyPr/>
          <a:lstStyle/>
          <a:p>
            <a:pPr marL="0" indent="0" algn="ctr">
              <a:buFontTx/>
              <a:buNone/>
            </a:pPr>
            <a:r>
              <a:rPr lang="en-US" b="1">
                <a:solidFill>
                  <a:srgbClr val="0070C0"/>
                </a:solidFill>
              </a:rPr>
              <a:t>Take notes using the following slides.  Use the pictures to help you fill in your biomes on your sheet by drawing an example of at least 1 plant and  2 animals for each biome.  Be sure to draw neatly and to color your work.  </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8" name="Picture 4" descr="C:\Users\mzaher\AppData\Local\Microsoft\Windows\Temporary Internet Files\Content.IE5\I4ZGXQU2\MC90044137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8789" y="1111605"/>
            <a:ext cx="1793875" cy="182245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mzaher\AppData\Local\Microsoft\Windows\Temporary Internet Files\Content.IE5\I4ZGXQU2\MC90033625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381000"/>
            <a:ext cx="716533" cy="10754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mzaher\AppData\Local\Microsoft\Windows\Temporary Internet Files\Content.IE5\I4ZGXQU2\MC900434565[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383442">
            <a:off x="4601652" y="2430224"/>
            <a:ext cx="1876425" cy="15589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C:\Users\mzaher\AppData\Local\Microsoft\Windows\Temporary Internet Files\Content.IE5\I4ZGXQU2\MP900407286[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82225" y="4800600"/>
            <a:ext cx="1117969" cy="818388"/>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8939907">
            <a:off x="4321540" y="4396542"/>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33422">
            <a:off x="4854731" y="1785750"/>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7452" y="372520"/>
            <a:ext cx="601473" cy="47416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bwMode="auto">
          <a:xfrm flipH="1">
            <a:off x="3079531" y="5571690"/>
            <a:ext cx="1" cy="324612"/>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22" name="Picture 9" descr="C:\Users\mzaher\AppData\Local\Microsoft\Windows\Temporary Internet Files\Content.IE5\I4ZGXQU2\MP900407286[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120813">
            <a:off x="3482314" y="4964153"/>
            <a:ext cx="740557" cy="54211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9" descr="C:\Users\mzaher\AppData\Local\Microsoft\Windows\Temporary Internet Files\Content.IE5\I4ZGXQU2\MP900407286[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8884956">
            <a:off x="1992954" y="4861771"/>
            <a:ext cx="813169" cy="59526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Straight Connector 23"/>
          <p:cNvCxnSpPr/>
          <p:nvPr/>
        </p:nvCxnSpPr>
        <p:spPr bwMode="auto">
          <a:xfrm>
            <a:off x="2525667" y="5399478"/>
            <a:ext cx="217533" cy="486918"/>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bwMode="auto">
          <a:xfrm flipH="1">
            <a:off x="3411061" y="5326510"/>
            <a:ext cx="279078" cy="559886"/>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59956418"/>
      </p:ext>
    </p:extLst>
  </p:cSld>
  <p:clrMapOvr>
    <a:masterClrMapping/>
  </p:clrMapOvr>
  <p:transition spd="slow">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198438"/>
            <a:ext cx="8229600" cy="715962"/>
          </a:xfrm>
        </p:spPr>
        <p:txBody>
          <a:bodyPr/>
          <a:lstStyle/>
          <a:p>
            <a:pPr eaLnBrk="1" hangingPunct="1"/>
            <a:r>
              <a:rPr lang="en-US" sz="4000"/>
              <a:t>Arctic Tundra</a:t>
            </a:r>
          </a:p>
        </p:txBody>
      </p:sp>
      <p:sp>
        <p:nvSpPr>
          <p:cNvPr id="78851" name="Rectangle 3"/>
          <p:cNvSpPr>
            <a:spLocks noGrp="1" noChangeArrowheads="1"/>
          </p:cNvSpPr>
          <p:nvPr>
            <p:ph type="body" idx="1"/>
          </p:nvPr>
        </p:nvSpPr>
        <p:spPr>
          <a:xfrm>
            <a:off x="304800" y="884237"/>
            <a:ext cx="8534400" cy="5516563"/>
          </a:xfrm>
        </p:spPr>
        <p:txBody>
          <a:bodyPr/>
          <a:lstStyle/>
          <a:p>
            <a:pPr marL="0" indent="0" algn="just" eaLnBrk="1" hangingPunct="1">
              <a:lnSpc>
                <a:spcPct val="90000"/>
              </a:lnSpc>
              <a:buFontTx/>
              <a:buNone/>
            </a:pPr>
            <a:r>
              <a:rPr lang="en-US" b="1"/>
              <a:t>Details/Climate:  </a:t>
            </a:r>
            <a:r>
              <a:rPr lang="en-US"/>
              <a:t>Cold and desert-like with permanently-frozen subsoil known as permafrost.  Arctic Tundra = North Pole.  Antarctic Tundra = South Pole</a:t>
            </a:r>
          </a:p>
          <a:p>
            <a:pPr marL="0" indent="0" algn="ctr" eaLnBrk="1" hangingPunct="1">
              <a:lnSpc>
                <a:spcPct val="90000"/>
              </a:lnSpc>
              <a:buFontTx/>
              <a:buNone/>
            </a:pPr>
            <a:r>
              <a:rPr lang="en-US" i="1"/>
              <a:t>Arctic Tundra</a:t>
            </a:r>
          </a:p>
          <a:p>
            <a:pPr marL="0" indent="0" algn="just" eaLnBrk="1" hangingPunct="1">
              <a:lnSpc>
                <a:spcPct val="90000"/>
              </a:lnSpc>
              <a:buNone/>
            </a:pPr>
            <a:r>
              <a:rPr lang="en-US" b="1"/>
              <a:t>Animals: </a:t>
            </a:r>
            <a:r>
              <a:rPr lang="en-US"/>
              <a:t>lemmings, caribou, arctic hares, squirrels, arctic foxes, wolves, polar bears, falcons, loons, ravens, gulls, mosquitoes, black flies, salmon, &amp; trout </a:t>
            </a:r>
          </a:p>
          <a:p>
            <a:pPr marL="0" indent="0" algn="just" eaLnBrk="1" hangingPunct="1">
              <a:lnSpc>
                <a:spcPct val="90000"/>
              </a:lnSpc>
              <a:buFontTx/>
              <a:buNone/>
            </a:pPr>
            <a:endParaRPr lang="en-US" b="1"/>
          </a:p>
          <a:p>
            <a:pPr marL="0" indent="0" algn="just" eaLnBrk="1" hangingPunct="1">
              <a:lnSpc>
                <a:spcPct val="90000"/>
              </a:lnSpc>
              <a:buFontTx/>
              <a:buNone/>
            </a:pPr>
            <a:r>
              <a:rPr lang="en-US" b="1"/>
              <a:t>Plants: </a:t>
            </a:r>
            <a:r>
              <a:rPr lang="en-US"/>
              <a:t>low shrubs, grasses, lichen &amp; mosses</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304800" y="457200"/>
            <a:ext cx="6096000" cy="6019800"/>
          </a:xfrm>
        </p:spPr>
        <p:txBody>
          <a:bodyPr/>
          <a:lstStyle/>
          <a:p>
            <a:pPr marL="0" indent="0" algn="ctr" eaLnBrk="1" hangingPunct="1">
              <a:lnSpc>
                <a:spcPct val="90000"/>
              </a:lnSpc>
              <a:buFontTx/>
              <a:buNone/>
              <a:defRPr/>
            </a:pPr>
            <a:r>
              <a:rPr lang="en-US" sz="2800">
                <a:solidFill>
                  <a:schemeClr val="accent6"/>
                </a:solidFill>
              </a:rPr>
              <a:t>All of science builds upon levels: every living organism is made up of </a:t>
            </a:r>
            <a:r>
              <a:rPr lang="en-US" sz="2800" b="1">
                <a:solidFill>
                  <a:schemeClr val="accent6"/>
                </a:solidFill>
              </a:rPr>
              <a:t>CELLS</a:t>
            </a:r>
            <a:r>
              <a:rPr lang="en-US" sz="2800">
                <a:solidFill>
                  <a:schemeClr val="accent6"/>
                </a:solidFill>
              </a:rPr>
              <a:t> - tiny living units that can live alone (unicellular) or combine to make more complex things like tissues, organs, organ systems and organisms (multicellular); hence, the Levels of Organization.  </a:t>
            </a:r>
          </a:p>
          <a:p>
            <a:pPr marL="0" indent="0" algn="ctr" eaLnBrk="1" hangingPunct="1">
              <a:lnSpc>
                <a:spcPct val="90000"/>
              </a:lnSpc>
              <a:buFontTx/>
              <a:buNone/>
              <a:defRPr/>
            </a:pPr>
            <a:r>
              <a:rPr lang="en-US" sz="2800" b="1">
                <a:solidFill>
                  <a:schemeClr val="accent6"/>
                </a:solidFill>
              </a:rPr>
              <a:t>ORGANISMS</a:t>
            </a:r>
            <a:r>
              <a:rPr lang="en-US" sz="2800">
                <a:solidFill>
                  <a:schemeClr val="accent6"/>
                </a:solidFill>
              </a:rPr>
              <a:t> are organized into levels by how they interact with one another, which will take us into the Levels of Organization for Ecology.  We have several types of organisms, and their type tells us how the organisms interact.</a:t>
            </a:r>
          </a:p>
        </p:txBody>
      </p:sp>
      <p:sp>
        <p:nvSpPr>
          <p:cNvPr id="2" name="TextBox 1"/>
          <p:cNvSpPr txBox="1"/>
          <p:nvPr/>
        </p:nvSpPr>
        <p:spPr>
          <a:xfrm>
            <a:off x="6858000" y="173375"/>
            <a:ext cx="1828800" cy="6760825"/>
          </a:xfrm>
          <a:prstGeom prst="rect">
            <a:avLst/>
          </a:prstGeom>
          <a:noFill/>
        </p:spPr>
        <p:txBody>
          <a:bodyPr wrap="square" rtlCol="0">
            <a:spAutoFit/>
          </a:bodyPr>
          <a:lstStyle/>
          <a:p>
            <a:pPr algn="ctr">
              <a:lnSpc>
                <a:spcPts val="2000"/>
              </a:lnSpc>
            </a:pPr>
            <a:r>
              <a:rPr lang="en-US" sz="2000">
                <a:latin typeface="+mn-lt"/>
              </a:rPr>
              <a:t>Atoms</a:t>
            </a:r>
          </a:p>
          <a:p>
            <a:pPr algn="ctr">
              <a:lnSpc>
                <a:spcPts val="2000"/>
              </a:lnSpc>
            </a:pPr>
            <a:endParaRPr lang="en-US" sz="2000">
              <a:latin typeface="+mn-lt"/>
            </a:endParaRPr>
          </a:p>
          <a:p>
            <a:pPr algn="ctr">
              <a:lnSpc>
                <a:spcPts val="2000"/>
              </a:lnSpc>
            </a:pPr>
            <a:r>
              <a:rPr lang="en-US" sz="2000">
                <a:latin typeface="+mn-lt"/>
              </a:rPr>
              <a:t>Molecules</a:t>
            </a:r>
          </a:p>
          <a:p>
            <a:pPr algn="ctr">
              <a:lnSpc>
                <a:spcPts val="2000"/>
              </a:lnSpc>
            </a:pPr>
            <a:endParaRPr lang="en-US" sz="2000">
              <a:latin typeface="+mn-lt"/>
            </a:endParaRPr>
          </a:p>
          <a:p>
            <a:pPr algn="ctr">
              <a:lnSpc>
                <a:spcPts val="2000"/>
              </a:lnSpc>
            </a:pPr>
            <a:r>
              <a:rPr lang="en-US" sz="2000">
                <a:latin typeface="+mn-lt"/>
              </a:rPr>
              <a:t>Organelles</a:t>
            </a:r>
          </a:p>
          <a:p>
            <a:pPr algn="ctr">
              <a:lnSpc>
                <a:spcPts val="2000"/>
              </a:lnSpc>
            </a:pPr>
            <a:endParaRPr lang="en-US" sz="2000">
              <a:latin typeface="+mn-lt"/>
            </a:endParaRPr>
          </a:p>
          <a:p>
            <a:pPr algn="ctr">
              <a:lnSpc>
                <a:spcPts val="2000"/>
              </a:lnSpc>
            </a:pPr>
            <a:r>
              <a:rPr lang="en-US" sz="2000">
                <a:latin typeface="+mn-lt"/>
              </a:rPr>
              <a:t>Cells</a:t>
            </a:r>
          </a:p>
          <a:p>
            <a:pPr algn="ctr">
              <a:lnSpc>
                <a:spcPts val="2000"/>
              </a:lnSpc>
            </a:pPr>
            <a:endParaRPr lang="en-US" sz="2000">
              <a:latin typeface="+mn-lt"/>
            </a:endParaRPr>
          </a:p>
          <a:p>
            <a:pPr algn="ctr">
              <a:lnSpc>
                <a:spcPts val="2000"/>
              </a:lnSpc>
            </a:pPr>
            <a:r>
              <a:rPr lang="en-US" sz="2000">
                <a:latin typeface="+mn-lt"/>
              </a:rPr>
              <a:t>Tissues</a:t>
            </a:r>
          </a:p>
          <a:p>
            <a:pPr algn="ctr">
              <a:lnSpc>
                <a:spcPts val="2000"/>
              </a:lnSpc>
            </a:pPr>
            <a:endParaRPr lang="en-US" sz="2000">
              <a:latin typeface="+mn-lt"/>
            </a:endParaRPr>
          </a:p>
          <a:p>
            <a:pPr algn="ctr">
              <a:lnSpc>
                <a:spcPts val="2000"/>
              </a:lnSpc>
            </a:pPr>
            <a:r>
              <a:rPr lang="en-US" sz="2000">
                <a:latin typeface="+mn-lt"/>
              </a:rPr>
              <a:t>Organs</a:t>
            </a:r>
          </a:p>
          <a:p>
            <a:pPr algn="ctr">
              <a:lnSpc>
                <a:spcPts val="2000"/>
              </a:lnSpc>
            </a:pPr>
            <a:endParaRPr lang="en-US" sz="2000">
              <a:latin typeface="+mn-lt"/>
            </a:endParaRPr>
          </a:p>
          <a:p>
            <a:pPr algn="ctr">
              <a:lnSpc>
                <a:spcPts val="2000"/>
              </a:lnSpc>
            </a:pPr>
            <a:r>
              <a:rPr lang="en-US" sz="2000">
                <a:latin typeface="+mn-lt"/>
              </a:rPr>
              <a:t>Organ Systems</a:t>
            </a:r>
          </a:p>
          <a:p>
            <a:pPr algn="ctr">
              <a:lnSpc>
                <a:spcPts val="2000"/>
              </a:lnSpc>
            </a:pPr>
            <a:endParaRPr lang="en-US" sz="2000">
              <a:latin typeface="+mn-lt"/>
            </a:endParaRPr>
          </a:p>
          <a:p>
            <a:pPr algn="ctr">
              <a:lnSpc>
                <a:spcPts val="2000"/>
              </a:lnSpc>
            </a:pPr>
            <a:r>
              <a:rPr lang="en-US" sz="2000">
                <a:latin typeface="+mn-lt"/>
              </a:rPr>
              <a:t>Organisms</a:t>
            </a:r>
          </a:p>
          <a:p>
            <a:pPr algn="ctr">
              <a:lnSpc>
                <a:spcPts val="2000"/>
              </a:lnSpc>
            </a:pPr>
            <a:endParaRPr lang="en-US" sz="2000">
              <a:latin typeface="+mn-lt"/>
            </a:endParaRPr>
          </a:p>
          <a:p>
            <a:pPr algn="ctr">
              <a:lnSpc>
                <a:spcPts val="2000"/>
              </a:lnSpc>
            </a:pPr>
            <a:r>
              <a:rPr lang="en-US" sz="2000">
                <a:latin typeface="+mn-lt"/>
              </a:rPr>
              <a:t>Populations</a:t>
            </a:r>
          </a:p>
          <a:p>
            <a:pPr algn="ctr">
              <a:lnSpc>
                <a:spcPts val="2000"/>
              </a:lnSpc>
            </a:pPr>
            <a:endParaRPr lang="en-US" sz="2000">
              <a:latin typeface="+mn-lt"/>
            </a:endParaRPr>
          </a:p>
          <a:p>
            <a:pPr algn="ctr">
              <a:lnSpc>
                <a:spcPts val="2000"/>
              </a:lnSpc>
            </a:pPr>
            <a:r>
              <a:rPr lang="en-US" sz="2000">
                <a:latin typeface="+mn-lt"/>
              </a:rPr>
              <a:t>Communities</a:t>
            </a:r>
          </a:p>
          <a:p>
            <a:pPr algn="ctr">
              <a:lnSpc>
                <a:spcPts val="2000"/>
              </a:lnSpc>
            </a:pPr>
            <a:endParaRPr lang="en-US" sz="2000">
              <a:latin typeface="+mn-lt"/>
            </a:endParaRPr>
          </a:p>
          <a:p>
            <a:pPr algn="ctr">
              <a:lnSpc>
                <a:spcPts val="2000"/>
              </a:lnSpc>
            </a:pPr>
            <a:r>
              <a:rPr lang="en-US" sz="2000">
                <a:latin typeface="+mn-lt"/>
              </a:rPr>
              <a:t>Ecosystems</a:t>
            </a:r>
          </a:p>
          <a:p>
            <a:pPr algn="ctr">
              <a:lnSpc>
                <a:spcPts val="2000"/>
              </a:lnSpc>
            </a:pPr>
            <a:endParaRPr lang="en-US" sz="2000">
              <a:latin typeface="+mn-lt"/>
            </a:endParaRPr>
          </a:p>
          <a:p>
            <a:pPr algn="ctr">
              <a:lnSpc>
                <a:spcPts val="2000"/>
              </a:lnSpc>
            </a:pPr>
            <a:r>
              <a:rPr lang="en-US" sz="2000">
                <a:latin typeface="+mn-lt"/>
              </a:rPr>
              <a:t>Biosphere</a:t>
            </a:r>
          </a:p>
          <a:p>
            <a:pPr algn="ctr">
              <a:lnSpc>
                <a:spcPts val="2000"/>
              </a:lnSpc>
            </a:pPr>
            <a:endParaRPr lang="en-US" sz="2000">
              <a:latin typeface="+mn-lt"/>
            </a:endParaRPr>
          </a:p>
          <a:p>
            <a:pPr algn="ctr">
              <a:lnSpc>
                <a:spcPts val="2000"/>
              </a:lnSpc>
            </a:pPr>
            <a:r>
              <a:rPr lang="en-US" sz="2000">
                <a:latin typeface="+mn-lt"/>
              </a:rPr>
              <a:t>The Universe</a:t>
            </a:r>
          </a:p>
        </p:txBody>
      </p:sp>
      <p:sp>
        <p:nvSpPr>
          <p:cNvPr id="3" name="Down Arrow 2"/>
          <p:cNvSpPr/>
          <p:nvPr/>
        </p:nvSpPr>
        <p:spPr bwMode="auto">
          <a:xfrm>
            <a:off x="7658100" y="495300"/>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 name="Down Arrow 5"/>
          <p:cNvSpPr/>
          <p:nvPr/>
        </p:nvSpPr>
        <p:spPr bwMode="auto">
          <a:xfrm>
            <a:off x="7658100" y="990600"/>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7" name="Down Arrow 6"/>
          <p:cNvSpPr/>
          <p:nvPr/>
        </p:nvSpPr>
        <p:spPr bwMode="auto">
          <a:xfrm>
            <a:off x="7658100" y="1529255"/>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8" name="Down Arrow 7"/>
          <p:cNvSpPr/>
          <p:nvPr/>
        </p:nvSpPr>
        <p:spPr bwMode="auto">
          <a:xfrm>
            <a:off x="7658100" y="2019300"/>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9" name="Down Arrow 8"/>
          <p:cNvSpPr/>
          <p:nvPr/>
        </p:nvSpPr>
        <p:spPr bwMode="auto">
          <a:xfrm>
            <a:off x="7658100" y="2552700"/>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 name="Down Arrow 9"/>
          <p:cNvSpPr/>
          <p:nvPr/>
        </p:nvSpPr>
        <p:spPr bwMode="auto">
          <a:xfrm>
            <a:off x="7658100" y="3048000"/>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 name="Down Arrow 10"/>
          <p:cNvSpPr/>
          <p:nvPr/>
        </p:nvSpPr>
        <p:spPr bwMode="auto">
          <a:xfrm>
            <a:off x="7658100" y="3553787"/>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 name="Down Arrow 11"/>
          <p:cNvSpPr/>
          <p:nvPr/>
        </p:nvSpPr>
        <p:spPr bwMode="auto">
          <a:xfrm>
            <a:off x="7658100" y="4058307"/>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 name="Down Arrow 12"/>
          <p:cNvSpPr/>
          <p:nvPr/>
        </p:nvSpPr>
        <p:spPr bwMode="auto">
          <a:xfrm>
            <a:off x="7658100" y="4610100"/>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4" name="Down Arrow 13"/>
          <p:cNvSpPr/>
          <p:nvPr/>
        </p:nvSpPr>
        <p:spPr bwMode="auto">
          <a:xfrm>
            <a:off x="7658100" y="5097517"/>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5" name="Down Arrow 14"/>
          <p:cNvSpPr/>
          <p:nvPr/>
        </p:nvSpPr>
        <p:spPr bwMode="auto">
          <a:xfrm>
            <a:off x="7658100" y="5600700"/>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Down Arrow 15"/>
          <p:cNvSpPr/>
          <p:nvPr/>
        </p:nvSpPr>
        <p:spPr bwMode="auto">
          <a:xfrm>
            <a:off x="7667996" y="6096000"/>
            <a:ext cx="228600" cy="228600"/>
          </a:xfrm>
          <a:prstGeom prst="downArrow">
            <a:avLst/>
          </a:prstGeom>
          <a:solidFill>
            <a:srgbClr val="92D05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7" name="TextBox 16"/>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extLst>
      <p:ext uri="{BB962C8B-B14F-4D97-AF65-F5344CB8AC3E}">
        <p14:creationId xmlns:p14="http://schemas.microsoft.com/office/powerpoint/2010/main" val="31439689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9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999"/>
                                          </p:stCondLst>
                                        </p:cTn>
                                        <p:tgtEl>
                                          <p:spTgt spid="2">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999"/>
                                          </p:stCondLst>
                                        </p:cTn>
                                        <p:tgtEl>
                                          <p:spTgt spid="6"/>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999"/>
                                          </p:stCondLst>
                                        </p:cTn>
                                        <p:tgtEl>
                                          <p:spTgt spid="2">
                                            <p:txEl>
                                              <p:pRg st="4" end="4"/>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0"/>
                                  </p:stCondLst>
                                  <p:childTnLst>
                                    <p:set>
                                      <p:cBhvr>
                                        <p:cTn id="21" dur="1" fill="hold">
                                          <p:stCondLst>
                                            <p:cond delay="999"/>
                                          </p:stCondLst>
                                        </p:cTn>
                                        <p:tgtEl>
                                          <p:spTgt spid="7"/>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0"/>
                                  </p:stCondLst>
                                  <p:childTnLst>
                                    <p:set>
                                      <p:cBhvr>
                                        <p:cTn id="24" dur="1" fill="hold">
                                          <p:stCondLst>
                                            <p:cond delay="999"/>
                                          </p:stCondLst>
                                        </p:cTn>
                                        <p:tgtEl>
                                          <p:spTgt spid="2">
                                            <p:txEl>
                                              <p:pRg st="6" end="6"/>
                                            </p:txEl>
                                          </p:spTgt>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grpId="0" nodeType="afterEffect">
                                  <p:stCondLst>
                                    <p:cond delay="0"/>
                                  </p:stCondLst>
                                  <p:childTnLst>
                                    <p:set>
                                      <p:cBhvr>
                                        <p:cTn id="27" dur="1" fill="hold">
                                          <p:stCondLst>
                                            <p:cond delay="999"/>
                                          </p:stCondLst>
                                        </p:cTn>
                                        <p:tgtEl>
                                          <p:spTgt spid="8"/>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0"/>
                                  </p:stCondLst>
                                  <p:childTnLst>
                                    <p:set>
                                      <p:cBhvr>
                                        <p:cTn id="30" dur="1" fill="hold">
                                          <p:stCondLst>
                                            <p:cond delay="999"/>
                                          </p:stCondLst>
                                        </p:cTn>
                                        <p:tgtEl>
                                          <p:spTgt spid="2">
                                            <p:txEl>
                                              <p:pRg st="8" end="8"/>
                                            </p:txEl>
                                          </p:spTgt>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grpId="0" nodeType="afterEffect">
                                  <p:stCondLst>
                                    <p:cond delay="0"/>
                                  </p:stCondLst>
                                  <p:childTnLst>
                                    <p:set>
                                      <p:cBhvr>
                                        <p:cTn id="33" dur="1" fill="hold">
                                          <p:stCondLst>
                                            <p:cond delay="999"/>
                                          </p:stCondLst>
                                        </p:cTn>
                                        <p:tgtEl>
                                          <p:spTgt spid="9"/>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0"/>
                                  </p:stCondLst>
                                  <p:childTnLst>
                                    <p:set>
                                      <p:cBhvr>
                                        <p:cTn id="36" dur="1" fill="hold">
                                          <p:stCondLst>
                                            <p:cond delay="999"/>
                                          </p:stCondLst>
                                        </p:cTn>
                                        <p:tgtEl>
                                          <p:spTgt spid="2">
                                            <p:txEl>
                                              <p:pRg st="10" end="10"/>
                                            </p:txEl>
                                          </p:spTgt>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grpId="0" nodeType="afterEffect">
                                  <p:stCondLst>
                                    <p:cond delay="0"/>
                                  </p:stCondLst>
                                  <p:childTnLst>
                                    <p:set>
                                      <p:cBhvr>
                                        <p:cTn id="39" dur="1" fill="hold">
                                          <p:stCondLst>
                                            <p:cond delay="999"/>
                                          </p:stCondLst>
                                        </p:cTn>
                                        <p:tgtEl>
                                          <p:spTgt spid="10"/>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nodeType="afterEffect">
                                  <p:stCondLst>
                                    <p:cond delay="0"/>
                                  </p:stCondLst>
                                  <p:childTnLst>
                                    <p:set>
                                      <p:cBhvr>
                                        <p:cTn id="42" dur="1" fill="hold">
                                          <p:stCondLst>
                                            <p:cond delay="999"/>
                                          </p:stCondLst>
                                        </p:cTn>
                                        <p:tgtEl>
                                          <p:spTgt spid="2">
                                            <p:txEl>
                                              <p:pRg st="12" end="12"/>
                                            </p:txEl>
                                          </p:spTgt>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grpId="0" nodeType="afterEffect">
                                  <p:stCondLst>
                                    <p:cond delay="0"/>
                                  </p:stCondLst>
                                  <p:childTnLst>
                                    <p:set>
                                      <p:cBhvr>
                                        <p:cTn id="45" dur="1" fill="hold">
                                          <p:stCondLst>
                                            <p:cond delay="999"/>
                                          </p:stCondLst>
                                        </p:cTn>
                                        <p:tgtEl>
                                          <p:spTgt spid="11"/>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nodeType="afterEffect">
                                  <p:stCondLst>
                                    <p:cond delay="0"/>
                                  </p:stCondLst>
                                  <p:childTnLst>
                                    <p:set>
                                      <p:cBhvr>
                                        <p:cTn id="48" dur="1" fill="hold">
                                          <p:stCondLst>
                                            <p:cond delay="999"/>
                                          </p:stCondLst>
                                        </p:cTn>
                                        <p:tgtEl>
                                          <p:spTgt spid="2">
                                            <p:txEl>
                                              <p:pRg st="14" end="14"/>
                                            </p:txEl>
                                          </p:spTgt>
                                        </p:tgtEl>
                                        <p:attrNameLst>
                                          <p:attrName>style.visibility</p:attrName>
                                        </p:attrNameLst>
                                      </p:cBhvr>
                                      <p:to>
                                        <p:strVal val="visible"/>
                                      </p:to>
                                    </p:set>
                                  </p:childTnLst>
                                </p:cTn>
                              </p:par>
                            </p:childTnLst>
                          </p:cTn>
                        </p:par>
                        <p:par>
                          <p:cTn id="49" fill="hold">
                            <p:stCondLst>
                              <p:cond delay="14000"/>
                            </p:stCondLst>
                            <p:childTnLst>
                              <p:par>
                                <p:cTn id="50" presetID="1" presetClass="entr" presetSubtype="0" fill="hold" grpId="0" nodeType="afterEffect">
                                  <p:stCondLst>
                                    <p:cond delay="0"/>
                                  </p:stCondLst>
                                  <p:childTnLst>
                                    <p:set>
                                      <p:cBhvr>
                                        <p:cTn id="51" dur="1" fill="hold">
                                          <p:stCondLst>
                                            <p:cond delay="999"/>
                                          </p:stCondLst>
                                        </p:cTn>
                                        <p:tgtEl>
                                          <p:spTgt spid="12"/>
                                        </p:tgtEl>
                                        <p:attrNameLst>
                                          <p:attrName>style.visibility</p:attrName>
                                        </p:attrNameLst>
                                      </p:cBhvr>
                                      <p:to>
                                        <p:strVal val="visible"/>
                                      </p:to>
                                    </p:set>
                                  </p:childTnLst>
                                </p:cTn>
                              </p:par>
                            </p:childTnLst>
                          </p:cTn>
                        </p:par>
                        <p:par>
                          <p:cTn id="52" fill="hold">
                            <p:stCondLst>
                              <p:cond delay="15000"/>
                            </p:stCondLst>
                            <p:childTnLst>
                              <p:par>
                                <p:cTn id="53" presetID="1" presetClass="entr" presetSubtype="0" fill="hold" nodeType="afterEffect">
                                  <p:stCondLst>
                                    <p:cond delay="0"/>
                                  </p:stCondLst>
                                  <p:childTnLst>
                                    <p:set>
                                      <p:cBhvr>
                                        <p:cTn id="54" dur="1" fill="hold">
                                          <p:stCondLst>
                                            <p:cond delay="999"/>
                                          </p:stCondLst>
                                        </p:cTn>
                                        <p:tgtEl>
                                          <p:spTgt spid="2">
                                            <p:txEl>
                                              <p:pRg st="16" end="16"/>
                                            </p:txEl>
                                          </p:spTgt>
                                        </p:tgtEl>
                                        <p:attrNameLst>
                                          <p:attrName>style.visibility</p:attrName>
                                        </p:attrNameLst>
                                      </p:cBhvr>
                                      <p:to>
                                        <p:strVal val="visible"/>
                                      </p:to>
                                    </p:set>
                                  </p:childTnLst>
                                </p:cTn>
                              </p:par>
                            </p:childTnLst>
                          </p:cTn>
                        </p:par>
                        <p:par>
                          <p:cTn id="55" fill="hold">
                            <p:stCondLst>
                              <p:cond delay="16000"/>
                            </p:stCondLst>
                            <p:childTnLst>
                              <p:par>
                                <p:cTn id="56" presetID="1" presetClass="entr" presetSubtype="0" fill="hold" grpId="0" nodeType="afterEffect">
                                  <p:stCondLst>
                                    <p:cond delay="0"/>
                                  </p:stCondLst>
                                  <p:childTnLst>
                                    <p:set>
                                      <p:cBhvr>
                                        <p:cTn id="57" dur="1" fill="hold">
                                          <p:stCondLst>
                                            <p:cond delay="999"/>
                                          </p:stCondLst>
                                        </p:cTn>
                                        <p:tgtEl>
                                          <p:spTgt spid="13"/>
                                        </p:tgtEl>
                                        <p:attrNameLst>
                                          <p:attrName>style.visibility</p:attrName>
                                        </p:attrNameLst>
                                      </p:cBhvr>
                                      <p:to>
                                        <p:strVal val="visible"/>
                                      </p:to>
                                    </p:set>
                                  </p:childTnLst>
                                </p:cTn>
                              </p:par>
                            </p:childTnLst>
                          </p:cTn>
                        </p:par>
                        <p:par>
                          <p:cTn id="58" fill="hold">
                            <p:stCondLst>
                              <p:cond delay="17000"/>
                            </p:stCondLst>
                            <p:childTnLst>
                              <p:par>
                                <p:cTn id="59" presetID="1" presetClass="entr" presetSubtype="0" fill="hold" nodeType="afterEffect">
                                  <p:stCondLst>
                                    <p:cond delay="0"/>
                                  </p:stCondLst>
                                  <p:childTnLst>
                                    <p:set>
                                      <p:cBhvr>
                                        <p:cTn id="60" dur="1" fill="hold">
                                          <p:stCondLst>
                                            <p:cond delay="999"/>
                                          </p:stCondLst>
                                        </p:cTn>
                                        <p:tgtEl>
                                          <p:spTgt spid="2">
                                            <p:txEl>
                                              <p:pRg st="18" end="18"/>
                                            </p:txEl>
                                          </p:spTgt>
                                        </p:tgtEl>
                                        <p:attrNameLst>
                                          <p:attrName>style.visibility</p:attrName>
                                        </p:attrNameLst>
                                      </p:cBhvr>
                                      <p:to>
                                        <p:strVal val="visible"/>
                                      </p:to>
                                    </p:set>
                                  </p:childTnLst>
                                </p:cTn>
                              </p:par>
                            </p:childTnLst>
                          </p:cTn>
                        </p:par>
                        <p:par>
                          <p:cTn id="61" fill="hold">
                            <p:stCondLst>
                              <p:cond delay="18000"/>
                            </p:stCondLst>
                            <p:childTnLst>
                              <p:par>
                                <p:cTn id="62" presetID="1" presetClass="entr" presetSubtype="0" fill="hold" grpId="0" nodeType="afterEffect">
                                  <p:stCondLst>
                                    <p:cond delay="0"/>
                                  </p:stCondLst>
                                  <p:childTnLst>
                                    <p:set>
                                      <p:cBhvr>
                                        <p:cTn id="63" dur="1" fill="hold">
                                          <p:stCondLst>
                                            <p:cond delay="999"/>
                                          </p:stCondLst>
                                        </p:cTn>
                                        <p:tgtEl>
                                          <p:spTgt spid="14"/>
                                        </p:tgtEl>
                                        <p:attrNameLst>
                                          <p:attrName>style.visibility</p:attrName>
                                        </p:attrNameLst>
                                      </p:cBhvr>
                                      <p:to>
                                        <p:strVal val="visible"/>
                                      </p:to>
                                    </p:set>
                                  </p:childTnLst>
                                </p:cTn>
                              </p:par>
                            </p:childTnLst>
                          </p:cTn>
                        </p:par>
                        <p:par>
                          <p:cTn id="64" fill="hold">
                            <p:stCondLst>
                              <p:cond delay="19000"/>
                            </p:stCondLst>
                            <p:childTnLst>
                              <p:par>
                                <p:cTn id="65" presetID="1" presetClass="entr" presetSubtype="0" fill="hold" nodeType="afterEffect">
                                  <p:stCondLst>
                                    <p:cond delay="0"/>
                                  </p:stCondLst>
                                  <p:childTnLst>
                                    <p:set>
                                      <p:cBhvr>
                                        <p:cTn id="66" dur="1" fill="hold">
                                          <p:stCondLst>
                                            <p:cond delay="999"/>
                                          </p:stCondLst>
                                        </p:cTn>
                                        <p:tgtEl>
                                          <p:spTgt spid="2">
                                            <p:txEl>
                                              <p:pRg st="20" end="20"/>
                                            </p:txEl>
                                          </p:spTgt>
                                        </p:tgtEl>
                                        <p:attrNameLst>
                                          <p:attrName>style.visibility</p:attrName>
                                        </p:attrNameLst>
                                      </p:cBhvr>
                                      <p:to>
                                        <p:strVal val="visible"/>
                                      </p:to>
                                    </p:set>
                                  </p:childTnLst>
                                </p:cTn>
                              </p:par>
                            </p:childTnLst>
                          </p:cTn>
                        </p:par>
                        <p:par>
                          <p:cTn id="67" fill="hold">
                            <p:stCondLst>
                              <p:cond delay="20000"/>
                            </p:stCondLst>
                            <p:childTnLst>
                              <p:par>
                                <p:cTn id="68" presetID="1" presetClass="entr" presetSubtype="0" fill="hold" grpId="0" nodeType="afterEffect">
                                  <p:stCondLst>
                                    <p:cond delay="0"/>
                                  </p:stCondLst>
                                  <p:childTnLst>
                                    <p:set>
                                      <p:cBhvr>
                                        <p:cTn id="69" dur="1" fill="hold">
                                          <p:stCondLst>
                                            <p:cond delay="999"/>
                                          </p:stCondLst>
                                        </p:cTn>
                                        <p:tgtEl>
                                          <p:spTgt spid="15"/>
                                        </p:tgtEl>
                                        <p:attrNameLst>
                                          <p:attrName>style.visibility</p:attrName>
                                        </p:attrNameLst>
                                      </p:cBhvr>
                                      <p:to>
                                        <p:strVal val="visible"/>
                                      </p:to>
                                    </p:set>
                                  </p:childTnLst>
                                </p:cTn>
                              </p:par>
                            </p:childTnLst>
                          </p:cTn>
                        </p:par>
                        <p:par>
                          <p:cTn id="70" fill="hold">
                            <p:stCondLst>
                              <p:cond delay="21000"/>
                            </p:stCondLst>
                            <p:childTnLst>
                              <p:par>
                                <p:cTn id="71" presetID="1" presetClass="entr" presetSubtype="0" fill="hold" nodeType="afterEffect">
                                  <p:stCondLst>
                                    <p:cond delay="0"/>
                                  </p:stCondLst>
                                  <p:childTnLst>
                                    <p:set>
                                      <p:cBhvr>
                                        <p:cTn id="72" dur="1" fill="hold">
                                          <p:stCondLst>
                                            <p:cond delay="999"/>
                                          </p:stCondLst>
                                        </p:cTn>
                                        <p:tgtEl>
                                          <p:spTgt spid="2">
                                            <p:txEl>
                                              <p:pRg st="22" end="22"/>
                                            </p:txEl>
                                          </p:spTgt>
                                        </p:tgtEl>
                                        <p:attrNameLst>
                                          <p:attrName>style.visibility</p:attrName>
                                        </p:attrNameLst>
                                      </p:cBhvr>
                                      <p:to>
                                        <p:strVal val="visible"/>
                                      </p:to>
                                    </p:set>
                                  </p:childTnLst>
                                </p:cTn>
                              </p:par>
                            </p:childTnLst>
                          </p:cTn>
                        </p:par>
                        <p:par>
                          <p:cTn id="73" fill="hold">
                            <p:stCondLst>
                              <p:cond delay="22000"/>
                            </p:stCondLst>
                            <p:childTnLst>
                              <p:par>
                                <p:cTn id="74" presetID="1" presetClass="entr" presetSubtype="0" fill="hold" grpId="0" nodeType="afterEffect">
                                  <p:stCondLst>
                                    <p:cond delay="0"/>
                                  </p:stCondLst>
                                  <p:childTnLst>
                                    <p:set>
                                      <p:cBhvr>
                                        <p:cTn id="75" dur="1" fill="hold">
                                          <p:stCondLst>
                                            <p:cond delay="999"/>
                                          </p:stCondLst>
                                        </p:cTn>
                                        <p:tgtEl>
                                          <p:spTgt spid="16"/>
                                        </p:tgtEl>
                                        <p:attrNameLst>
                                          <p:attrName>style.visibility</p:attrName>
                                        </p:attrNameLst>
                                      </p:cBhvr>
                                      <p:to>
                                        <p:strVal val="visible"/>
                                      </p:to>
                                    </p:set>
                                  </p:childTnLst>
                                </p:cTn>
                              </p:par>
                            </p:childTnLst>
                          </p:cTn>
                        </p:par>
                        <p:par>
                          <p:cTn id="76" fill="hold">
                            <p:stCondLst>
                              <p:cond delay="23000"/>
                            </p:stCondLst>
                            <p:childTnLst>
                              <p:par>
                                <p:cTn id="77" presetID="1" presetClass="entr" presetSubtype="0" fill="hold" nodeType="afterEffect">
                                  <p:stCondLst>
                                    <p:cond delay="0"/>
                                  </p:stCondLst>
                                  <p:childTnLst>
                                    <p:set>
                                      <p:cBhvr>
                                        <p:cTn id="78" dur="1" fill="hold">
                                          <p:stCondLst>
                                            <p:cond delay="999"/>
                                          </p:stCondLst>
                                        </p:cTn>
                                        <p:tgtEl>
                                          <p:spTgt spid="2">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title"/>
          </p:nvPr>
        </p:nvSpPr>
        <p:spPr>
          <a:xfrm>
            <a:off x="685800" y="152400"/>
            <a:ext cx="7848600" cy="457200"/>
          </a:xfrm>
        </p:spPr>
        <p:txBody>
          <a:bodyPr/>
          <a:lstStyle/>
          <a:p>
            <a:pPr eaLnBrk="1" hangingPunct="1"/>
            <a:r>
              <a:rPr lang="en-US" sz="4000"/>
              <a:t>Arctic Tundra</a:t>
            </a:r>
          </a:p>
        </p:txBody>
      </p:sp>
      <p:grpSp>
        <p:nvGrpSpPr>
          <p:cNvPr id="2" name="Group 1"/>
          <p:cNvGrpSpPr/>
          <p:nvPr/>
        </p:nvGrpSpPr>
        <p:grpSpPr>
          <a:xfrm>
            <a:off x="100486" y="685800"/>
            <a:ext cx="8846220" cy="6175177"/>
            <a:chOff x="100486" y="685800"/>
            <a:chExt cx="8846220" cy="6175177"/>
          </a:xfrm>
        </p:grpSpPr>
        <p:grpSp>
          <p:nvGrpSpPr>
            <p:cNvPr id="3" name="Group 2"/>
            <p:cNvGrpSpPr/>
            <p:nvPr/>
          </p:nvGrpSpPr>
          <p:grpSpPr>
            <a:xfrm>
              <a:off x="100486" y="685800"/>
              <a:ext cx="8814914" cy="5977461"/>
              <a:chOff x="100486" y="685800"/>
              <a:chExt cx="8814914" cy="5977461"/>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685800"/>
                <a:ext cx="8686800" cy="5943600"/>
              </a:xfrm>
              <a:prstGeom prst="rect">
                <a:avLst/>
              </a:prstGeom>
              <a:noFill/>
              <a:ln>
                <a:noFill/>
              </a:ln>
              <a:effectLst>
                <a:outerShdw dist="35921" dir="2700000" algn="ctr" rotWithShape="0">
                  <a:schemeClr val="bg2"/>
                </a:outerShdw>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79889" name="Picture 17" descr="C:\Users\gvikingson\AppData\Local\Microsoft\Windows\Temporary Internet Files\Content.IE5\4O3BXESW\MP900403316[1].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0000" b="89231" l="9664" r="100000"/>
                        </a14:imgEffect>
                      </a14:imgLayer>
                    </a14:imgProps>
                  </a:ext>
                  <a:ext uri="{28A0092B-C50C-407E-A947-70E740481C1C}">
                    <a14:useLocalDpi xmlns:a14="http://schemas.microsoft.com/office/drawing/2010/main"/>
                  </a:ext>
                </a:extLst>
              </a:blip>
              <a:srcRect/>
              <a:stretch/>
            </p:blipFill>
            <p:spPr bwMode="auto">
              <a:xfrm rot="2456282">
                <a:off x="2487655" y="1277626"/>
                <a:ext cx="1978210" cy="1084588"/>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79892" name="Picture 20" descr="http://images.clipart.com/thb/thb14/PH/000802_c073/34712182.thb.jpg?000802_c100_0022_clh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402" b="100000" l="2286" r="90000">
                            <a14:backgroundMark x1="24571" y1="77778" x2="26857" y2="95726"/>
                            <a14:backgroundMark x1="46571" y1="95726" x2="24571" y2="88462"/>
                            <a14:backgroundMark x1="55714" y1="70513" x2="54286" y2="82051"/>
                          </a14:backgroundRemoval>
                        </a14:imgEffect>
                      </a14:imgLayer>
                    </a14:imgProps>
                  </a:ext>
                  <a:ext uri="{28A0092B-C50C-407E-A947-70E740481C1C}">
                    <a14:useLocalDpi xmlns:a14="http://schemas.microsoft.com/office/drawing/2010/main"/>
                  </a:ext>
                </a:extLst>
              </a:blip>
              <a:srcRect/>
              <a:stretch>
                <a:fillRect/>
              </a:stretch>
            </p:blipFill>
            <p:spPr bwMode="auto">
              <a:xfrm flipH="1">
                <a:off x="2082243" y="2919573"/>
                <a:ext cx="3937557" cy="2632539"/>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79894" name="Picture 22" descr="http://images.clipart.com/thb/thb11/PH/5344_2005030011/10/24722862.thb.jpg?000801_0304_0008_t__s"/>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1829" b="99390" l="9605" r="100000"/>
                        </a14:imgEffect>
                      </a14:imgLayer>
                    </a14:imgProps>
                  </a:ext>
                  <a:ext uri="{28A0092B-C50C-407E-A947-70E740481C1C}">
                    <a14:useLocalDpi xmlns:a14="http://schemas.microsoft.com/office/drawing/2010/main"/>
                  </a:ext>
                </a:extLst>
              </a:blip>
              <a:srcRect/>
              <a:stretch/>
            </p:blipFill>
            <p:spPr bwMode="auto">
              <a:xfrm>
                <a:off x="6553200" y="2383884"/>
                <a:ext cx="2362200" cy="2185587"/>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79896" name="Picture 24" descr="http://images.clipart.com/thb/thb14/PH/OLA/36834850.thb.jpg?1001033346"/>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9449" b="89764" l="9589" r="89726"/>
                        </a14:imgEffect>
                      </a14:imgLayer>
                    </a14:imgProps>
                  </a:ext>
                  <a:ext uri="{28A0092B-C50C-407E-A947-70E740481C1C}">
                    <a14:useLocalDpi xmlns:a14="http://schemas.microsoft.com/office/drawing/2010/main"/>
                  </a:ext>
                </a:extLst>
              </a:blip>
              <a:srcRect/>
              <a:stretch/>
            </p:blipFill>
            <p:spPr bwMode="auto">
              <a:xfrm>
                <a:off x="411217" y="3720678"/>
                <a:ext cx="1053486" cy="921799"/>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79898" name="Picture 26" descr="http://images.clipart.com/thb/thb9/PH/images/63278774.thb.jpg?1001650606"/>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rot="1204080">
                <a:off x="6989773" y="4079178"/>
                <a:ext cx="1163232" cy="1747345"/>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79886" name="Picture 14" descr="C:\Users\gvikingson\AppData\Local\Microsoft\Windows\Temporary Internet Files\Content.IE5\YGIQ3BU6\MP900227654[1].jpg"/>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19897" b="100000" l="0" r="100000">
                            <a14:foregroundMark x1="1169" y1="42119" x2="1503" y2="95607"/>
                            <a14:foregroundMark x1="72454" y1="96382" x2="99833" y2="96641"/>
                          </a14:backgroundRemoval>
                        </a14:imgEffect>
                      </a14:imgLayer>
                    </a14:imgProps>
                  </a:ext>
                  <a:ext uri="{28A0092B-C50C-407E-A947-70E740481C1C}">
                    <a14:useLocalDpi xmlns:a14="http://schemas.microsoft.com/office/drawing/2010/main"/>
                  </a:ext>
                </a:extLst>
              </a:blip>
              <a:srcRect l="-5324"/>
              <a:stretch/>
            </p:blipFill>
            <p:spPr bwMode="auto">
              <a:xfrm>
                <a:off x="100486" y="4305374"/>
                <a:ext cx="3846787" cy="2357887"/>
              </a:xfrm>
              <a:prstGeom prst="rect">
                <a:avLst/>
              </a:prstGeom>
              <a:noFill/>
              <a:effectLst>
                <a:softEdge rad="31750"/>
              </a:effectLst>
              <a:extLst>
                <a:ext uri="{909E8E84-426E-40dd-AFC4-6F175D3DCCD1}">
                  <a14:hiddenFill xmlns="" xmlns:a14="http://schemas.microsoft.com/office/drawing/2010/main">
                    <a:solidFill>
                      <a:srgbClr val="FFFFFF"/>
                    </a:solidFill>
                  </a14:hiddenFill>
                </a:ext>
              </a:extLst>
            </p:spPr>
          </p:pic>
          <p:pic>
            <p:nvPicPr>
              <p:cNvPr id="79888" name="Picture 16" descr="C:\Users\gvikingson\AppData\Local\Microsoft\Windows\Temporary Internet Files\Content.IE5\4O3BXESW\MP900403315[1].jpg"/>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backgroundRemoval t="9864" b="89796" l="9763" r="89941"/>
                        </a14:imgEffect>
                      </a14:imgLayer>
                    </a14:imgProps>
                  </a:ext>
                  <a:ext uri="{28A0092B-C50C-407E-A947-70E740481C1C}">
                    <a14:useLocalDpi xmlns:a14="http://schemas.microsoft.com/office/drawing/2010/main"/>
                  </a:ext>
                </a:extLst>
              </a:blip>
              <a:srcRect/>
              <a:stretch/>
            </p:blipFill>
            <p:spPr bwMode="auto">
              <a:xfrm>
                <a:off x="7239000" y="4648200"/>
                <a:ext cx="1407124" cy="1222199"/>
              </a:xfrm>
              <a:prstGeom prst="rect">
                <a:avLst/>
              </a:prstGeom>
              <a:noFill/>
              <a:effectLst/>
              <a:extLst>
                <a:ext uri="{909E8E84-426E-40dd-AFC4-6F175D3DCCD1}">
                  <a14:hiddenFill xmlns="" xmlns:a14="http://schemas.microsoft.com/office/drawing/2010/main">
                    <a:solidFill>
                      <a:srgbClr val="FFFFFF"/>
                    </a:solidFill>
                  </a14:hiddenFill>
                </a:ext>
              </a:extLst>
            </p:spPr>
          </p:pic>
        </p:grpSp>
        <p:sp>
          <p:nvSpPr>
            <p:cNvPr id="12" name="TextBox 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6" name="Picture 14" descr="C:\Users\gvikingson\AppData\Local\Microsoft\Windows\Temporary Internet Files\Content.IE5\YGIQ3BU6\MP900227654[1].jpg"/>
            <p:cNvPicPr>
              <a:picLocks noChangeAspect="1" noChangeArrowheads="1"/>
            </p:cNvPicPr>
            <p:nvPr/>
          </p:nvPicPr>
          <p:blipFill rotWithShape="1">
            <a:blip r:embed="rId17" cstate="screen">
              <a:extLst>
                <a:ext uri="{BEBA8EAE-BF5A-486C-A8C5-ECC9F3942E4B}">
                  <a14:imgProps xmlns:a14="http://schemas.microsoft.com/office/drawing/2010/main">
                    <a14:imgLayer r:embed="rId18">
                      <a14:imgEffect>
                        <a14:backgroundRemoval t="19897" b="100000" l="0" r="100000">
                          <a14:foregroundMark x1="0" y1="96382" x2="99329" y2="96641"/>
                        </a14:backgroundRemoval>
                      </a14:imgEffect>
                    </a14:imgLayer>
                  </a14:imgProps>
                </a:ext>
                <a:ext uri="{28A0092B-C50C-407E-A947-70E740481C1C}">
                  <a14:useLocalDpi xmlns:a14="http://schemas.microsoft.com/office/drawing/2010/main"/>
                </a:ext>
              </a:extLst>
            </a:blip>
            <a:srcRect/>
            <a:stretch/>
          </p:blipFill>
          <p:spPr bwMode="auto">
            <a:xfrm>
              <a:off x="3657601" y="4724400"/>
              <a:ext cx="1930276" cy="1952108"/>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15" name="Picture 26" descr="http://images.clipart.com/thb/thb9/PH/images/63278774.thb.jpg?1001650606"/>
            <p:cNvPicPr>
              <a:picLocks noChangeAspect="1" noChangeArrowheads="1"/>
            </p:cNvPicPr>
            <p:nvPr/>
          </p:nvPicPr>
          <p:blipFill>
            <a:blip r:embed="rId19" cstate="screen">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745097" y="5753006"/>
              <a:ext cx="719605" cy="999198"/>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7" name="Picture 14" descr="C:\Users\gvikingson\AppData\Local\Microsoft\Windows\Temporary Internet Files\Content.IE5\YGIQ3BU6\MP900227654[1].jpg"/>
            <p:cNvPicPr>
              <a:picLocks noChangeAspect="1" noChangeArrowheads="1"/>
            </p:cNvPicPr>
            <p:nvPr/>
          </p:nvPicPr>
          <p:blipFill rotWithShape="1">
            <a:blip r:embed="rId17" cstate="screen">
              <a:extLst>
                <a:ext uri="{BEBA8EAE-BF5A-486C-A8C5-ECC9F3942E4B}">
                  <a14:imgProps xmlns:a14="http://schemas.microsoft.com/office/drawing/2010/main">
                    <a14:imgLayer r:embed="rId18">
                      <a14:imgEffect>
                        <a14:backgroundRemoval t="19897" b="100000" l="0" r="100000">
                          <a14:foregroundMark x1="0" y1="96382" x2="99329" y2="96641"/>
                        </a14:backgroundRemoval>
                      </a14:imgEffect>
                    </a14:imgLayer>
                  </a14:imgProps>
                </a:ext>
                <a:ext uri="{28A0092B-C50C-407E-A947-70E740481C1C}">
                  <a14:useLocalDpi xmlns:a14="http://schemas.microsoft.com/office/drawing/2010/main"/>
                </a:ext>
              </a:extLst>
            </a:blip>
            <a:srcRect/>
            <a:stretch/>
          </p:blipFill>
          <p:spPr bwMode="auto">
            <a:xfrm>
              <a:off x="4622554" y="4982600"/>
              <a:ext cx="1930646" cy="170582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20" name="Picture 14" descr="C:\Users\gvikingson\AppData\Local\Microsoft\Windows\Temporary Internet Files\Content.IE5\YGIQ3BU6\MP900227654[1].jpg"/>
            <p:cNvPicPr>
              <a:picLocks noChangeAspect="1" noChangeArrowheads="1"/>
            </p:cNvPicPr>
            <p:nvPr/>
          </p:nvPicPr>
          <p:blipFill rotWithShape="1">
            <a:blip r:embed="rId17" cstate="screen">
              <a:extLst>
                <a:ext uri="{BEBA8EAE-BF5A-486C-A8C5-ECC9F3942E4B}">
                  <a14:imgProps xmlns:a14="http://schemas.microsoft.com/office/drawing/2010/main">
                    <a14:imgLayer r:embed="rId18">
                      <a14:imgEffect>
                        <a14:backgroundRemoval t="19897" b="100000" l="0" r="100000">
                          <a14:foregroundMark x1="0" y1="96382" x2="99329" y2="96641"/>
                        </a14:backgroundRemoval>
                      </a14:imgEffect>
                    </a14:imgLayer>
                  </a14:imgProps>
                </a:ext>
                <a:ext uri="{28A0092B-C50C-407E-A947-70E740481C1C}">
                  <a14:useLocalDpi xmlns:a14="http://schemas.microsoft.com/office/drawing/2010/main"/>
                </a:ext>
              </a:extLst>
            </a:blip>
            <a:srcRect/>
            <a:stretch/>
          </p:blipFill>
          <p:spPr bwMode="auto">
            <a:xfrm>
              <a:off x="6019800" y="5334000"/>
              <a:ext cx="2926906" cy="1371302"/>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grpSp>
      <p:pic>
        <p:nvPicPr>
          <p:cNvPr id="18" name="Picture 10" descr="C:\Users\gvikingson\AppData\Local\Microsoft\Windows\Temporary Internet Files\Content.IE5\JY9KX15N\MP900227654[1].jpg"/>
          <p:cNvPicPr>
            <a:picLocks noChangeAspect="1" noChangeArrowheads="1"/>
          </p:cNvPicPr>
          <p:nvPr/>
        </p:nvPicPr>
        <p:blipFill rotWithShape="1">
          <a:blip r:embed="rId21" cstate="screen">
            <a:duotone>
              <a:prstClr val="black"/>
              <a:schemeClr val="accent2">
                <a:tint val="45000"/>
                <a:satMod val="400000"/>
              </a:schemeClr>
            </a:duotone>
            <a:extLst>
              <a:ext uri="{BEBA8EAE-BF5A-486C-A8C5-ECC9F3942E4B}">
                <a14:imgProps xmlns:a14="http://schemas.microsoft.com/office/drawing/2010/main">
                  <a14:imgLayer r:embed="rId22">
                    <a14:imgEffect>
                      <a14:backgroundRemoval t="9730" b="89730" l="9957" r="89610"/>
                    </a14:imgEffect>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1110155" y="5259299"/>
            <a:ext cx="2583789" cy="2109367"/>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152400"/>
            <a:ext cx="8229600" cy="715963"/>
          </a:xfrm>
        </p:spPr>
        <p:txBody>
          <a:bodyPr/>
          <a:lstStyle/>
          <a:p>
            <a:pPr eaLnBrk="1" hangingPunct="1"/>
            <a:r>
              <a:rPr lang="en-US" sz="4000"/>
              <a:t>Alpine Tundra</a:t>
            </a:r>
          </a:p>
        </p:txBody>
      </p:sp>
      <p:sp>
        <p:nvSpPr>
          <p:cNvPr id="80899" name="Rectangle 3"/>
          <p:cNvSpPr>
            <a:spLocks noGrp="1" noChangeArrowheads="1"/>
          </p:cNvSpPr>
          <p:nvPr>
            <p:ph type="body" idx="1"/>
          </p:nvPr>
        </p:nvSpPr>
        <p:spPr>
          <a:xfrm>
            <a:off x="457200" y="1143000"/>
            <a:ext cx="8229600" cy="5029200"/>
          </a:xfrm>
        </p:spPr>
        <p:txBody>
          <a:bodyPr/>
          <a:lstStyle/>
          <a:p>
            <a:pPr marL="0" indent="0" algn="just" eaLnBrk="1" hangingPunct="1">
              <a:buFontTx/>
              <a:buNone/>
            </a:pPr>
            <a:r>
              <a:rPr lang="en-US" b="1"/>
              <a:t>Details/Climate:</a:t>
            </a:r>
            <a:r>
              <a:rPr lang="en-US"/>
              <a:t> Mountains with cold, treeless, frozen landscapes. </a:t>
            </a:r>
          </a:p>
          <a:p>
            <a:pPr marL="0" indent="0" eaLnBrk="1" hangingPunct="1">
              <a:buFontTx/>
              <a:buNone/>
            </a:pPr>
            <a:endParaRPr lang="en-US"/>
          </a:p>
          <a:p>
            <a:pPr marL="0" indent="0" algn="ctr" eaLnBrk="1" hangingPunct="1">
              <a:buFontTx/>
              <a:buNone/>
            </a:pPr>
            <a:r>
              <a:rPr lang="en-US" i="1"/>
              <a:t>Rocky Mountains</a:t>
            </a:r>
          </a:p>
          <a:p>
            <a:pPr marL="0" indent="0" algn="just" eaLnBrk="1" hangingPunct="1">
              <a:buFontTx/>
              <a:buNone/>
            </a:pPr>
            <a:r>
              <a:rPr lang="en-US" b="1"/>
              <a:t>Animals:  </a:t>
            </a:r>
            <a:r>
              <a:rPr lang="en-US"/>
              <a:t>mountain goats, big horn sheep, ptarmigan, marmot, &amp; bobcat.</a:t>
            </a:r>
          </a:p>
          <a:p>
            <a:pPr marL="0" indent="0" algn="just" eaLnBrk="1" hangingPunct="1">
              <a:buFontTx/>
              <a:buNone/>
            </a:pPr>
            <a:endParaRPr lang="en-US" b="1"/>
          </a:p>
          <a:p>
            <a:pPr marL="0" indent="0" algn="just" eaLnBrk="1" hangingPunct="1">
              <a:buFontTx/>
              <a:buNone/>
            </a:pPr>
            <a:r>
              <a:rPr lang="en-US" b="1"/>
              <a:t>Plants: </a:t>
            </a:r>
            <a:r>
              <a:rPr lang="en-US"/>
              <a:t>Short shrubs, dwarf trees, and grasses</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descr="C:\Users\gvikingson\AppData\Local\Microsoft\Windows\Temporary Internet Files\Content.IE5\JY9KX15N\MP900227687[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41779" y="4206366"/>
            <a:ext cx="2134821" cy="1804974"/>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81923" name="Rectangle 3"/>
          <p:cNvSpPr>
            <a:spLocks noGrp="1" noChangeArrowheads="1"/>
          </p:cNvSpPr>
          <p:nvPr>
            <p:ph type="title"/>
          </p:nvPr>
        </p:nvSpPr>
        <p:spPr>
          <a:xfrm>
            <a:off x="457200" y="274638"/>
            <a:ext cx="8305800" cy="639762"/>
          </a:xfrm>
        </p:spPr>
        <p:txBody>
          <a:bodyPr/>
          <a:lstStyle/>
          <a:p>
            <a:pPr eaLnBrk="1" hangingPunct="1"/>
            <a:r>
              <a:rPr lang="en-US" sz="4000"/>
              <a:t>Alpine Tundra</a:t>
            </a:r>
          </a:p>
        </p:txBody>
      </p:sp>
      <p:sp>
        <p:nvSpPr>
          <p:cNvPr id="2" name="Footer Placeholder 1"/>
          <p:cNvSpPr>
            <a:spLocks noGrp="1"/>
          </p:cNvSpPr>
          <p:nvPr>
            <p:ph type="ftr" sz="quarter" idx="11"/>
          </p:nvPr>
        </p:nvSpPr>
        <p:spPr/>
        <p:txBody>
          <a:bodyPr/>
          <a:lstStyle/>
          <a:p>
            <a:pPr>
              <a:defRPr/>
            </a:pPr>
            <a:r>
              <a:rPr lang="en-US"/>
              <a:t>(c) Getting Nerdy, LLC</a:t>
            </a:r>
          </a:p>
        </p:txBody>
      </p:sp>
      <p:grpSp>
        <p:nvGrpSpPr>
          <p:cNvPr id="3" name="Group 2"/>
          <p:cNvGrpSpPr/>
          <p:nvPr/>
        </p:nvGrpSpPr>
        <p:grpSpPr>
          <a:xfrm>
            <a:off x="73881" y="952307"/>
            <a:ext cx="8920238" cy="5715000"/>
            <a:chOff x="-81102" y="945931"/>
            <a:chExt cx="9225102" cy="5912069"/>
          </a:xfrm>
        </p:grpSpPr>
        <p:pic>
          <p:nvPicPr>
            <p:cNvPr id="81940" name="Picture 20" descr="http://downloads.clipart.com/34890040.jpg?t=1355940167&amp;h=74855a87a535c2fcc4bdf2ea204a8ce5&amp;u=gettingnerdy"/>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11000"/>
                      </a14:imgEffect>
                      <a14:imgEffect>
                        <a14:colorTemperature colorTemp="8000"/>
                      </a14:imgEffect>
                      <a14:imgEffect>
                        <a14:saturation sat="60000"/>
                      </a14:imgEffect>
                      <a14:imgEffect>
                        <a14:brightnessContrast bright="12000"/>
                      </a14:imgEffect>
                    </a14:imgLayer>
                  </a14:imgProps>
                </a:ext>
                <a:ext uri="{28A0092B-C50C-407E-A947-70E740481C1C}">
                  <a14:useLocalDpi xmlns:a14="http://schemas.microsoft.com/office/drawing/2010/main"/>
                </a:ext>
              </a:extLst>
            </a:blip>
            <a:srcRect/>
            <a:stretch/>
          </p:blipFill>
          <p:spPr bwMode="auto">
            <a:xfrm>
              <a:off x="0" y="945931"/>
              <a:ext cx="9144000" cy="5912069"/>
            </a:xfrm>
            <a:prstGeom prst="rect">
              <a:avLst/>
            </a:prstGeom>
            <a:noFill/>
            <a:extLst>
              <a:ext uri="{909E8E84-426E-40dd-AFC4-6F175D3DCCD1}">
                <a14:hiddenFill xmlns="" xmlns:a14="http://schemas.microsoft.com/office/drawing/2010/main">
                  <a:solidFill>
                    <a:srgbClr val="FFFFFF"/>
                  </a:solidFill>
                </a14:hiddenFill>
              </a:ext>
            </a:extLst>
          </p:spPr>
        </p:pic>
        <p:pic>
          <p:nvPicPr>
            <p:cNvPr id="81924" name="Picture 4" descr="ptarmigan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2222" y1="30000" x2="20513" y2="6250"/>
                          <a14:foregroundMark x1="10256" y1="6250" x2="58120" y2="51250"/>
                          <a14:foregroundMark x1="41880" y1="30000" x2="66667" y2="41250"/>
                          <a14:foregroundMark x1="7692" y1="10000" x2="15385" y2="15000"/>
                          <a14:foregroundMark x1="7692" y1="8750" x2="24786" y2="6250"/>
                          <a14:foregroundMark x1="24786" y1="8750" x2="33333" y2="27500"/>
                          <a14:backgroundMark x1="35897" y1="6250" x2="99145" y2="63750"/>
                          <a14:backgroundMark x1="6838" y1="17500" x2="9402" y2="62500"/>
                          <a14:backgroundMark x1="7692" y1="5000" x2="27350" y2="5000"/>
                        </a14:backgroundRemoval>
                      </a14:imgEffect>
                    </a14:imgLayer>
                  </a14:imgProps>
                </a:ext>
                <a:ext uri="{28A0092B-C50C-407E-A947-70E740481C1C}">
                  <a14:useLocalDpi xmlns:a14="http://schemas.microsoft.com/office/drawing/2010/main"/>
                </a:ext>
              </a:extLst>
            </a:blip>
            <a:srcRect/>
            <a:stretch>
              <a:fillRect/>
            </a:stretch>
          </p:blipFill>
          <p:spPr bwMode="auto">
            <a:xfrm>
              <a:off x="6395007" y="4993919"/>
              <a:ext cx="1406715" cy="9577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31" name="Picture 11" descr="C:\Users\gvikingson\AppData\Local\Microsoft\Windows\Temporary Internet Files\Content.IE5\JY9KX15N\MP900227687[1].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9851" b="99104" l="0" r="100000"/>
                      </a14:imgEffect>
                    </a14:imgLayer>
                  </a14:imgProps>
                </a:ext>
                <a:ext uri="{28A0092B-C50C-407E-A947-70E740481C1C}">
                  <a14:useLocalDpi xmlns:a14="http://schemas.microsoft.com/office/drawing/2010/main"/>
                </a:ext>
              </a:extLst>
            </a:blip>
            <a:srcRect/>
            <a:stretch/>
          </p:blipFill>
          <p:spPr bwMode="auto">
            <a:xfrm>
              <a:off x="-81102" y="4177862"/>
              <a:ext cx="2130113" cy="1801527"/>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81935" name="Picture 15" descr="C:\Users\gvikingson\AppData\Local\Microsoft\Windows\Temporary Internet Files\Content.IE5\INFEI1W6\MP900180422[1].jpg"/>
            <p:cNvPicPr>
              <a:picLocks noChangeAspect="1" noChangeArrowheads="1"/>
            </p:cNvPicPr>
            <p:nvPr/>
          </p:nvPicPr>
          <p:blipFill>
            <a:blip r:embed="rId9" cstate="screen">
              <a:extLst>
                <a:ext uri="{BEBA8EAE-BF5A-486C-A8C5-ECC9F3942E4B}">
                  <a14:imgProps xmlns:a14="http://schemas.microsoft.com/office/drawing/2010/main">
                    <a14:imgLayer r:embed="rId10">
                      <a14:imgEffect>
                        <a14:backgroundRemoval t="10000" b="100000" l="9763" r="95251">
                          <a14:foregroundMark x1="14248" y1="66000" x2="15303" y2="92833"/>
                          <a14:foregroundMark x1="37731" y1="60000" x2="40106" y2="89000"/>
                          <a14:foregroundMark x1="61214" y1="57000" x2="63588" y2="84500"/>
                        </a14:backgroundRemoval>
                      </a14:imgEffect>
                    </a14:imgLayer>
                  </a14:imgProps>
                </a:ext>
                <a:ext uri="{28A0092B-C50C-407E-A947-70E740481C1C}">
                  <a14:useLocalDpi xmlns:a14="http://schemas.microsoft.com/office/drawing/2010/main"/>
                </a:ext>
              </a:extLst>
            </a:blip>
            <a:srcRect/>
            <a:stretch>
              <a:fillRect/>
            </a:stretch>
          </p:blipFill>
          <p:spPr bwMode="auto">
            <a:xfrm>
              <a:off x="3815284" y="3199866"/>
              <a:ext cx="1738230" cy="2751816"/>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3074" name="Picture 2" descr="http://images.clipart.com/thb/thb14/PH/000802_c041/34753424.thb.jpg?000802_c041_0069_clhs"/>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10000" b="88750" l="9375" r="100000">
                          <a14:foregroundMark x1="84375" y1="42500" x2="97917" y2="30625"/>
                          <a14:backgroundMark x1="55729" y1="25000" x2="63021" y2="30625"/>
                          <a14:backgroundMark x1="76563" y1="29375" x2="81771" y2="34375"/>
                          <a14:backgroundMark x1="89583" y1="31250" x2="98958" y2="25625"/>
                        </a14:backgroundRemoval>
                      </a14:imgEffect>
                    </a14:imgLayer>
                  </a14:imgProps>
                </a:ext>
                <a:ext uri="{28A0092B-C50C-407E-A947-70E740481C1C}">
                  <a14:useLocalDpi xmlns:a14="http://schemas.microsoft.com/office/drawing/2010/main"/>
                </a:ext>
              </a:extLst>
            </a:blip>
            <a:srcRect/>
            <a:stretch/>
          </p:blipFill>
          <p:spPr bwMode="auto">
            <a:xfrm>
              <a:off x="7880526" y="4951560"/>
              <a:ext cx="1263473" cy="1049264"/>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3076" name="Picture 4" descr="http://images.clipart.com/thb/thb14/PH/000802_c326/34745416.thb.jpg?000802_c326_0047_clhs"/>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855" b="89744" l="9767" r="100000">
                          <a14:foregroundMark x1="80000" y1="42735" x2="85581" y2="48718"/>
                          <a14:backgroundMark x1="26047" y1="46581" x2="76279" y2="72222"/>
                          <a14:backgroundMark x1="84186" y1="77778" x2="93953" y2="48718"/>
                        </a14:backgroundRemoval>
                      </a14:imgEffect>
                    </a14:imgLayer>
                  </a14:imgProps>
                </a:ext>
                <a:ext uri="{28A0092B-C50C-407E-A947-70E740481C1C}">
                  <a14:useLocalDpi xmlns:a14="http://schemas.microsoft.com/office/drawing/2010/main"/>
                </a:ext>
              </a:extLst>
            </a:blip>
            <a:srcRect/>
            <a:stretch/>
          </p:blipFill>
          <p:spPr bwMode="auto">
            <a:xfrm>
              <a:off x="5492111" y="1543283"/>
              <a:ext cx="1446300" cy="1570607"/>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81932" name="Picture 12" descr="C:\Users\gvikingson\AppData\Local\Microsoft\Windows\Temporary Internet Files\Content.IE5\YGIQ3BU6\MP900262866[1].jpg"/>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backgroundRemoval t="0" b="89764" l="0" r="89928">
                          <a14:foregroundMark x1="30576" y1="13911" x2="39928" y2="8661"/>
                          <a14:backgroundMark x1="13776" y1="31621" x2="17347" y2="81028"/>
                        </a14:backgroundRemoval>
                      </a14:imgEffect>
                      <a14:imgEffect>
                        <a14:colorTemperature colorTemp="4700"/>
                      </a14:imgEffect>
                    </a14:imgLayer>
                  </a14:imgProps>
                </a:ext>
                <a:ext uri="{28A0092B-C50C-407E-A947-70E740481C1C}">
                  <a14:useLocalDpi xmlns:a14="http://schemas.microsoft.com/office/drawing/2010/main"/>
                </a:ext>
              </a:extLst>
            </a:blip>
            <a:srcRect/>
            <a:stretch/>
          </p:blipFill>
          <p:spPr bwMode="auto">
            <a:xfrm flipH="1">
              <a:off x="7644114" y="2112578"/>
              <a:ext cx="1235460" cy="1592318"/>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81936" name="Picture 16" descr="C:\Users\gvikingson\AppData\Local\Microsoft\Windows\Temporary Internet Files\Content.IE5\YGIQ3BU6\MP900448281[1].jpg"/>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9901" b="97030" l="10000" r="90000"/>
                      </a14:imgEffect>
                    </a14:imgLayer>
                  </a14:imgProps>
                </a:ext>
                <a:ext uri="{28A0092B-C50C-407E-A947-70E740481C1C}">
                  <a14:useLocalDpi xmlns:a14="http://schemas.microsoft.com/office/drawing/2010/main"/>
                </a:ext>
              </a:extLst>
            </a:blip>
            <a:srcRect/>
            <a:stretch>
              <a:fillRect/>
            </a:stretch>
          </p:blipFill>
          <p:spPr bwMode="auto">
            <a:xfrm>
              <a:off x="191517" y="4139948"/>
              <a:ext cx="1587273" cy="995901"/>
            </a:xfrm>
            <a:prstGeom prst="rect">
              <a:avLst/>
            </a:prstGeom>
            <a:noFill/>
            <a:effectLst/>
            <a:extLst>
              <a:ext uri="{909E8E84-426E-40dd-AFC4-6F175D3DCCD1}">
                <a14:hiddenFill xmlns="" xmlns:a14="http://schemas.microsoft.com/office/drawing/2010/main">
                  <a:solidFill>
                    <a:srgbClr val="FFFFFF"/>
                  </a:solidFill>
                </a14:hiddenFill>
              </a:ext>
            </a:extLst>
          </p:spPr>
        </p:pic>
      </p:grpSp>
      <p:sp>
        <p:nvSpPr>
          <p:cNvPr id="12" name="TextBox 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5" name="Picture 11" descr="C:\Users\gvikingson\AppData\Local\Microsoft\Windows\Temporary Internet Files\Content.IE5\JY9KX15N\MP900227687[1].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9851" b="99104" l="0" r="100000"/>
                    </a14:imgEffect>
                  </a14:imgLayer>
                </a14:imgProps>
              </a:ext>
              <a:ext uri="{28A0092B-C50C-407E-A947-70E740481C1C}">
                <a14:useLocalDpi xmlns:a14="http://schemas.microsoft.com/office/drawing/2010/main"/>
              </a:ext>
            </a:extLst>
          </a:blip>
          <a:srcRect/>
          <a:stretch/>
        </p:blipFill>
        <p:spPr bwMode="auto">
          <a:xfrm>
            <a:off x="1725961" y="4049724"/>
            <a:ext cx="2059719" cy="1741476"/>
          </a:xfrm>
          <a:prstGeom prst="rect">
            <a:avLst/>
          </a:prstGeom>
          <a:noFill/>
          <a:effectLst>
            <a:softEdge rad="317500"/>
          </a:effectLst>
          <a:extLst>
            <a:ext uri="{909E8E84-426E-40dd-AFC4-6F175D3DCCD1}">
              <a14:hiddenFill xmlns="" xmlns:a14="http://schemas.microsoft.com/office/drawing/2010/main">
                <a:solidFill>
                  <a:srgbClr val="FFFFFF"/>
                </a:solidFill>
              </a14:hiddenFill>
            </a:ext>
          </a:extLst>
        </p:spPr>
      </p:pic>
      <p:pic>
        <p:nvPicPr>
          <p:cNvPr id="16" name="Picture 11" descr="C:\Users\gvikingson\AppData\Local\Microsoft\Windows\Temporary Internet Files\Content.IE5\JY9KX15N\MP900227687[1].jpg"/>
          <p:cNvPicPr>
            <a:picLocks noChangeAspect="1" noChangeArrowheads="1"/>
          </p:cNvPicPr>
          <p:nvPr/>
        </p:nvPicPr>
        <p:blipFill rotWithShape="1">
          <a:blip r:embed="rId19" cstate="screen">
            <a:extLst>
              <a:ext uri="{BEBA8EAE-BF5A-486C-A8C5-ECC9F3942E4B}">
                <a14:imgProps xmlns:a14="http://schemas.microsoft.com/office/drawing/2010/main">
                  <a14:imgLayer r:embed="rId20">
                    <a14:imgEffect>
                      <a14:backgroundRemoval t="0" b="99007" l="0" r="100000"/>
                    </a14:imgEffect>
                  </a14:imgLayer>
                </a14:imgProps>
              </a:ext>
              <a:ext uri="{28A0092B-C50C-407E-A947-70E740481C1C}">
                <a14:useLocalDpi xmlns:a14="http://schemas.microsoft.com/office/drawing/2010/main"/>
              </a:ext>
            </a:extLst>
          </a:blip>
          <a:srcRect b="-2"/>
          <a:stretch/>
        </p:blipFill>
        <p:spPr bwMode="auto">
          <a:xfrm rot="10800000">
            <a:off x="170626" y="4778084"/>
            <a:ext cx="1502029" cy="1568645"/>
          </a:xfrm>
          <a:prstGeom prst="rect">
            <a:avLst/>
          </a:prstGeom>
          <a:noFill/>
          <a:effectLst>
            <a:softEdge rad="317500"/>
          </a:effectLst>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97068" y="228600"/>
            <a:ext cx="8763000" cy="533400"/>
          </a:xfrm>
        </p:spPr>
        <p:txBody>
          <a:bodyPr/>
          <a:lstStyle/>
          <a:p>
            <a:pPr eaLnBrk="1" hangingPunct="1"/>
            <a:r>
              <a:rPr lang="en-US" sz="4000"/>
              <a:t>Taiga/Coniferous Forest	</a:t>
            </a:r>
          </a:p>
        </p:txBody>
      </p:sp>
      <p:sp>
        <p:nvSpPr>
          <p:cNvPr id="82947" name="Rectangle 3"/>
          <p:cNvSpPr>
            <a:spLocks noGrp="1" noChangeArrowheads="1"/>
          </p:cNvSpPr>
          <p:nvPr>
            <p:ph type="body" idx="1"/>
          </p:nvPr>
        </p:nvSpPr>
        <p:spPr>
          <a:xfrm>
            <a:off x="457200" y="932796"/>
            <a:ext cx="8229600" cy="5486400"/>
          </a:xfrm>
        </p:spPr>
        <p:txBody>
          <a:bodyPr/>
          <a:lstStyle/>
          <a:p>
            <a:pPr marL="0" indent="0" algn="just" eaLnBrk="1" hangingPunct="1">
              <a:buFontTx/>
              <a:buNone/>
            </a:pPr>
            <a:r>
              <a:rPr lang="en-US" b="1"/>
              <a:t>Details/Climate:</a:t>
            </a:r>
            <a:r>
              <a:rPr lang="en-US"/>
              <a:t> Most abundant biome.  Cold with snowfall. Alaska, Canada, Scandinavia, and Russia</a:t>
            </a:r>
          </a:p>
          <a:p>
            <a:pPr marL="0" indent="0" algn="just" eaLnBrk="1" hangingPunct="1">
              <a:buFontTx/>
              <a:buNone/>
            </a:pPr>
            <a:endParaRPr lang="en-US" b="1"/>
          </a:p>
          <a:p>
            <a:pPr marL="0" indent="0" algn="just" eaLnBrk="1" hangingPunct="1">
              <a:buFontTx/>
              <a:buNone/>
            </a:pPr>
            <a:r>
              <a:rPr lang="en-US" b="1"/>
              <a:t>Animals: </a:t>
            </a:r>
            <a:r>
              <a:rPr lang="en-US"/>
              <a:t>Beavers, lynx, wolves, moose, grizzly bears, and wolverines</a:t>
            </a:r>
            <a:endParaRPr lang="en-US" b="1"/>
          </a:p>
          <a:p>
            <a:pPr marL="0" indent="0" algn="just" eaLnBrk="1" hangingPunct="1">
              <a:buFontTx/>
              <a:buNone/>
            </a:pPr>
            <a:endParaRPr lang="en-US" b="1"/>
          </a:p>
          <a:p>
            <a:pPr marL="0" indent="0" algn="just" eaLnBrk="1" hangingPunct="1">
              <a:buFontTx/>
              <a:buNone/>
            </a:pPr>
            <a:r>
              <a:rPr lang="en-US" b="1"/>
              <a:t>Plants: </a:t>
            </a:r>
            <a:r>
              <a:rPr lang="en-US"/>
              <a:t>forests of cold tolerant, dense evergreen trees covered in needles: pine, fir, spruce</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457200" y="381000"/>
            <a:ext cx="8229600" cy="381000"/>
          </a:xfrm>
        </p:spPr>
        <p:txBody>
          <a:bodyPr/>
          <a:lstStyle/>
          <a:p>
            <a:pPr eaLnBrk="1" hangingPunct="1"/>
            <a:r>
              <a:rPr lang="en-US"/>
              <a:t>Taiga/Coniferous Forest</a:t>
            </a:r>
          </a:p>
        </p:txBody>
      </p:sp>
      <p:sp>
        <p:nvSpPr>
          <p:cNvPr id="12" name="TextBox 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2" name="Group 1"/>
          <p:cNvGrpSpPr/>
          <p:nvPr/>
        </p:nvGrpSpPr>
        <p:grpSpPr>
          <a:xfrm>
            <a:off x="152400" y="907206"/>
            <a:ext cx="8763001" cy="5724229"/>
            <a:chOff x="152400" y="907206"/>
            <a:chExt cx="8763001" cy="5724229"/>
          </a:xfrm>
        </p:grpSpPr>
        <p:pic>
          <p:nvPicPr>
            <p:cNvPr id="8397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542" y="1069430"/>
              <a:ext cx="8704858" cy="53763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3983" name="Picture 15" descr="C:\Users\gvikingson\AppData\Local\Microsoft\Windows\Temporary Internet Files\Content.IE5\4O3BXESW\MP900406683[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437394">
              <a:off x="5418989" y="5040519"/>
              <a:ext cx="1998338" cy="1356550"/>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83991" name="Picture 23" descr="http://images.clipart.com/thb/thb3/PH/photogal1-2/newyork/1752106.thb.jpg?046_165"/>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100000" l="472" r="99057">
                          <a14:foregroundMark x1="54245" y1="30667" x2="51887" y2="2222"/>
                          <a14:foregroundMark x1="88208" y1="48444" x2="83491" y2="15556"/>
                        </a14:backgroundRemoval>
                      </a14:imgEffect>
                    </a14:imgLayer>
                  </a14:imgProps>
                </a:ext>
                <a:ext uri="{28A0092B-C50C-407E-A947-70E740481C1C}">
                  <a14:useLocalDpi xmlns:a14="http://schemas.microsoft.com/office/drawing/2010/main"/>
                </a:ext>
              </a:extLst>
            </a:blip>
            <a:srcRect/>
            <a:stretch/>
          </p:blipFill>
          <p:spPr bwMode="auto">
            <a:xfrm>
              <a:off x="6418159" y="1174386"/>
              <a:ext cx="2497241" cy="3267125"/>
            </a:xfrm>
            <a:prstGeom prst="rect">
              <a:avLst/>
            </a:prstGeom>
            <a:noFill/>
            <a:effectLst>
              <a:softEdge rad="31750"/>
            </a:effectLst>
            <a:extLst>
              <a:ext uri="{909E8E84-426E-40dd-AFC4-6F175D3DCCD1}">
                <a14:hiddenFill xmlns="" xmlns:a14="http://schemas.microsoft.com/office/drawing/2010/main">
                  <a:solidFill>
                    <a:srgbClr val="FFFFFF"/>
                  </a:solidFill>
                </a14:hiddenFill>
              </a:ext>
            </a:extLst>
          </p:spPr>
        </p:pic>
        <p:pic>
          <p:nvPicPr>
            <p:cNvPr id="14" name="Picture 12" descr="C:\Users\gvikingson\AppData\Local\Microsoft\Windows\Temporary Internet Files\Content.IE5\4O3BXESW\MP900403393[1].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ackgroundRemoval t="0" b="100000" l="0" r="100000">
                          <a14:foregroundMark x1="0" y1="23563" x2="99492" y2="23563"/>
                          <a14:foregroundMark x1="0" y1="63793" x2="99492" y2="90805"/>
                        </a14:backgroundRemoval>
                      </a14:imgEffect>
                    </a14:imgLayer>
                  </a14:imgProps>
                </a:ext>
                <a:ext uri="{28A0092B-C50C-407E-A947-70E740481C1C}">
                  <a14:useLocalDpi xmlns:a14="http://schemas.microsoft.com/office/drawing/2010/main"/>
                </a:ext>
              </a:extLst>
            </a:blip>
            <a:srcRect/>
            <a:stretch/>
          </p:blipFill>
          <p:spPr bwMode="auto">
            <a:xfrm>
              <a:off x="3505200" y="5071824"/>
              <a:ext cx="1554714" cy="137391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5" name="Picture 12" descr="C:\Users\gvikingson\AppData\Local\Microsoft\Windows\Temporary Internet Files\Content.IE5\4O3BXESW\MP900403393[1].jpg"/>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0" b="100000" l="0" r="100000">
                          <a14:foregroundMark x1="0" y1="25625" x2="99492" y2="25625"/>
                          <a14:foregroundMark x1="0" y1="69375" x2="99492" y2="98750"/>
                        </a14:backgroundRemoval>
                      </a14:imgEffect>
                    </a14:imgLayer>
                  </a14:imgProps>
                </a:ext>
                <a:ext uri="{28A0092B-C50C-407E-A947-70E740481C1C}">
                  <a14:useLocalDpi xmlns:a14="http://schemas.microsoft.com/office/drawing/2010/main"/>
                </a:ext>
              </a:extLst>
            </a:blip>
            <a:srcRect/>
            <a:stretch/>
          </p:blipFill>
          <p:spPr bwMode="auto">
            <a:xfrm>
              <a:off x="4482356" y="4808299"/>
              <a:ext cx="1935803" cy="169760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3074" name="Picture 2" descr="C:\Users\gvikingson\AppData\Local\Microsoft\Windows\Temporary Internet Files\Content.IE5\WQGIJD5C\MP900262842[1].jpg"/>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backgroundRemoval t="10000" b="100000" l="0" r="100000">
                          <a14:backgroundMark x1="12166" y1="53000" x2="21958" y2="72000"/>
                          <a14:backgroundMark x1="48071" y1="56167" x2="46588" y2="70833"/>
                          <a14:backgroundMark x1="70326" y1="64333" x2="70326" y2="68167"/>
                          <a14:backgroundMark x1="79525" y1="65167" x2="81899" y2="68667"/>
                          <a14:backgroundMark x1="31157" y1="68667" x2="31157" y2="75500"/>
                          <a14:backgroundMark x1="16320" y1="72833" x2="890" y2="82167"/>
                          <a14:backgroundMark x1="12463" y1="75333" x2="22255" y2="72833"/>
                          <a14:backgroundMark x1="3561" y1="80667" x2="890" y2="86000"/>
                          <a14:backgroundMark x1="22255" y1="75500" x2="12166" y2="75500"/>
                          <a14:backgroundMark x1="17804" y1="73833" x2="2374" y2="80333"/>
                          <a14:backgroundMark x1="7122" y1="79667" x2="297" y2="90833"/>
                          <a14:backgroundMark x1="2077" y1="88667" x2="297" y2="94667"/>
                        </a14:backgroundRemoval>
                      </a14:imgEffect>
                    </a14:imgLayer>
                  </a14:imgProps>
                </a:ext>
                <a:ext uri="{28A0092B-C50C-407E-A947-70E740481C1C}">
                  <a14:useLocalDpi xmlns:a14="http://schemas.microsoft.com/office/drawing/2010/main"/>
                </a:ext>
              </a:extLst>
            </a:blip>
            <a:srcRect/>
            <a:stretch/>
          </p:blipFill>
          <p:spPr bwMode="auto">
            <a:xfrm>
              <a:off x="5791201" y="907206"/>
              <a:ext cx="3124200" cy="5570612"/>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3" descr="http://images.clipart.com/thb/thb3/PH/photogal1-2/newyork/1752106.thb.jpg?046_165"/>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100000" l="472" r="99057">
                          <a14:foregroundMark x1="54245" y1="30667" x2="51887" y2="2222"/>
                          <a14:foregroundMark x1="88208" y1="48444" x2="83491" y2="15556"/>
                        </a14:backgroundRemoval>
                      </a14:imgEffect>
                    </a14:imgLayer>
                  </a14:imgProps>
                </a:ext>
                <a:ext uri="{28A0092B-C50C-407E-A947-70E740481C1C}">
                  <a14:useLocalDpi xmlns:a14="http://schemas.microsoft.com/office/drawing/2010/main"/>
                </a:ext>
              </a:extLst>
            </a:blip>
            <a:srcRect/>
            <a:stretch/>
          </p:blipFill>
          <p:spPr bwMode="auto">
            <a:xfrm>
              <a:off x="282415" y="1371600"/>
              <a:ext cx="2497241" cy="3267125"/>
            </a:xfrm>
            <a:prstGeom prst="rect">
              <a:avLst/>
            </a:prstGeom>
            <a:noFill/>
            <a:effectLst>
              <a:softEdge rad="31750"/>
            </a:effectLst>
            <a:extLst>
              <a:ext uri="{909E8E84-426E-40dd-AFC4-6F175D3DCCD1}">
                <a14:hiddenFill xmlns="" xmlns:a14="http://schemas.microsoft.com/office/drawing/2010/main">
                  <a:solidFill>
                    <a:srgbClr val="FFFFFF"/>
                  </a:solidFill>
                </a14:hiddenFill>
              </a:ext>
            </a:extLst>
          </p:spPr>
        </p:pic>
        <p:pic>
          <p:nvPicPr>
            <p:cNvPr id="83989" name="Picture 21" descr="http://images.clipart.com/thb/thb14/PH/Corel.370/34794241.thb.jpg?000802_c173_0076_clhs"/>
            <p:cNvPicPr>
              <a:picLocks noChangeAspect="1" noChangeArrowheads="1"/>
            </p:cNvPicPr>
            <p:nvPr/>
          </p:nvPicPr>
          <p:blipFill rotWithShape="1">
            <a:blip r:embed="rId12" cstate="screen">
              <a:extLst>
                <a:ext uri="{BEBA8EAE-BF5A-486C-A8C5-ECC9F3942E4B}">
                  <a14:imgProps xmlns:a14="http://schemas.microsoft.com/office/drawing/2010/main">
                    <a14:imgLayer r:embed="rId13">
                      <a14:imgEffect>
                        <a14:backgroundRemoval t="9459" b="89865" l="9244" r="94958"/>
                      </a14:imgEffect>
                    </a14:imgLayer>
                  </a14:imgProps>
                </a:ext>
                <a:ext uri="{28A0092B-C50C-407E-A947-70E740481C1C}">
                  <a14:useLocalDpi xmlns:a14="http://schemas.microsoft.com/office/drawing/2010/main"/>
                </a:ext>
              </a:extLst>
            </a:blip>
            <a:srcRect/>
            <a:stretch/>
          </p:blipFill>
          <p:spPr bwMode="auto">
            <a:xfrm>
              <a:off x="6346285" y="5132125"/>
              <a:ext cx="2412687" cy="149931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83980" name="Picture 12" descr="C:\Users\gvikingson\AppData\Local\Microsoft\Windows\Temporary Internet Files\Content.IE5\4O3BXESW\MP900403393[1].jpg"/>
            <p:cNvPicPr>
              <a:picLocks noChangeAspect="1" noChangeArrowheads="1"/>
            </p:cNvPicPr>
            <p:nvPr/>
          </p:nvPicPr>
          <p:blipFill rotWithShape="1">
            <a:blip r:embed="rId14" cstate="screen">
              <a:extLst>
                <a:ext uri="{BEBA8EAE-BF5A-486C-A8C5-ECC9F3942E4B}">
                  <a14:imgProps xmlns:a14="http://schemas.microsoft.com/office/drawing/2010/main">
                    <a14:imgLayer r:embed="rId15">
                      <a14:imgEffect>
                        <a14:backgroundRemoval t="0" b="100000" l="0" r="100000">
                          <a14:foregroundMark x1="58527" y1="7087" x2="71512" y2="27034"/>
                          <a14:foregroundMark x1="80426" y1="30446" x2="90116" y2="29396"/>
                          <a14:foregroundMark x1="81202" y1="23885" x2="84302" y2="12336"/>
                          <a14:foregroundMark x1="83527" y1="33071" x2="89729" y2="17323"/>
                          <a14:foregroundMark x1="70930" y1="19685" x2="77713" y2="9449"/>
                          <a14:foregroundMark x1="62984" y1="11286" x2="67054" y2="1575"/>
                          <a14:foregroundMark x1="57946" y1="65092" x2="99806" y2="65092"/>
                          <a14:foregroundMark x1="1357" y1="63780" x2="99806" y2="95801"/>
                          <a14:foregroundMark x1="0" y1="96063" x2="47093" y2="77165"/>
                          <a14:foregroundMark x1="2519" y1="65617" x2="2519" y2="85564"/>
                          <a14:foregroundMark x1="16279" y1="72441" x2="15504" y2="84777"/>
                          <a14:foregroundMark x1="9884" y1="94226" x2="49806" y2="92913"/>
                          <a14:backgroundMark x1="36047" y1="21785" x2="2713" y2="37533"/>
                          <a14:backgroundMark x1="98062" y1="54856" x2="61822" y2="60630"/>
                          <a14:backgroundMark x1="2132" y1="50394" x2="4070" y2="60630"/>
                        </a14:backgroundRemoval>
                      </a14:imgEffect>
                    </a14:imgLayer>
                  </a14:imgProps>
                </a:ext>
                <a:ext uri="{28A0092B-C50C-407E-A947-70E740481C1C}">
                  <a14:useLocalDpi xmlns:a14="http://schemas.microsoft.com/office/drawing/2010/main"/>
                </a:ext>
              </a:extLst>
            </a:blip>
            <a:srcRect/>
            <a:stretch/>
          </p:blipFill>
          <p:spPr bwMode="auto">
            <a:xfrm>
              <a:off x="152400" y="2962560"/>
              <a:ext cx="4703377" cy="3482910"/>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83985" name="Picture 17" descr="http://images.clipart.com/thb/thb14/PH/000802_c288/34736547.thb.jpg?000802_c289_0080_clhs"/>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402" b="89744" l="2286" r="78000">
                          <a14:foregroundMark x1="3429" y1="76068" x2="78000" y2="77778"/>
                          <a14:foregroundMark x1="3714" y1="82906" x2="76286" y2="87179"/>
                          <a14:foregroundMark x1="14286" y1="64530" x2="10000" y2="48718"/>
                          <a14:foregroundMark x1="24857" y1="61966" x2="28000" y2="59402"/>
                          <a14:foregroundMark x1="34286" y1="51282" x2="37429" y2="48718"/>
                          <a14:backgroundMark x1="8000" y1="44017" x2="58857" y2="20940"/>
                        </a14:backgroundRemoval>
                      </a14:imgEffect>
                    </a14:imgLayer>
                  </a14:imgProps>
                </a:ext>
                <a:ext uri="{28A0092B-C50C-407E-A947-70E740481C1C}">
                  <a14:useLocalDpi xmlns:a14="http://schemas.microsoft.com/office/drawing/2010/main"/>
                </a:ext>
              </a:extLst>
            </a:blip>
            <a:srcRect/>
            <a:stretch>
              <a:fillRect/>
            </a:stretch>
          </p:blipFill>
          <p:spPr bwMode="auto">
            <a:xfrm>
              <a:off x="3228497" y="4400836"/>
              <a:ext cx="3324703" cy="2228564"/>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026" name="Picture 2" descr="http://images.clipart.com/thb/thb12/PH/000802_c041/34639012.thb.jpg?000802_c041_0054_clhs"/>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855" b="89744" l="10000" r="92000"/>
                      </a14:imgEffect>
                    </a14:imgLayer>
                  </a14:imgProps>
                </a:ext>
                <a:ext uri="{28A0092B-C50C-407E-A947-70E740481C1C}">
                  <a14:useLocalDpi xmlns:a14="http://schemas.microsoft.com/office/drawing/2010/main"/>
                </a:ext>
              </a:extLst>
            </a:blip>
            <a:srcRect/>
            <a:stretch>
              <a:fillRect/>
            </a:stretch>
          </p:blipFill>
          <p:spPr bwMode="auto">
            <a:xfrm flipH="1">
              <a:off x="4854201" y="4572000"/>
              <a:ext cx="1385848" cy="907791"/>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Ovr>
    <a:masterClrMapping/>
  </p:clrMapOvr>
  <p:transition spd="slow">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152400"/>
            <a:ext cx="9144000" cy="563562"/>
          </a:xfrm>
        </p:spPr>
        <p:txBody>
          <a:bodyPr/>
          <a:lstStyle/>
          <a:p>
            <a:pPr eaLnBrk="1" hangingPunct="1"/>
            <a:r>
              <a:rPr lang="en-US" sz="4000" b="1"/>
              <a:t>Reflection: Polar Bear Habitat Loss</a:t>
            </a:r>
          </a:p>
        </p:txBody>
      </p:sp>
      <p:sp>
        <p:nvSpPr>
          <p:cNvPr id="84995" name="Rectangle 3"/>
          <p:cNvSpPr>
            <a:spLocks noGrp="1" noChangeArrowheads="1"/>
          </p:cNvSpPr>
          <p:nvPr>
            <p:ph type="body" idx="1"/>
          </p:nvPr>
        </p:nvSpPr>
        <p:spPr>
          <a:xfrm>
            <a:off x="228601" y="685800"/>
            <a:ext cx="5410199" cy="5638800"/>
          </a:xfrm>
        </p:spPr>
        <p:txBody>
          <a:bodyPr/>
          <a:lstStyle/>
          <a:p>
            <a:pPr marL="0" indent="0" algn="ctr" eaLnBrk="1" hangingPunct="1">
              <a:buFontTx/>
              <a:buNone/>
            </a:pPr>
            <a:r>
              <a:rPr lang="en-US" sz="2600" b="1"/>
              <a:t>Watch this </a:t>
            </a:r>
            <a:r>
              <a:rPr lang="en-US" sz="2600" b="1">
                <a:hlinkClick r:id="rId2"/>
              </a:rPr>
              <a:t>VIDEO</a:t>
            </a:r>
            <a:r>
              <a:rPr lang="en-US" sz="2600" b="1"/>
              <a:t> about the state of polar bears.  Write 5-7 sentences describing your understanding of </a:t>
            </a:r>
            <a:r>
              <a:rPr lang="en-US" sz="2600" b="1" u="sng"/>
              <a:t>ONE</a:t>
            </a:r>
            <a:r>
              <a:rPr lang="en-US" sz="2600" b="1"/>
              <a:t> of the following topics:</a:t>
            </a:r>
            <a:r>
              <a:rPr lang="en-US" sz="2600"/>
              <a:t>   </a:t>
            </a:r>
          </a:p>
          <a:p>
            <a:pPr marL="0" indent="0" algn="just" eaLnBrk="1" hangingPunct="1">
              <a:buFontTx/>
              <a:buChar char="-"/>
            </a:pPr>
            <a:r>
              <a:rPr lang="en-US" sz="2600"/>
              <a:t> how do the summer months affect the polar bear?</a:t>
            </a:r>
          </a:p>
          <a:p>
            <a:pPr marL="0" indent="0" algn="just" eaLnBrk="1" hangingPunct="1">
              <a:buFontTx/>
              <a:buChar char="-"/>
            </a:pPr>
            <a:r>
              <a:rPr lang="en-US" sz="2600"/>
              <a:t> how does the health of polar bears indicate the health of the environment?</a:t>
            </a:r>
          </a:p>
          <a:p>
            <a:pPr marL="0" indent="0" algn="just" eaLnBrk="1" hangingPunct="1">
              <a:buNone/>
            </a:pPr>
            <a:r>
              <a:rPr lang="en-US" sz="2600" b="1"/>
              <a:t>Exit Ticket: </a:t>
            </a:r>
          </a:p>
          <a:p>
            <a:pPr marL="0" indent="0" algn="just" eaLnBrk="1" hangingPunct="1">
              <a:buNone/>
            </a:pPr>
            <a:r>
              <a:rPr lang="en-US" sz="2600"/>
              <a:t>Explain how the melting of the sea ice may affect people living on the coast of Florida. </a:t>
            </a:r>
          </a:p>
          <a:p>
            <a:pPr marL="0" indent="0" eaLnBrk="1" hangingPunct="1">
              <a:buNone/>
            </a:pPr>
            <a:endParaRPr lang="en-US" sz="2800" b="1"/>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2050" name="Picture 2" descr="C:\Users\mzaher\AppData\Local\Microsoft\Windows\Temporary Internet Files\Content.IE5\CVVI84UB\MP90040690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72585" y="1891864"/>
            <a:ext cx="3151138" cy="47244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slow">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228600" y="1219200"/>
            <a:ext cx="4800600" cy="43088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ct val="50000"/>
              </a:spcBef>
            </a:pPr>
            <a:r>
              <a:rPr lang="en-US" sz="3200" b="1" err="1"/>
              <a:t>Splish</a:t>
            </a:r>
            <a:r>
              <a:rPr lang="en-US" sz="3200" b="1"/>
              <a:t> Splash . . . Wet Biomes</a:t>
            </a:r>
            <a:endParaRPr lang="en-US" sz="3000" b="1">
              <a:latin typeface="+mn-lt"/>
            </a:endParaRPr>
          </a:p>
          <a:p>
            <a:pPr eaLnBrk="1" hangingPunct="1">
              <a:spcBef>
                <a:spcPts val="0"/>
              </a:spcBef>
            </a:pPr>
            <a:r>
              <a:rPr lang="en-US" sz="3000" b="1">
                <a:latin typeface="+mn-lt"/>
              </a:rPr>
              <a:t>Objective:</a:t>
            </a:r>
            <a:r>
              <a:rPr lang="en-US" sz="3000">
                <a:latin typeface="+mn-lt"/>
              </a:rPr>
              <a:t>  To learn the characteristics of wet biomes</a:t>
            </a:r>
          </a:p>
          <a:p>
            <a:pPr eaLnBrk="1" hangingPunct="1">
              <a:spcBef>
                <a:spcPts val="0"/>
              </a:spcBef>
            </a:pPr>
            <a:endParaRPr lang="en-US" sz="3000">
              <a:latin typeface="+mn-lt"/>
            </a:endParaRPr>
          </a:p>
          <a:p>
            <a:pPr eaLnBrk="1" hangingPunct="1">
              <a:spcBef>
                <a:spcPts val="0"/>
              </a:spcBef>
            </a:pPr>
            <a:r>
              <a:rPr lang="en-US" sz="3000" b="1">
                <a:latin typeface="+mn-lt"/>
              </a:rPr>
              <a:t>Bell work:</a:t>
            </a:r>
          </a:p>
          <a:p>
            <a:pPr marL="457200" indent="-457200" eaLnBrk="1" hangingPunct="1">
              <a:spcBef>
                <a:spcPts val="0"/>
              </a:spcBef>
              <a:buFontTx/>
              <a:buAutoNum type="arabicPeriod"/>
            </a:pPr>
            <a:r>
              <a:rPr lang="en-US" sz="3000">
                <a:latin typeface="+mn-lt"/>
              </a:rPr>
              <a:t>List the biome that receives the most rainfall. </a:t>
            </a:r>
          </a:p>
          <a:p>
            <a:pPr algn="ctr" eaLnBrk="1" hangingPunct="1">
              <a:spcBef>
                <a:spcPts val="0"/>
              </a:spcBef>
            </a:pPr>
            <a:r>
              <a:rPr lang="en-US" sz="3000" b="1">
                <a:latin typeface="+mn-lt"/>
              </a:rPr>
              <a:t>Tropical Rainforest</a:t>
            </a:r>
          </a:p>
        </p:txBody>
      </p:sp>
      <p:pic>
        <p:nvPicPr>
          <p:cNvPr id="88069" name="Picture 5" descr="C:\Users\gvikingson\AppData\Local\Microsoft\Windows\Temporary Internet Files\Content.IE5\INFEI1W6\MP900409499[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452091">
            <a:off x="4955466" y="1602665"/>
            <a:ext cx="3772668" cy="3772668"/>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067">
                                            <p:txEl>
                                              <p:pRg st="5" end="5"/>
                                            </p:txEl>
                                          </p:spTgt>
                                        </p:tgtEl>
                                        <p:attrNameLst>
                                          <p:attrName>style.visibility</p:attrName>
                                        </p:attrNameLst>
                                      </p:cBhvr>
                                      <p:to>
                                        <p:strVal val="visible"/>
                                      </p:to>
                                    </p:set>
                                    <p:anim calcmode="lin" valueType="num">
                                      <p:cBhvr additive="base">
                                        <p:cTn id="7" dur="500" fill="hold"/>
                                        <p:tgtEl>
                                          <p:spTgt spid="88067">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zaher\Documents\Zaher\Science Art by Mel\2010-2011 Rainforest Sce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172200"/>
          </a:xfrm>
          <a:prstGeom prst="rect">
            <a:avLst/>
          </a:prstGeom>
          <a:noFill/>
          <a:extLst>
            <a:ext uri="{909E8E84-426E-40dd-AFC4-6F175D3DCCD1}">
              <a14:hiddenFill xmlns="" xmlns:a14="http://schemas.microsoft.com/office/drawing/2010/main">
                <a:solidFill>
                  <a:srgbClr val="FFFFFF"/>
                </a:solidFill>
              </a14:hiddenFill>
            </a:ext>
          </a:extLst>
        </p:spPr>
      </p:pic>
      <p:sp>
        <p:nvSpPr>
          <p:cNvPr id="65539" name="Content Placeholder 2"/>
          <p:cNvSpPr>
            <a:spLocks noGrp="1"/>
          </p:cNvSpPr>
          <p:nvPr>
            <p:ph idx="1"/>
          </p:nvPr>
        </p:nvSpPr>
        <p:spPr>
          <a:xfrm>
            <a:off x="0" y="152400"/>
            <a:ext cx="4800600" cy="4495800"/>
          </a:xfrm>
        </p:spPr>
        <p:txBody>
          <a:bodyPr/>
          <a:lstStyle/>
          <a:p>
            <a:pPr marL="0" indent="0" algn="ctr">
              <a:buFontTx/>
              <a:buNone/>
            </a:pPr>
            <a:r>
              <a:rPr lang="en-US" b="1">
                <a:solidFill>
                  <a:srgbClr val="0070C0"/>
                </a:solidFill>
              </a:rPr>
              <a:t>Take notes using the following slides.  Use the pictures to help you fill in your biomes on your sheet by drawing an example of at least 1 plant and  2 animals for each biome.  Be sure to draw neatly and to color your work.  </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8" name="Picture 4" descr="C:\Users\mzaher\AppData\Local\Microsoft\Windows\Temporary Internet Files\Content.IE5\I4ZGXQU2\MC90044137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8789" y="1111605"/>
            <a:ext cx="1793875" cy="182245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mzaher\AppData\Local\Microsoft\Windows\Temporary Internet Files\Content.IE5\I4ZGXQU2\MC90033625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381000"/>
            <a:ext cx="716533" cy="10754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mzaher\AppData\Local\Microsoft\Windows\Temporary Internet Files\Content.IE5\I4ZGXQU2\MC900434565[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383442">
            <a:off x="4601652" y="2430224"/>
            <a:ext cx="1876425" cy="15589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C:\Users\mzaher\AppData\Local\Microsoft\Windows\Temporary Internet Files\Content.IE5\I4ZGXQU2\MP900407286[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82225" y="4800600"/>
            <a:ext cx="1117969" cy="818388"/>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8939907">
            <a:off x="4321540" y="4396542"/>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33422">
            <a:off x="4854731" y="1785750"/>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7452" y="372520"/>
            <a:ext cx="601473" cy="47416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bwMode="auto">
          <a:xfrm flipH="1">
            <a:off x="3079531" y="5571690"/>
            <a:ext cx="1" cy="324612"/>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22" name="Picture 9" descr="C:\Users\mzaher\AppData\Local\Microsoft\Windows\Temporary Internet Files\Content.IE5\I4ZGXQU2\MP900407286[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120813">
            <a:off x="3482314" y="4964153"/>
            <a:ext cx="740557" cy="54211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9" descr="C:\Users\mzaher\AppData\Local\Microsoft\Windows\Temporary Internet Files\Content.IE5\I4ZGXQU2\MP900407286[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8884956">
            <a:off x="1992954" y="4861771"/>
            <a:ext cx="813169" cy="59526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Straight Connector 23"/>
          <p:cNvCxnSpPr/>
          <p:nvPr/>
        </p:nvCxnSpPr>
        <p:spPr bwMode="auto">
          <a:xfrm>
            <a:off x="2525667" y="5399478"/>
            <a:ext cx="217533" cy="486918"/>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bwMode="auto">
          <a:xfrm flipH="1">
            <a:off x="3411061" y="5326510"/>
            <a:ext cx="279078" cy="559886"/>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59956418"/>
      </p:ext>
    </p:extLst>
  </p:cSld>
  <p:clrMapOvr>
    <a:masterClrMapping/>
  </p:clrMapOvr>
  <p:transition spd="slow">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228600"/>
            <a:ext cx="8229600" cy="639763"/>
          </a:xfrm>
        </p:spPr>
        <p:txBody>
          <a:bodyPr/>
          <a:lstStyle/>
          <a:p>
            <a:pPr eaLnBrk="1" hangingPunct="1"/>
            <a:r>
              <a:rPr lang="en-US" sz="4000"/>
              <a:t>Tropical Rainforest</a:t>
            </a:r>
          </a:p>
        </p:txBody>
      </p:sp>
      <p:sp>
        <p:nvSpPr>
          <p:cNvPr id="91139" name="Rectangle 3"/>
          <p:cNvSpPr>
            <a:spLocks noGrp="1" noChangeArrowheads="1"/>
          </p:cNvSpPr>
          <p:nvPr>
            <p:ph type="body" idx="1"/>
          </p:nvPr>
        </p:nvSpPr>
        <p:spPr>
          <a:xfrm>
            <a:off x="228600" y="914400"/>
            <a:ext cx="8686800" cy="5638800"/>
          </a:xfrm>
        </p:spPr>
        <p:txBody>
          <a:bodyPr/>
          <a:lstStyle/>
          <a:p>
            <a:pPr marL="0" indent="0" algn="just" eaLnBrk="1" hangingPunct="1">
              <a:lnSpc>
                <a:spcPct val="80000"/>
              </a:lnSpc>
              <a:buFontTx/>
              <a:buNone/>
            </a:pPr>
            <a:r>
              <a:rPr lang="en-US" b="1"/>
              <a:t>Details/Climate:</a:t>
            </a:r>
            <a:r>
              <a:rPr lang="en-US"/>
              <a:t> Warm, humid, rainy, near Equator. Most diverse biome with respect to animals and plants  </a:t>
            </a:r>
          </a:p>
          <a:p>
            <a:pPr marL="0" indent="0" algn="just" eaLnBrk="1" hangingPunct="1">
              <a:lnSpc>
                <a:spcPct val="80000"/>
              </a:lnSpc>
              <a:buFontTx/>
              <a:buNone/>
            </a:pPr>
            <a:endParaRPr lang="en-US"/>
          </a:p>
          <a:p>
            <a:pPr marL="0" indent="0" algn="just" eaLnBrk="1" hangingPunct="1">
              <a:lnSpc>
                <a:spcPct val="80000"/>
              </a:lnSpc>
              <a:buFontTx/>
              <a:buNone/>
            </a:pPr>
            <a:r>
              <a:rPr lang="en-US" b="1"/>
              <a:t>Animals:</a:t>
            </a:r>
            <a:r>
              <a:rPr lang="en-US"/>
              <a:t>  Need trees for shelter/food. Monkeys, bats, frogs, jaguars, parrots and other colorful birds &amp; insects  </a:t>
            </a:r>
          </a:p>
          <a:p>
            <a:pPr marL="0" indent="0" algn="just" eaLnBrk="1" hangingPunct="1">
              <a:lnSpc>
                <a:spcPct val="80000"/>
              </a:lnSpc>
              <a:buFontTx/>
              <a:buNone/>
            </a:pPr>
            <a:endParaRPr lang="en-US"/>
          </a:p>
          <a:p>
            <a:pPr marL="0" indent="0" algn="just" eaLnBrk="1" hangingPunct="1">
              <a:lnSpc>
                <a:spcPct val="80000"/>
              </a:lnSpc>
              <a:buFontTx/>
              <a:buNone/>
            </a:pPr>
            <a:r>
              <a:rPr lang="en-US" b="1"/>
              <a:t>Plants:</a:t>
            </a:r>
            <a:r>
              <a:rPr lang="en-US"/>
              <a:t>  Dense, tall, evergreen trees. The tree “canopy” allows for little sunlight to reach ground, so very few low growing plants live here.  Orchids, vines, ferns, mosses, and palms adapted for growth on trees</a:t>
            </a:r>
            <a:r>
              <a:rPr lang="en-US" b="1" u="sng"/>
              <a:t> </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152400"/>
            <a:ext cx="8229600" cy="609600"/>
          </a:xfrm>
        </p:spPr>
        <p:txBody>
          <a:bodyPr/>
          <a:lstStyle/>
          <a:p>
            <a:pPr eaLnBrk="1" hangingPunct="1">
              <a:defRPr/>
            </a:pPr>
            <a:r>
              <a:rPr lang="en-US" sz="4000"/>
              <a:t>Tropical Rainforest</a:t>
            </a:r>
            <a:endParaRPr lang="en-US" sz="2400" u="dotted">
              <a:solidFill>
                <a:srgbClr val="00B050"/>
              </a:solidFill>
              <a:uFill>
                <a:solidFill>
                  <a:srgbClr val="7030A0"/>
                </a:solidFill>
              </a:uFill>
            </a:endParaRPr>
          </a:p>
        </p:txBody>
      </p:sp>
      <p:sp>
        <p:nvSpPr>
          <p:cNvPr id="12" name="TextBox 11"/>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2" name="Group 1"/>
          <p:cNvGrpSpPr/>
          <p:nvPr/>
        </p:nvGrpSpPr>
        <p:grpSpPr>
          <a:xfrm>
            <a:off x="-105188" y="761999"/>
            <a:ext cx="9553988" cy="5852873"/>
            <a:chOff x="-105188" y="761999"/>
            <a:chExt cx="9553988" cy="5852873"/>
          </a:xfrm>
        </p:grpSpPr>
        <p:pic>
          <p:nvPicPr>
            <p:cNvPr id="92193" name="Picture 33" descr="http://downloads.clipart.com/34637472.jpg?t=1357160855&amp;h=3427f3161447da5b4d6df0e4c25e53f8&amp;u=gettingnerdy"/>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0362" y="762000"/>
              <a:ext cx="8902576" cy="5852872"/>
            </a:xfrm>
            <a:prstGeom prst="rect">
              <a:avLst/>
            </a:prstGeom>
            <a:noFill/>
            <a:extLst>
              <a:ext uri="{909E8E84-426E-40dd-AFC4-6F175D3DCCD1}">
                <a14:hiddenFill xmlns="" xmlns:a14="http://schemas.microsoft.com/office/drawing/2010/main">
                  <a:solidFill>
                    <a:srgbClr val="FFFFFF"/>
                  </a:solidFill>
                </a14:hiddenFill>
              </a:ext>
            </a:extLst>
          </p:spPr>
        </p:pic>
        <p:pic>
          <p:nvPicPr>
            <p:cNvPr id="92181" name="Picture 21" descr="C:\Users\gvikingson\AppData\Local\Microsoft\Windows\Temporary Internet Files\Content.IE5\YGIQ3BU6\MP910221089[1].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1914" b="89474" l="9901" r="95050">
                          <a14:foregroundMark x1="88119" y1="59809" x2="71782" y2="80861"/>
                        </a14:backgroundRemoval>
                      </a14:imgEffect>
                    </a14:imgLayer>
                  </a14:imgProps>
                </a:ext>
                <a:ext uri="{28A0092B-C50C-407E-A947-70E740481C1C}">
                  <a14:useLocalDpi xmlns:a14="http://schemas.microsoft.com/office/drawing/2010/main"/>
                </a:ext>
              </a:extLst>
            </a:blip>
            <a:srcRect/>
            <a:stretch/>
          </p:blipFill>
          <p:spPr bwMode="auto">
            <a:xfrm flipH="1">
              <a:off x="5105400" y="2650440"/>
              <a:ext cx="839178" cy="868072"/>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2183" name="Picture 23" descr="C:\Users\gvikingson\AppData\Local\Microsoft\Windows\Temporary Internet Files\Content.IE5\JY9KX15N\MP900201669[1].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9901" b="100000" l="10000" r="99000"/>
                      </a14:imgEffect>
                    </a14:imgLayer>
                  </a14:imgProps>
                </a:ext>
                <a:ext uri="{28A0092B-C50C-407E-A947-70E740481C1C}">
                  <a14:useLocalDpi xmlns:a14="http://schemas.microsoft.com/office/drawing/2010/main"/>
                </a:ext>
              </a:extLst>
            </a:blip>
            <a:srcRect/>
            <a:stretch>
              <a:fillRect/>
            </a:stretch>
          </p:blipFill>
          <p:spPr bwMode="auto">
            <a:xfrm>
              <a:off x="3331811" y="875652"/>
              <a:ext cx="2462887" cy="1666337"/>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2185" name="Picture 25"/>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7407" b="100000" l="10000" r="90000">
                          <a14:foregroundMark x1="36857" y1="71605" x2="36571" y2="94444"/>
                          <a14:foregroundMark x1="39714" y1="87037" x2="40571" y2="99383"/>
                          <a14:foregroundMark x1="36857" y1="97531" x2="36857" y2="99383"/>
                          <a14:foregroundMark x1="52000" y1="97531" x2="52286" y2="99383"/>
                          <a14:foregroundMark x1="72571" y1="88272" x2="72571" y2="99383"/>
                          <a14:foregroundMark x1="37429" y1="16049" x2="43143" y2="9877"/>
                          <a14:foregroundMark x1="52000" y1="23457" x2="57714" y2="20370"/>
                          <a14:foregroundMark x1="67714" y1="21605" x2="77714" y2="33951"/>
                          <a14:foregroundMark x1="78000" y1="43210" x2="83143" y2="50617"/>
                          <a14:foregroundMark x1="83429" y1="48765" x2="86286" y2="34568"/>
                          <a14:foregroundMark x1="86286" y1="34568" x2="85429" y2="24074"/>
                          <a14:foregroundMark x1="78286" y1="35185" x2="80286" y2="44444"/>
                          <a14:backgroundMark x1="43429" y1="84568" x2="43429" y2="99383"/>
                          <a14:backgroundMark x1="60857" y1="83951" x2="60857" y2="99383"/>
                          <a14:backgroundMark x1="80857" y1="37654" x2="82000" y2="43827"/>
                          <a14:backgroundMark x1="26286" y1="19753" x2="25143" y2="39506"/>
                        </a14:backgroundRemoval>
                      </a14:imgEffect>
                    </a14:imgLayer>
                  </a14:imgProps>
                </a:ext>
                <a:ext uri="{28A0092B-C50C-407E-A947-70E740481C1C}">
                  <a14:useLocalDpi xmlns:a14="http://schemas.microsoft.com/office/drawing/2010/main"/>
                </a:ext>
              </a:extLst>
            </a:blip>
            <a:srcRect/>
            <a:stretch/>
          </p:blipFill>
          <p:spPr bwMode="auto">
            <a:xfrm>
              <a:off x="4876800" y="4465555"/>
              <a:ext cx="4572000" cy="2133551"/>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87" name="Picture 27" descr="http://images.clipart.com/thb/thb13/PH/bf5394_20050902b/bf5394_20050902b/30483618.thb.jpg?5394_050907_71739"/>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613520" y="2929431"/>
              <a:ext cx="2754643" cy="1327261"/>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92188" name="Picture 28" descr="C:\Users\gvikingson\AppData\Local\Microsoft\Windows\Temporary Internet Files\Content.IE5\YGIQ3BU6\MP900262621[1].jp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0" b="100000" l="998" r="100000">
                          <a14:foregroundMark x1="74564" y1="41500" x2="63092" y2="64833"/>
                          <a14:foregroundMark x1="85786" y1="47667" x2="67332" y2="53833"/>
                          <a14:foregroundMark x1="49626" y1="37333" x2="50623" y2="41500"/>
                          <a14:foregroundMark x1="35162" y1="34667" x2="44389" y2="36667"/>
                        </a14:backgroundRemoval>
                      </a14:imgEffect>
                    </a14:imgLayer>
                  </a14:imgProps>
                </a:ext>
                <a:ext uri="{28A0092B-C50C-407E-A947-70E740481C1C}">
                  <a14:useLocalDpi xmlns:a14="http://schemas.microsoft.com/office/drawing/2010/main"/>
                </a:ext>
              </a:extLst>
            </a:blip>
            <a:srcRect/>
            <a:stretch>
              <a:fillRect/>
            </a:stretch>
          </p:blipFill>
          <p:spPr bwMode="auto">
            <a:xfrm>
              <a:off x="6858000" y="1333560"/>
              <a:ext cx="2154937" cy="3239886"/>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2191" name="Picture 31" descr="C:\Users\gvikingson\AppData\Local\Microsoft\Windows\Temporary Internet Files\Content.IE5\4O3BXESW\MP900262614[1].jpg"/>
            <p:cNvPicPr>
              <a:picLocks noChangeAspect="1" noChangeArrowheads="1"/>
            </p:cNvPicPr>
            <p:nvPr/>
          </p:nvPicPr>
          <p:blipFill rotWithShape="1">
            <a:blip r:embed="rId12" cstate="screen">
              <a:extLst>
                <a:ext uri="{BEBA8EAE-BF5A-486C-A8C5-ECC9F3942E4B}">
                  <a14:imgProps xmlns:a14="http://schemas.microsoft.com/office/drawing/2010/main">
                    <a14:imgLayer r:embed="rId13">
                      <a14:imgEffect>
                        <a14:backgroundRemoval t="1563" b="89375" l="9620" r="89933"/>
                      </a14:imgEffect>
                    </a14:imgLayer>
                  </a14:imgProps>
                </a:ext>
                <a:ext uri="{28A0092B-C50C-407E-A947-70E740481C1C}">
                  <a14:useLocalDpi xmlns:a14="http://schemas.microsoft.com/office/drawing/2010/main"/>
                </a:ext>
              </a:extLst>
            </a:blip>
            <a:srcRect/>
            <a:stretch/>
          </p:blipFill>
          <p:spPr bwMode="auto">
            <a:xfrm>
              <a:off x="558202" y="4573446"/>
              <a:ext cx="2110636" cy="151884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14" name="Picture 23" descr="C:\Users\gvikingson\AppData\Local\Microsoft\Windows\Temporary Internet Files\Content.IE5\JY9KX15N\MP900201669[1].jp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9901" b="100000" l="10000" r="99000"/>
                      </a14:imgEffect>
                    </a14:imgLayer>
                  </a14:imgProps>
                </a:ext>
                <a:ext uri="{28A0092B-C50C-407E-A947-70E740481C1C}">
                  <a14:useLocalDpi xmlns:a14="http://schemas.microsoft.com/office/drawing/2010/main"/>
                </a:ext>
              </a:extLst>
            </a:blip>
            <a:srcRect/>
            <a:stretch>
              <a:fillRect/>
            </a:stretch>
          </p:blipFill>
          <p:spPr bwMode="auto">
            <a:xfrm rot="2424535">
              <a:off x="6128907" y="2649681"/>
              <a:ext cx="1494069" cy="1010855"/>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4098" name="Picture 2" descr="http://images.clipart.com/thb/thb13/PH/bf5394_20050902b/bf5394_20050902b/30483674.thb.jpg?5394_050907_71744"/>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857">
                          <a14:backgroundMark x1="22857" y1="34615" x2="59143" y2="2137"/>
                          <a14:backgroundMark x1="42286" y1="24359" x2="61714" y2="29487"/>
                          <a14:backgroundMark x1="61714" y1="29487" x2="74286" y2="427"/>
                          <a14:backgroundMark x1="67429" y1="51709" x2="85429" y2="427"/>
                          <a14:backgroundMark x1="27429" y1="32479" x2="27429" y2="37607"/>
                        </a14:backgroundRemoval>
                      </a14:imgEffect>
                    </a14:imgLayer>
                  </a14:imgProps>
                </a:ext>
                <a:ext uri="{28A0092B-C50C-407E-A947-70E740481C1C}">
                  <a14:useLocalDpi xmlns:a14="http://schemas.microsoft.com/office/drawing/2010/main"/>
                </a:ext>
              </a:extLst>
            </a:blip>
            <a:srcRect/>
            <a:stretch>
              <a:fillRect/>
            </a:stretch>
          </p:blipFill>
          <p:spPr bwMode="auto">
            <a:xfrm>
              <a:off x="110362" y="761999"/>
              <a:ext cx="3473790" cy="232247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3" descr="C:\Users\gvikingson\AppData\Local\Microsoft\Windows\Temporary Internet Files\Content.IE5\JY9KX15N\MP900201669[1].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9901" b="100000" l="10000" r="99000"/>
                      </a14:imgEffect>
                    </a14:imgLayer>
                  </a14:imgProps>
                </a:ext>
                <a:ext uri="{28A0092B-C50C-407E-A947-70E740481C1C}">
                  <a14:useLocalDpi xmlns:a14="http://schemas.microsoft.com/office/drawing/2010/main"/>
                </a:ext>
              </a:extLst>
            </a:blip>
            <a:srcRect/>
            <a:stretch>
              <a:fillRect/>
            </a:stretch>
          </p:blipFill>
          <p:spPr bwMode="auto">
            <a:xfrm rot="17906174">
              <a:off x="-503463" y="2685344"/>
              <a:ext cx="2462887" cy="1666337"/>
            </a:xfrm>
            <a:prstGeom prst="rect">
              <a:avLst/>
            </a:prstGeom>
            <a:noFill/>
            <a:effectLst/>
            <a:extLst>
              <a:ext uri="{909E8E84-426E-40dd-AFC4-6F175D3DCCD1}">
                <a14:hiddenFill xmlns="" xmlns:a14="http://schemas.microsoft.com/office/drawing/2010/main">
                  <a:solidFill>
                    <a:srgbClr val="FFFFFF"/>
                  </a:solidFill>
                </a14:hiddenFill>
              </a:ext>
            </a:extLst>
          </p:spPr>
        </p:pic>
      </p:grpSp>
    </p:spTree>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2010-2011 Levels of Organization Frog"/>
          <p:cNvPicPr/>
          <p:nvPr/>
        </p:nvPicPr>
        <p:blipFill rotWithShape="1">
          <a:blip r:embed="rId2" cstate="screen">
            <a:extLst>
              <a:ext uri="{28A0092B-C50C-407E-A947-70E740481C1C}">
                <a14:useLocalDpi xmlns:a14="http://schemas.microsoft.com/office/drawing/2010/main"/>
              </a:ext>
            </a:extLst>
          </a:blip>
          <a:srcRect/>
          <a:stretch/>
        </p:blipFill>
        <p:spPr bwMode="auto">
          <a:xfrm>
            <a:off x="152400" y="2142772"/>
            <a:ext cx="8839200" cy="4557077"/>
          </a:xfrm>
          <a:prstGeom prst="rect">
            <a:avLst/>
          </a:prstGeom>
          <a:solidFill>
            <a:srgbClr val="FF3300"/>
          </a:solidFill>
          <a:ln>
            <a:noFill/>
          </a:ln>
          <a:extLst>
            <a:ext uri="{53640926-AAD7-44d8-BBD7-CCE9431645EC}">
              <a14:shadowObscured xmlns="" xmlns:a14="http://schemas.microsoft.com/office/drawing/2010/main"/>
            </a:ext>
          </a:extLst>
        </p:spPr>
      </p:pic>
      <p:sp>
        <p:nvSpPr>
          <p:cNvPr id="35" name="Rectangle 34"/>
          <p:cNvSpPr/>
          <p:nvPr/>
        </p:nvSpPr>
        <p:spPr bwMode="auto">
          <a:xfrm>
            <a:off x="5181600" y="2499068"/>
            <a:ext cx="1692166" cy="98417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9218" name="Rectangle 3"/>
          <p:cNvSpPr>
            <a:spLocks noGrp="1" noChangeArrowheads="1"/>
          </p:cNvSpPr>
          <p:nvPr>
            <p:ph type="body" idx="1"/>
          </p:nvPr>
        </p:nvSpPr>
        <p:spPr>
          <a:xfrm>
            <a:off x="228600" y="76200"/>
            <a:ext cx="8610600" cy="5094238"/>
          </a:xfrm>
        </p:spPr>
        <p:txBody>
          <a:bodyPr/>
          <a:lstStyle/>
          <a:p>
            <a:pPr marL="0" indent="0" algn="ctr" eaLnBrk="1" hangingPunct="1">
              <a:buFontTx/>
              <a:buNone/>
            </a:pPr>
            <a:r>
              <a:rPr lang="en-US" sz="3000"/>
              <a:t>Now, create your own levels of organization for the </a:t>
            </a:r>
            <a:r>
              <a:rPr lang="en-US" sz="3000" b="1"/>
              <a:t>frog</a:t>
            </a:r>
            <a:r>
              <a:rPr lang="en-US" sz="3000"/>
              <a:t>.  Each level must build upon the previous level.  For example, if you draw a cardiac muscle cell, then you should draw cardiac muscle tissue, a heart, &amp; the cardiovascular system.</a:t>
            </a:r>
          </a:p>
        </p:txBody>
      </p:sp>
      <p:pic>
        <p:nvPicPr>
          <p:cNvPr id="9221" name="Picture 5" descr="http://downloads.clipart.com/16453787.jpg?t=1355759345&amp;h=a980ce2e0edf537ff73b4b695c6ec53e&amp;u=gettingner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976984" y="4131762"/>
            <a:ext cx="859378" cy="1282654"/>
          </a:xfrm>
          <a:prstGeom prst="rect">
            <a:avLst/>
          </a:prstGeom>
          <a:noFill/>
          <a:effectLst>
            <a:softEdge rad="127000"/>
          </a:effectLst>
          <a:extLst>
            <a:ext uri="{909E8E84-426E-40dd-AFC4-6F175D3DCCD1}">
              <a14:hiddenFill xmlns="" xmlns:a14="http://schemas.microsoft.com/office/drawing/2010/main">
                <a:solidFill>
                  <a:srgbClr val="FFFFFF"/>
                </a:solidFill>
              </a14:hiddenFill>
            </a:ext>
          </a:extLst>
        </p:spPr>
      </p:pic>
      <p:pic>
        <p:nvPicPr>
          <p:cNvPr id="9224" name="Picture 8" descr="C:\Users\gvikingson\AppData\Local\Microsoft\Windows\Temporary Internet Files\Content.IE5\DIZL4JRL\MC900211528[1].wm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6494"/>
          <a:stretch/>
        </p:blipFill>
        <p:spPr bwMode="auto">
          <a:xfrm rot="16200000">
            <a:off x="508597" y="3050850"/>
            <a:ext cx="555352" cy="111534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14301" y="2066091"/>
            <a:ext cx="1943099" cy="646331"/>
          </a:xfrm>
          <a:prstGeom prst="rect">
            <a:avLst/>
          </a:prstGeom>
          <a:noFill/>
        </p:spPr>
        <p:txBody>
          <a:bodyPr wrap="square" rtlCol="0" anchor="ctr">
            <a:spAutoFit/>
          </a:bodyPr>
          <a:lstStyle/>
          <a:p>
            <a:pPr algn="ctr"/>
            <a:r>
              <a:rPr lang="en-US" sz="1800">
                <a:latin typeface="+mn-lt"/>
              </a:rPr>
              <a:t>Cellular level (muscle cell)</a:t>
            </a:r>
          </a:p>
        </p:txBody>
      </p:sp>
      <p:sp>
        <p:nvSpPr>
          <p:cNvPr id="5" name="TextBox 4"/>
          <p:cNvSpPr txBox="1"/>
          <p:nvPr/>
        </p:nvSpPr>
        <p:spPr>
          <a:xfrm>
            <a:off x="3238500" y="3598277"/>
            <a:ext cx="1943100" cy="369332"/>
          </a:xfrm>
          <a:prstGeom prst="rect">
            <a:avLst/>
          </a:prstGeom>
          <a:noFill/>
        </p:spPr>
        <p:txBody>
          <a:bodyPr wrap="square" rtlCol="0" anchor="ctr">
            <a:spAutoFit/>
          </a:bodyPr>
          <a:lstStyle/>
          <a:p>
            <a:pPr algn="ctr"/>
            <a:r>
              <a:rPr lang="en-US" sz="1800">
                <a:latin typeface="+mn-lt"/>
              </a:rPr>
              <a:t>Organ level (heart)</a:t>
            </a:r>
          </a:p>
        </p:txBody>
      </p:sp>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3074" name="Picture 2" descr="http://images.clipart.com/thb/thb14/CL/060206_5397_00/32033290.thb.jpg?060206_5397_0062_v__v"/>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86200" y="4648200"/>
            <a:ext cx="788629" cy="104950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bwMode="auto">
          <a:xfrm>
            <a:off x="2324099" y="2346668"/>
            <a:ext cx="4914901" cy="98417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4" name="TextBox 3"/>
          <p:cNvSpPr txBox="1"/>
          <p:nvPr/>
        </p:nvSpPr>
        <p:spPr>
          <a:xfrm>
            <a:off x="1435123" y="3127920"/>
            <a:ext cx="1943100" cy="646331"/>
          </a:xfrm>
          <a:prstGeom prst="rect">
            <a:avLst/>
          </a:prstGeom>
          <a:noFill/>
        </p:spPr>
        <p:txBody>
          <a:bodyPr wrap="square" rtlCol="0" anchor="ctr">
            <a:spAutoFit/>
          </a:bodyPr>
          <a:lstStyle/>
          <a:p>
            <a:pPr algn="ctr"/>
            <a:r>
              <a:rPr lang="en-US" sz="1800">
                <a:latin typeface="+mn-lt"/>
              </a:rPr>
              <a:t>Tissue level (muscle tissue)</a:t>
            </a:r>
          </a:p>
        </p:txBody>
      </p:sp>
      <p:sp>
        <p:nvSpPr>
          <p:cNvPr id="2" name="TextBox 1"/>
          <p:cNvSpPr txBox="1"/>
          <p:nvPr/>
        </p:nvSpPr>
        <p:spPr>
          <a:xfrm>
            <a:off x="6629400" y="2103566"/>
            <a:ext cx="2362200" cy="923330"/>
          </a:xfrm>
          <a:prstGeom prst="rect">
            <a:avLst/>
          </a:prstGeom>
          <a:solidFill>
            <a:schemeClr val="bg1"/>
          </a:solidFill>
        </p:spPr>
        <p:txBody>
          <a:bodyPr wrap="square" rtlCol="0" anchor="ctr">
            <a:spAutoFit/>
          </a:bodyPr>
          <a:lstStyle/>
          <a:p>
            <a:pPr algn="ctr"/>
            <a:r>
              <a:rPr lang="en-US" sz="1800">
                <a:latin typeface="+mn-lt"/>
              </a:rPr>
              <a:t>Organism level (consisting of many organ systems)</a:t>
            </a:r>
          </a:p>
        </p:txBody>
      </p:sp>
      <p:sp>
        <p:nvSpPr>
          <p:cNvPr id="6" name="TextBox 5"/>
          <p:cNvSpPr txBox="1"/>
          <p:nvPr/>
        </p:nvSpPr>
        <p:spPr>
          <a:xfrm>
            <a:off x="4572000" y="2667000"/>
            <a:ext cx="2526072" cy="646331"/>
          </a:xfrm>
          <a:prstGeom prst="rect">
            <a:avLst/>
          </a:prstGeom>
          <a:noFill/>
        </p:spPr>
        <p:txBody>
          <a:bodyPr wrap="square" rtlCol="0" anchor="ctr">
            <a:spAutoFit/>
          </a:bodyPr>
          <a:lstStyle/>
          <a:p>
            <a:pPr algn="ctr"/>
            <a:r>
              <a:rPr lang="en-US" sz="1800">
                <a:latin typeface="+mn-lt"/>
              </a:rPr>
              <a:t>Organ system level (cardiovascular system)</a:t>
            </a:r>
          </a:p>
        </p:txBody>
      </p:sp>
      <p:grpSp>
        <p:nvGrpSpPr>
          <p:cNvPr id="27" name="Group 26"/>
          <p:cNvGrpSpPr/>
          <p:nvPr/>
        </p:nvGrpSpPr>
        <p:grpSpPr>
          <a:xfrm>
            <a:off x="5580993" y="3957145"/>
            <a:ext cx="1655379" cy="2396358"/>
            <a:chOff x="5580993" y="3957145"/>
            <a:chExt cx="1655379" cy="2396358"/>
          </a:xfrm>
        </p:grpSpPr>
        <p:pic>
          <p:nvPicPr>
            <p:cNvPr id="17" name="Picture 2" descr="http://images.clipart.com/thb/thb14/CL/060206_5397_00/32033290.thb.jpg?060206_5397_0062_v__v"/>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48400" y="4419600"/>
              <a:ext cx="197157" cy="26237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Freeform 8"/>
            <p:cNvSpPr/>
            <p:nvPr/>
          </p:nvSpPr>
          <p:spPr bwMode="auto">
            <a:xfrm>
              <a:off x="6416566" y="3957145"/>
              <a:ext cx="457200" cy="536027"/>
            </a:xfrm>
            <a:custGeom>
              <a:avLst/>
              <a:gdLst>
                <a:gd name="connsiteX0" fmla="*/ 0 w 457200"/>
                <a:gd name="connsiteY0" fmla="*/ 536027 h 536027"/>
                <a:gd name="connsiteX1" fmla="*/ 94593 w 457200"/>
                <a:gd name="connsiteY1" fmla="*/ 441434 h 536027"/>
                <a:gd name="connsiteX2" fmla="*/ 126124 w 457200"/>
                <a:gd name="connsiteY2" fmla="*/ 394138 h 536027"/>
                <a:gd name="connsiteX3" fmla="*/ 299544 w 457200"/>
                <a:gd name="connsiteY3" fmla="*/ 378372 h 536027"/>
                <a:gd name="connsiteX4" fmla="*/ 394137 w 457200"/>
                <a:gd name="connsiteY4" fmla="*/ 362607 h 536027"/>
                <a:gd name="connsiteX5" fmla="*/ 425668 w 457200"/>
                <a:gd name="connsiteY5" fmla="*/ 315310 h 536027"/>
                <a:gd name="connsiteX6" fmla="*/ 457200 w 457200"/>
                <a:gd name="connsiteY6" fmla="*/ 220717 h 536027"/>
                <a:gd name="connsiteX7" fmla="*/ 441434 w 457200"/>
                <a:gd name="connsiteY7" fmla="*/ 110358 h 536027"/>
                <a:gd name="connsiteX8" fmla="*/ 425668 w 457200"/>
                <a:gd name="connsiteY8" fmla="*/ 0 h 53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536027">
                  <a:moveTo>
                    <a:pt x="0" y="536027"/>
                  </a:moveTo>
                  <a:cubicBezTo>
                    <a:pt x="131664" y="316586"/>
                    <a:pt x="-22893" y="535422"/>
                    <a:pt x="94593" y="441434"/>
                  </a:cubicBezTo>
                  <a:cubicBezTo>
                    <a:pt x="109389" y="429598"/>
                    <a:pt x="108014" y="399710"/>
                    <a:pt x="126124" y="394138"/>
                  </a:cubicBezTo>
                  <a:cubicBezTo>
                    <a:pt x="181602" y="377068"/>
                    <a:pt x="241897" y="385154"/>
                    <a:pt x="299544" y="378372"/>
                  </a:cubicBezTo>
                  <a:cubicBezTo>
                    <a:pt x="331291" y="374637"/>
                    <a:pt x="362606" y="367862"/>
                    <a:pt x="394137" y="362607"/>
                  </a:cubicBezTo>
                  <a:cubicBezTo>
                    <a:pt x="404647" y="346841"/>
                    <a:pt x="417972" y="332625"/>
                    <a:pt x="425668" y="315310"/>
                  </a:cubicBezTo>
                  <a:cubicBezTo>
                    <a:pt x="439167" y="284938"/>
                    <a:pt x="457200" y="220717"/>
                    <a:pt x="457200" y="220717"/>
                  </a:cubicBezTo>
                  <a:cubicBezTo>
                    <a:pt x="451945" y="183931"/>
                    <a:pt x="447085" y="147086"/>
                    <a:pt x="441434" y="110358"/>
                  </a:cubicBezTo>
                  <a:cubicBezTo>
                    <a:pt x="424804" y="2267"/>
                    <a:pt x="425668" y="49098"/>
                    <a:pt x="425668" y="0"/>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0" name="Freeform 9"/>
            <p:cNvSpPr/>
            <p:nvPr/>
          </p:nvSpPr>
          <p:spPr bwMode="auto">
            <a:xfrm>
              <a:off x="5596759" y="4240924"/>
              <a:ext cx="662151" cy="283779"/>
            </a:xfrm>
            <a:custGeom>
              <a:avLst/>
              <a:gdLst>
                <a:gd name="connsiteX0" fmla="*/ 662151 w 662151"/>
                <a:gd name="connsiteY0" fmla="*/ 283779 h 283779"/>
                <a:gd name="connsiteX1" fmla="*/ 536027 w 662151"/>
                <a:gd name="connsiteY1" fmla="*/ 252248 h 283779"/>
                <a:gd name="connsiteX2" fmla="*/ 488731 w 662151"/>
                <a:gd name="connsiteY2" fmla="*/ 220717 h 283779"/>
                <a:gd name="connsiteX3" fmla="*/ 409903 w 662151"/>
                <a:gd name="connsiteY3" fmla="*/ 236483 h 283779"/>
                <a:gd name="connsiteX4" fmla="*/ 362607 w 662151"/>
                <a:gd name="connsiteY4" fmla="*/ 268014 h 283779"/>
                <a:gd name="connsiteX5" fmla="*/ 283779 w 662151"/>
                <a:gd name="connsiteY5" fmla="*/ 283779 h 283779"/>
                <a:gd name="connsiteX6" fmla="*/ 126124 w 662151"/>
                <a:gd name="connsiteY6" fmla="*/ 268014 h 283779"/>
                <a:gd name="connsiteX7" fmla="*/ 110358 w 662151"/>
                <a:gd name="connsiteY7" fmla="*/ 220717 h 283779"/>
                <a:gd name="connsiteX8" fmla="*/ 94593 w 662151"/>
                <a:gd name="connsiteY8" fmla="*/ 141890 h 283779"/>
                <a:gd name="connsiteX9" fmla="*/ 47296 w 662151"/>
                <a:gd name="connsiteY9" fmla="*/ 94593 h 283779"/>
                <a:gd name="connsiteX10" fmla="*/ 15765 w 662151"/>
                <a:gd name="connsiteY10" fmla="*/ 47297 h 283779"/>
                <a:gd name="connsiteX11" fmla="*/ 0 w 662151"/>
                <a:gd name="connsiteY11" fmla="*/ 0 h 28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151" h="283779">
                  <a:moveTo>
                    <a:pt x="662151" y="283779"/>
                  </a:moveTo>
                  <a:cubicBezTo>
                    <a:pt x="632165" y="277782"/>
                    <a:pt x="568348" y="268409"/>
                    <a:pt x="536027" y="252248"/>
                  </a:cubicBezTo>
                  <a:cubicBezTo>
                    <a:pt x="519080" y="243774"/>
                    <a:pt x="504496" y="231227"/>
                    <a:pt x="488731" y="220717"/>
                  </a:cubicBezTo>
                  <a:cubicBezTo>
                    <a:pt x="462455" y="225972"/>
                    <a:pt x="434993" y="227074"/>
                    <a:pt x="409903" y="236483"/>
                  </a:cubicBezTo>
                  <a:cubicBezTo>
                    <a:pt x="392162" y="243136"/>
                    <a:pt x="380348" y="261361"/>
                    <a:pt x="362607" y="268014"/>
                  </a:cubicBezTo>
                  <a:cubicBezTo>
                    <a:pt x="337517" y="277423"/>
                    <a:pt x="310055" y="278524"/>
                    <a:pt x="283779" y="283779"/>
                  </a:cubicBezTo>
                  <a:cubicBezTo>
                    <a:pt x="231227" y="278524"/>
                    <a:pt x="175758" y="286063"/>
                    <a:pt x="126124" y="268014"/>
                  </a:cubicBezTo>
                  <a:cubicBezTo>
                    <a:pt x="110506" y="262335"/>
                    <a:pt x="114389" y="236839"/>
                    <a:pt x="110358" y="220717"/>
                  </a:cubicBezTo>
                  <a:cubicBezTo>
                    <a:pt x="103859" y="194721"/>
                    <a:pt x="106577" y="165857"/>
                    <a:pt x="94593" y="141890"/>
                  </a:cubicBezTo>
                  <a:cubicBezTo>
                    <a:pt x="84622" y="121948"/>
                    <a:pt x="61570" y="111721"/>
                    <a:pt x="47296" y="94593"/>
                  </a:cubicBezTo>
                  <a:cubicBezTo>
                    <a:pt x="35166" y="80037"/>
                    <a:pt x="26275" y="63062"/>
                    <a:pt x="15765" y="47297"/>
                  </a:cubicBezTo>
                  <a:lnTo>
                    <a:pt x="0" y="0"/>
                  </a:lnTo>
                </a:path>
              </a:pathLst>
            </a:custGeom>
            <a:ln>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1" name="Freeform 10"/>
            <p:cNvSpPr/>
            <p:nvPr/>
          </p:nvSpPr>
          <p:spPr bwMode="auto">
            <a:xfrm>
              <a:off x="6243145" y="4035972"/>
              <a:ext cx="94593" cy="409904"/>
            </a:xfrm>
            <a:custGeom>
              <a:avLst/>
              <a:gdLst>
                <a:gd name="connsiteX0" fmla="*/ 94593 w 94593"/>
                <a:gd name="connsiteY0" fmla="*/ 409904 h 409904"/>
                <a:gd name="connsiteX1" fmla="*/ 78827 w 94593"/>
                <a:gd name="connsiteY1" fmla="*/ 78828 h 409904"/>
                <a:gd name="connsiteX2" fmla="*/ 47296 w 94593"/>
                <a:gd name="connsiteY2" fmla="*/ 31531 h 409904"/>
                <a:gd name="connsiteX3" fmla="*/ 0 w 94593"/>
                <a:gd name="connsiteY3" fmla="*/ 0 h 409904"/>
              </a:gdLst>
              <a:ahLst/>
              <a:cxnLst>
                <a:cxn ang="0">
                  <a:pos x="connsiteX0" y="connsiteY0"/>
                </a:cxn>
                <a:cxn ang="0">
                  <a:pos x="connsiteX1" y="connsiteY1"/>
                </a:cxn>
                <a:cxn ang="0">
                  <a:pos x="connsiteX2" y="connsiteY2"/>
                </a:cxn>
                <a:cxn ang="0">
                  <a:pos x="connsiteX3" y="connsiteY3"/>
                </a:cxn>
              </a:cxnLst>
              <a:rect l="l" t="t" r="r" b="b"/>
              <a:pathLst>
                <a:path w="94593" h="409904">
                  <a:moveTo>
                    <a:pt x="94593" y="409904"/>
                  </a:moveTo>
                  <a:cubicBezTo>
                    <a:pt x="89338" y="299545"/>
                    <a:pt x="92531" y="188459"/>
                    <a:pt x="78827" y="78828"/>
                  </a:cubicBezTo>
                  <a:cubicBezTo>
                    <a:pt x="76477" y="60026"/>
                    <a:pt x="60694" y="44929"/>
                    <a:pt x="47296" y="31531"/>
                  </a:cubicBezTo>
                  <a:cubicBezTo>
                    <a:pt x="33898" y="18133"/>
                    <a:pt x="0" y="0"/>
                    <a:pt x="0" y="0"/>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2" name="Freeform 11"/>
            <p:cNvSpPr/>
            <p:nvPr/>
          </p:nvSpPr>
          <p:spPr bwMode="auto">
            <a:xfrm>
              <a:off x="6099181" y="4083269"/>
              <a:ext cx="128198" cy="441434"/>
            </a:xfrm>
            <a:custGeom>
              <a:avLst/>
              <a:gdLst>
                <a:gd name="connsiteX0" fmla="*/ 128198 w 128198"/>
                <a:gd name="connsiteY0" fmla="*/ 441434 h 441434"/>
                <a:gd name="connsiteX1" fmla="*/ 17840 w 128198"/>
                <a:gd name="connsiteY1" fmla="*/ 425669 h 441434"/>
                <a:gd name="connsiteX2" fmla="*/ 2074 w 128198"/>
                <a:gd name="connsiteY2" fmla="*/ 378372 h 441434"/>
                <a:gd name="connsiteX3" fmla="*/ 2074 w 128198"/>
                <a:gd name="connsiteY3" fmla="*/ 0 h 441434"/>
              </a:gdLst>
              <a:ahLst/>
              <a:cxnLst>
                <a:cxn ang="0">
                  <a:pos x="connsiteX0" y="connsiteY0"/>
                </a:cxn>
                <a:cxn ang="0">
                  <a:pos x="connsiteX1" y="connsiteY1"/>
                </a:cxn>
                <a:cxn ang="0">
                  <a:pos x="connsiteX2" y="connsiteY2"/>
                </a:cxn>
                <a:cxn ang="0">
                  <a:pos x="connsiteX3" y="connsiteY3"/>
                </a:cxn>
              </a:cxnLst>
              <a:rect l="l" t="t" r="r" b="b"/>
              <a:pathLst>
                <a:path w="128198" h="441434">
                  <a:moveTo>
                    <a:pt x="128198" y="441434"/>
                  </a:moveTo>
                  <a:cubicBezTo>
                    <a:pt x="91412" y="436179"/>
                    <a:pt x="51076" y="442287"/>
                    <a:pt x="17840" y="425669"/>
                  </a:cubicBezTo>
                  <a:cubicBezTo>
                    <a:pt x="2976" y="418237"/>
                    <a:pt x="2689" y="394979"/>
                    <a:pt x="2074" y="378372"/>
                  </a:cubicBezTo>
                  <a:cubicBezTo>
                    <a:pt x="-2594" y="252334"/>
                    <a:pt x="2074" y="126124"/>
                    <a:pt x="2074" y="0"/>
                  </a:cubicBezTo>
                </a:path>
              </a:pathLst>
            </a:custGeom>
            <a:no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3" name="Freeform 12"/>
            <p:cNvSpPr/>
            <p:nvPr/>
          </p:nvSpPr>
          <p:spPr bwMode="auto">
            <a:xfrm>
              <a:off x="6414976" y="4682359"/>
              <a:ext cx="758334" cy="740991"/>
            </a:xfrm>
            <a:custGeom>
              <a:avLst/>
              <a:gdLst>
                <a:gd name="connsiteX0" fmla="*/ 1590 w 758334"/>
                <a:gd name="connsiteY0" fmla="*/ 0 h 740991"/>
                <a:gd name="connsiteX1" fmla="*/ 17355 w 758334"/>
                <a:gd name="connsiteY1" fmla="*/ 362607 h 740991"/>
                <a:gd name="connsiteX2" fmla="*/ 111948 w 758334"/>
                <a:gd name="connsiteY2" fmla="*/ 425669 h 740991"/>
                <a:gd name="connsiteX3" fmla="*/ 190776 w 758334"/>
                <a:gd name="connsiteY3" fmla="*/ 520262 h 740991"/>
                <a:gd name="connsiteX4" fmla="*/ 285369 w 758334"/>
                <a:gd name="connsiteY4" fmla="*/ 551793 h 740991"/>
                <a:gd name="connsiteX5" fmla="*/ 332665 w 758334"/>
                <a:gd name="connsiteY5" fmla="*/ 567558 h 740991"/>
                <a:gd name="connsiteX6" fmla="*/ 379962 w 758334"/>
                <a:gd name="connsiteY6" fmla="*/ 583324 h 740991"/>
                <a:gd name="connsiteX7" fmla="*/ 490321 w 758334"/>
                <a:gd name="connsiteY7" fmla="*/ 614855 h 740991"/>
                <a:gd name="connsiteX8" fmla="*/ 521852 w 758334"/>
                <a:gd name="connsiteY8" fmla="*/ 662151 h 740991"/>
                <a:gd name="connsiteX9" fmla="*/ 569148 w 758334"/>
                <a:gd name="connsiteY9" fmla="*/ 677917 h 740991"/>
                <a:gd name="connsiteX10" fmla="*/ 616445 w 758334"/>
                <a:gd name="connsiteY10" fmla="*/ 709448 h 740991"/>
                <a:gd name="connsiteX11" fmla="*/ 663741 w 758334"/>
                <a:gd name="connsiteY11" fmla="*/ 725213 h 740991"/>
                <a:gd name="connsiteX12" fmla="*/ 758334 w 758334"/>
                <a:gd name="connsiteY12" fmla="*/ 740979 h 74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8334" h="740991">
                  <a:moveTo>
                    <a:pt x="1590" y="0"/>
                  </a:moveTo>
                  <a:cubicBezTo>
                    <a:pt x="6845" y="120869"/>
                    <a:pt x="-13007" y="245496"/>
                    <a:pt x="17355" y="362607"/>
                  </a:cubicBezTo>
                  <a:cubicBezTo>
                    <a:pt x="26865" y="399290"/>
                    <a:pt x="111948" y="425669"/>
                    <a:pt x="111948" y="425669"/>
                  </a:cubicBezTo>
                  <a:cubicBezTo>
                    <a:pt x="131573" y="455107"/>
                    <a:pt x="158644" y="502411"/>
                    <a:pt x="190776" y="520262"/>
                  </a:cubicBezTo>
                  <a:cubicBezTo>
                    <a:pt x="219830" y="536403"/>
                    <a:pt x="253838" y="541283"/>
                    <a:pt x="285369" y="551793"/>
                  </a:cubicBezTo>
                  <a:lnTo>
                    <a:pt x="332665" y="567558"/>
                  </a:lnTo>
                  <a:cubicBezTo>
                    <a:pt x="348431" y="572813"/>
                    <a:pt x="363840" y="579294"/>
                    <a:pt x="379962" y="583324"/>
                  </a:cubicBezTo>
                  <a:cubicBezTo>
                    <a:pt x="459146" y="603119"/>
                    <a:pt x="422468" y="592237"/>
                    <a:pt x="490321" y="614855"/>
                  </a:cubicBezTo>
                  <a:cubicBezTo>
                    <a:pt x="500831" y="630620"/>
                    <a:pt x="507056" y="650314"/>
                    <a:pt x="521852" y="662151"/>
                  </a:cubicBezTo>
                  <a:cubicBezTo>
                    <a:pt x="534829" y="672532"/>
                    <a:pt x="554284" y="670485"/>
                    <a:pt x="569148" y="677917"/>
                  </a:cubicBezTo>
                  <a:cubicBezTo>
                    <a:pt x="586095" y="686391"/>
                    <a:pt x="599497" y="700974"/>
                    <a:pt x="616445" y="709448"/>
                  </a:cubicBezTo>
                  <a:cubicBezTo>
                    <a:pt x="631309" y="716880"/>
                    <a:pt x="647619" y="721183"/>
                    <a:pt x="663741" y="725213"/>
                  </a:cubicBezTo>
                  <a:cubicBezTo>
                    <a:pt x="730927" y="742010"/>
                    <a:pt x="719066" y="740979"/>
                    <a:pt x="758334" y="740979"/>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6" name="Freeform 15"/>
            <p:cNvSpPr/>
            <p:nvPr/>
          </p:nvSpPr>
          <p:spPr bwMode="auto">
            <a:xfrm>
              <a:off x="6006662" y="5044966"/>
              <a:ext cx="409904" cy="551793"/>
            </a:xfrm>
            <a:custGeom>
              <a:avLst/>
              <a:gdLst>
                <a:gd name="connsiteX0" fmla="*/ 409904 w 409904"/>
                <a:gd name="connsiteY0" fmla="*/ 0 h 551793"/>
                <a:gd name="connsiteX1" fmla="*/ 362607 w 409904"/>
                <a:gd name="connsiteY1" fmla="*/ 126124 h 551793"/>
                <a:gd name="connsiteX2" fmla="*/ 346841 w 409904"/>
                <a:gd name="connsiteY2" fmla="*/ 189186 h 551793"/>
                <a:gd name="connsiteX3" fmla="*/ 299545 w 409904"/>
                <a:gd name="connsiteY3" fmla="*/ 236482 h 551793"/>
                <a:gd name="connsiteX4" fmla="*/ 204952 w 409904"/>
                <a:gd name="connsiteY4" fmla="*/ 268013 h 551793"/>
                <a:gd name="connsiteX5" fmla="*/ 173421 w 409904"/>
                <a:gd name="connsiteY5" fmla="*/ 315310 h 551793"/>
                <a:gd name="connsiteX6" fmla="*/ 110359 w 409904"/>
                <a:gd name="connsiteY6" fmla="*/ 457200 h 551793"/>
                <a:gd name="connsiteX7" fmla="*/ 63062 w 409904"/>
                <a:gd name="connsiteY7" fmla="*/ 472965 h 551793"/>
                <a:gd name="connsiteX8" fmla="*/ 0 w 409904"/>
                <a:gd name="connsiteY8" fmla="*/ 551793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904" h="551793">
                  <a:moveTo>
                    <a:pt x="409904" y="0"/>
                  </a:moveTo>
                  <a:cubicBezTo>
                    <a:pt x="369918" y="199924"/>
                    <a:pt x="423500" y="-15960"/>
                    <a:pt x="362607" y="126124"/>
                  </a:cubicBezTo>
                  <a:cubicBezTo>
                    <a:pt x="354072" y="146040"/>
                    <a:pt x="357591" y="170373"/>
                    <a:pt x="346841" y="189186"/>
                  </a:cubicBezTo>
                  <a:cubicBezTo>
                    <a:pt x="335779" y="208544"/>
                    <a:pt x="319035" y="225654"/>
                    <a:pt x="299545" y="236482"/>
                  </a:cubicBezTo>
                  <a:cubicBezTo>
                    <a:pt x="270491" y="252623"/>
                    <a:pt x="204952" y="268013"/>
                    <a:pt x="204952" y="268013"/>
                  </a:cubicBezTo>
                  <a:cubicBezTo>
                    <a:pt x="194442" y="283779"/>
                    <a:pt x="181116" y="297995"/>
                    <a:pt x="173421" y="315310"/>
                  </a:cubicBezTo>
                  <a:cubicBezTo>
                    <a:pt x="158804" y="348199"/>
                    <a:pt x="147268" y="427673"/>
                    <a:pt x="110359" y="457200"/>
                  </a:cubicBezTo>
                  <a:cubicBezTo>
                    <a:pt x="97382" y="467581"/>
                    <a:pt x="78828" y="467710"/>
                    <a:pt x="63062" y="472965"/>
                  </a:cubicBezTo>
                  <a:cubicBezTo>
                    <a:pt x="23286" y="532630"/>
                    <a:pt x="44929" y="506864"/>
                    <a:pt x="0" y="551793"/>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8" name="Freeform 17"/>
            <p:cNvSpPr/>
            <p:nvPr/>
          </p:nvSpPr>
          <p:spPr bwMode="auto">
            <a:xfrm>
              <a:off x="7110248" y="5439103"/>
              <a:ext cx="126124" cy="835573"/>
            </a:xfrm>
            <a:custGeom>
              <a:avLst/>
              <a:gdLst>
                <a:gd name="connsiteX0" fmla="*/ 31531 w 126124"/>
                <a:gd name="connsiteY0" fmla="*/ 0 h 835573"/>
                <a:gd name="connsiteX1" fmla="*/ 110359 w 126124"/>
                <a:gd name="connsiteY1" fmla="*/ 15766 h 835573"/>
                <a:gd name="connsiteX2" fmla="*/ 126124 w 126124"/>
                <a:gd name="connsiteY2" fmla="*/ 63063 h 835573"/>
                <a:gd name="connsiteX3" fmla="*/ 110359 w 126124"/>
                <a:gd name="connsiteY3" fmla="*/ 299545 h 835573"/>
                <a:gd name="connsiteX4" fmla="*/ 94593 w 126124"/>
                <a:gd name="connsiteY4" fmla="*/ 346842 h 835573"/>
                <a:gd name="connsiteX5" fmla="*/ 47297 w 126124"/>
                <a:gd name="connsiteY5" fmla="*/ 378373 h 835573"/>
                <a:gd name="connsiteX6" fmla="*/ 31531 w 126124"/>
                <a:gd name="connsiteY6" fmla="*/ 441435 h 835573"/>
                <a:gd name="connsiteX7" fmla="*/ 15766 w 126124"/>
                <a:gd name="connsiteY7" fmla="*/ 488731 h 835573"/>
                <a:gd name="connsiteX8" fmla="*/ 0 w 126124"/>
                <a:gd name="connsiteY8" fmla="*/ 835573 h 83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24" h="835573">
                  <a:moveTo>
                    <a:pt x="31531" y="0"/>
                  </a:moveTo>
                  <a:cubicBezTo>
                    <a:pt x="57807" y="5255"/>
                    <a:pt x="88063" y="902"/>
                    <a:pt x="110359" y="15766"/>
                  </a:cubicBezTo>
                  <a:cubicBezTo>
                    <a:pt x="124186" y="24984"/>
                    <a:pt x="126124" y="46445"/>
                    <a:pt x="126124" y="63063"/>
                  </a:cubicBezTo>
                  <a:cubicBezTo>
                    <a:pt x="126124" y="142065"/>
                    <a:pt x="119083" y="221026"/>
                    <a:pt x="110359" y="299545"/>
                  </a:cubicBezTo>
                  <a:cubicBezTo>
                    <a:pt x="108524" y="316062"/>
                    <a:pt x="104974" y="333865"/>
                    <a:pt x="94593" y="346842"/>
                  </a:cubicBezTo>
                  <a:cubicBezTo>
                    <a:pt x="82757" y="361638"/>
                    <a:pt x="63062" y="367863"/>
                    <a:pt x="47297" y="378373"/>
                  </a:cubicBezTo>
                  <a:cubicBezTo>
                    <a:pt x="42042" y="399394"/>
                    <a:pt x="37484" y="420601"/>
                    <a:pt x="31531" y="441435"/>
                  </a:cubicBezTo>
                  <a:cubicBezTo>
                    <a:pt x="26966" y="457414"/>
                    <a:pt x="17146" y="472170"/>
                    <a:pt x="15766" y="488731"/>
                  </a:cubicBezTo>
                  <a:cubicBezTo>
                    <a:pt x="-250" y="680923"/>
                    <a:pt x="0" y="716179"/>
                    <a:pt x="0" y="835573"/>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19" name="Freeform 18"/>
            <p:cNvSpPr/>
            <p:nvPr/>
          </p:nvSpPr>
          <p:spPr bwMode="auto">
            <a:xfrm>
              <a:off x="5961430" y="5580993"/>
              <a:ext cx="297480" cy="772510"/>
            </a:xfrm>
            <a:custGeom>
              <a:avLst/>
              <a:gdLst>
                <a:gd name="connsiteX0" fmla="*/ 76763 w 297480"/>
                <a:gd name="connsiteY0" fmla="*/ 0 h 772510"/>
                <a:gd name="connsiteX1" fmla="*/ 29467 w 297480"/>
                <a:gd name="connsiteY1" fmla="*/ 268014 h 772510"/>
                <a:gd name="connsiteX2" fmla="*/ 76763 w 297480"/>
                <a:gd name="connsiteY2" fmla="*/ 315310 h 772510"/>
                <a:gd name="connsiteX3" fmla="*/ 139825 w 297480"/>
                <a:gd name="connsiteY3" fmla="*/ 409904 h 772510"/>
                <a:gd name="connsiteX4" fmla="*/ 202887 w 297480"/>
                <a:gd name="connsiteY4" fmla="*/ 583324 h 772510"/>
                <a:gd name="connsiteX5" fmla="*/ 250184 w 297480"/>
                <a:gd name="connsiteY5" fmla="*/ 599090 h 772510"/>
                <a:gd name="connsiteX6" fmla="*/ 265949 w 297480"/>
                <a:gd name="connsiteY6" fmla="*/ 693683 h 772510"/>
                <a:gd name="connsiteX7" fmla="*/ 297480 w 297480"/>
                <a:gd name="connsiteY7" fmla="*/ 772510 h 77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480" h="772510">
                  <a:moveTo>
                    <a:pt x="76763" y="0"/>
                  </a:moveTo>
                  <a:cubicBezTo>
                    <a:pt x="-9546" y="107887"/>
                    <a:pt x="-19717" y="83574"/>
                    <a:pt x="29467" y="268014"/>
                  </a:cubicBezTo>
                  <a:cubicBezTo>
                    <a:pt x="35212" y="289557"/>
                    <a:pt x="63075" y="297711"/>
                    <a:pt x="76763" y="315310"/>
                  </a:cubicBezTo>
                  <a:cubicBezTo>
                    <a:pt x="100029" y="345223"/>
                    <a:pt x="139825" y="409904"/>
                    <a:pt x="139825" y="409904"/>
                  </a:cubicBezTo>
                  <a:cubicBezTo>
                    <a:pt x="148150" y="443206"/>
                    <a:pt x="159473" y="548593"/>
                    <a:pt x="202887" y="583324"/>
                  </a:cubicBezTo>
                  <a:cubicBezTo>
                    <a:pt x="215864" y="593705"/>
                    <a:pt x="234418" y="593835"/>
                    <a:pt x="250184" y="599090"/>
                  </a:cubicBezTo>
                  <a:cubicBezTo>
                    <a:pt x="255439" y="630621"/>
                    <a:pt x="259015" y="662478"/>
                    <a:pt x="265949" y="693683"/>
                  </a:cubicBezTo>
                  <a:cubicBezTo>
                    <a:pt x="273741" y="728745"/>
                    <a:pt x="282550" y="742649"/>
                    <a:pt x="297480" y="772510"/>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0" name="Freeform 19"/>
            <p:cNvSpPr/>
            <p:nvPr/>
          </p:nvSpPr>
          <p:spPr bwMode="auto">
            <a:xfrm>
              <a:off x="6097615" y="4067503"/>
              <a:ext cx="192826" cy="394138"/>
            </a:xfrm>
            <a:custGeom>
              <a:avLst/>
              <a:gdLst>
                <a:gd name="connsiteX0" fmla="*/ 192826 w 192826"/>
                <a:gd name="connsiteY0" fmla="*/ 394138 h 394138"/>
                <a:gd name="connsiteX1" fmla="*/ 129764 w 192826"/>
                <a:gd name="connsiteY1" fmla="*/ 315311 h 394138"/>
                <a:gd name="connsiteX2" fmla="*/ 66702 w 192826"/>
                <a:gd name="connsiteY2" fmla="*/ 220718 h 394138"/>
                <a:gd name="connsiteX3" fmla="*/ 19406 w 192826"/>
                <a:gd name="connsiteY3" fmla="*/ 189187 h 394138"/>
                <a:gd name="connsiteX4" fmla="*/ 3640 w 192826"/>
                <a:gd name="connsiteY4" fmla="*/ 0 h 394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26" h="394138">
                  <a:moveTo>
                    <a:pt x="192826" y="394138"/>
                  </a:moveTo>
                  <a:cubicBezTo>
                    <a:pt x="171805" y="367862"/>
                    <a:pt x="149556" y="342524"/>
                    <a:pt x="129764" y="315311"/>
                  </a:cubicBezTo>
                  <a:cubicBezTo>
                    <a:pt x="107475" y="284664"/>
                    <a:pt x="98233" y="241739"/>
                    <a:pt x="66702" y="220718"/>
                  </a:cubicBezTo>
                  <a:lnTo>
                    <a:pt x="19406" y="189187"/>
                  </a:lnTo>
                  <a:cubicBezTo>
                    <a:pt x="-11317" y="97021"/>
                    <a:pt x="3640" y="158509"/>
                    <a:pt x="3640" y="0"/>
                  </a:cubicBezTo>
                </a:path>
              </a:pathLst>
            </a:custGeom>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1" name="Freeform 20"/>
            <p:cNvSpPr/>
            <p:nvPr/>
          </p:nvSpPr>
          <p:spPr bwMode="auto">
            <a:xfrm>
              <a:off x="6369269" y="4698124"/>
              <a:ext cx="788276" cy="599132"/>
            </a:xfrm>
            <a:custGeom>
              <a:avLst/>
              <a:gdLst>
                <a:gd name="connsiteX0" fmla="*/ 0 w 788276"/>
                <a:gd name="connsiteY0" fmla="*/ 0 h 599132"/>
                <a:gd name="connsiteX1" fmla="*/ 15765 w 788276"/>
                <a:gd name="connsiteY1" fmla="*/ 409904 h 599132"/>
                <a:gd name="connsiteX2" fmla="*/ 31531 w 788276"/>
                <a:gd name="connsiteY2" fmla="*/ 457200 h 599132"/>
                <a:gd name="connsiteX3" fmla="*/ 78828 w 788276"/>
                <a:gd name="connsiteY3" fmla="*/ 488731 h 599132"/>
                <a:gd name="connsiteX4" fmla="*/ 204952 w 788276"/>
                <a:gd name="connsiteY4" fmla="*/ 520262 h 599132"/>
                <a:gd name="connsiteX5" fmla="*/ 331076 w 788276"/>
                <a:gd name="connsiteY5" fmla="*/ 536028 h 599132"/>
                <a:gd name="connsiteX6" fmla="*/ 567559 w 788276"/>
                <a:gd name="connsiteY6" fmla="*/ 567559 h 599132"/>
                <a:gd name="connsiteX7" fmla="*/ 725214 w 788276"/>
                <a:gd name="connsiteY7" fmla="*/ 583324 h 599132"/>
                <a:gd name="connsiteX8" fmla="*/ 788276 w 788276"/>
                <a:gd name="connsiteY8" fmla="*/ 599090 h 59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276" h="599132">
                  <a:moveTo>
                    <a:pt x="0" y="0"/>
                  </a:moveTo>
                  <a:cubicBezTo>
                    <a:pt x="5255" y="136635"/>
                    <a:pt x="6357" y="273492"/>
                    <a:pt x="15765" y="409904"/>
                  </a:cubicBezTo>
                  <a:cubicBezTo>
                    <a:pt x="16908" y="426483"/>
                    <a:pt x="21150" y="444223"/>
                    <a:pt x="31531" y="457200"/>
                  </a:cubicBezTo>
                  <a:cubicBezTo>
                    <a:pt x="43368" y="471996"/>
                    <a:pt x="61881" y="480257"/>
                    <a:pt x="78828" y="488731"/>
                  </a:cubicBezTo>
                  <a:cubicBezTo>
                    <a:pt x="108671" y="503653"/>
                    <a:pt x="178961" y="516263"/>
                    <a:pt x="204952" y="520262"/>
                  </a:cubicBezTo>
                  <a:cubicBezTo>
                    <a:pt x="246828" y="526704"/>
                    <a:pt x="289079" y="530428"/>
                    <a:pt x="331076" y="536028"/>
                  </a:cubicBezTo>
                  <a:cubicBezTo>
                    <a:pt x="459252" y="553118"/>
                    <a:pt x="432069" y="552505"/>
                    <a:pt x="567559" y="567559"/>
                  </a:cubicBezTo>
                  <a:cubicBezTo>
                    <a:pt x="620050" y="573391"/>
                    <a:pt x="672662" y="578069"/>
                    <a:pt x="725214" y="583324"/>
                  </a:cubicBezTo>
                  <a:cubicBezTo>
                    <a:pt x="777496" y="600752"/>
                    <a:pt x="755892" y="599090"/>
                    <a:pt x="788276" y="599090"/>
                  </a:cubicBezTo>
                </a:path>
              </a:pathLst>
            </a:custGeom>
            <a:ln>
              <a:solidFill>
                <a:srgbClr val="FF3300"/>
              </a:solidFill>
              <a:headEnd type="none" w="med" len="med"/>
              <a:tailEnd type="none" w="med" len="med"/>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2" name="Freeform 21"/>
            <p:cNvSpPr/>
            <p:nvPr/>
          </p:nvSpPr>
          <p:spPr bwMode="auto">
            <a:xfrm>
              <a:off x="6180083" y="4004441"/>
              <a:ext cx="159839" cy="441435"/>
            </a:xfrm>
            <a:custGeom>
              <a:avLst/>
              <a:gdLst>
                <a:gd name="connsiteX0" fmla="*/ 157655 w 159839"/>
                <a:gd name="connsiteY0" fmla="*/ 441435 h 441435"/>
                <a:gd name="connsiteX1" fmla="*/ 110358 w 159839"/>
                <a:gd name="connsiteY1" fmla="*/ 173421 h 441435"/>
                <a:gd name="connsiteX2" fmla="*/ 63062 w 159839"/>
                <a:gd name="connsiteY2" fmla="*/ 157656 h 441435"/>
                <a:gd name="connsiteX3" fmla="*/ 31531 w 159839"/>
                <a:gd name="connsiteY3" fmla="*/ 110359 h 441435"/>
                <a:gd name="connsiteX4" fmla="*/ 15765 w 159839"/>
                <a:gd name="connsiteY4" fmla="*/ 31531 h 441435"/>
                <a:gd name="connsiteX5" fmla="*/ 0 w 159839"/>
                <a:gd name="connsiteY5"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39" h="441435">
                  <a:moveTo>
                    <a:pt x="157655" y="441435"/>
                  </a:moveTo>
                  <a:cubicBezTo>
                    <a:pt x="155495" y="411195"/>
                    <a:pt x="178961" y="228304"/>
                    <a:pt x="110358" y="173421"/>
                  </a:cubicBezTo>
                  <a:cubicBezTo>
                    <a:pt x="97381" y="163040"/>
                    <a:pt x="78827" y="162911"/>
                    <a:pt x="63062" y="157656"/>
                  </a:cubicBezTo>
                  <a:cubicBezTo>
                    <a:pt x="52552" y="141890"/>
                    <a:pt x="38184" y="128100"/>
                    <a:pt x="31531" y="110359"/>
                  </a:cubicBezTo>
                  <a:cubicBezTo>
                    <a:pt x="22122" y="85269"/>
                    <a:pt x="23127" y="57296"/>
                    <a:pt x="15765" y="31531"/>
                  </a:cubicBezTo>
                  <a:cubicBezTo>
                    <a:pt x="12537" y="20232"/>
                    <a:pt x="5255" y="10510"/>
                    <a:pt x="0" y="0"/>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3" name="Freeform 22"/>
            <p:cNvSpPr/>
            <p:nvPr/>
          </p:nvSpPr>
          <p:spPr bwMode="auto">
            <a:xfrm>
              <a:off x="6053959" y="4067503"/>
              <a:ext cx="236482" cy="441435"/>
            </a:xfrm>
            <a:custGeom>
              <a:avLst/>
              <a:gdLst>
                <a:gd name="connsiteX0" fmla="*/ 236482 w 236482"/>
                <a:gd name="connsiteY0" fmla="*/ 441435 h 441435"/>
                <a:gd name="connsiteX1" fmla="*/ 94593 w 236482"/>
                <a:gd name="connsiteY1" fmla="*/ 394138 h 441435"/>
                <a:gd name="connsiteX2" fmla="*/ 0 w 236482"/>
                <a:gd name="connsiteY2" fmla="*/ 315311 h 441435"/>
                <a:gd name="connsiteX3" fmla="*/ 15765 w 236482"/>
                <a:gd name="connsiteY3" fmla="*/ 204952 h 441435"/>
                <a:gd name="connsiteX4" fmla="*/ 47296 w 236482"/>
                <a:gd name="connsiteY4" fmla="*/ 110359 h 441435"/>
                <a:gd name="connsiteX5" fmla="*/ 63062 w 236482"/>
                <a:gd name="connsiteY5" fmla="*/ 63063 h 441435"/>
                <a:gd name="connsiteX6" fmla="*/ 63062 w 236482"/>
                <a:gd name="connsiteY6" fmla="*/ 0 h 44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82" h="441435">
                  <a:moveTo>
                    <a:pt x="236482" y="441435"/>
                  </a:moveTo>
                  <a:cubicBezTo>
                    <a:pt x="189186" y="425669"/>
                    <a:pt x="129846" y="429390"/>
                    <a:pt x="94593" y="394138"/>
                  </a:cubicBezTo>
                  <a:cubicBezTo>
                    <a:pt x="33898" y="333444"/>
                    <a:pt x="65847" y="359210"/>
                    <a:pt x="0" y="315311"/>
                  </a:cubicBezTo>
                  <a:cubicBezTo>
                    <a:pt x="5255" y="278525"/>
                    <a:pt x="7409" y="241160"/>
                    <a:pt x="15765" y="204952"/>
                  </a:cubicBezTo>
                  <a:cubicBezTo>
                    <a:pt x="23238" y="172567"/>
                    <a:pt x="36786" y="141890"/>
                    <a:pt x="47296" y="110359"/>
                  </a:cubicBezTo>
                  <a:cubicBezTo>
                    <a:pt x="52551" y="94594"/>
                    <a:pt x="63062" y="79681"/>
                    <a:pt x="63062" y="63063"/>
                  </a:cubicBezTo>
                  <a:lnTo>
                    <a:pt x="63062" y="0"/>
                  </a:ln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4" name="Freeform 23"/>
            <p:cNvSpPr/>
            <p:nvPr/>
          </p:nvSpPr>
          <p:spPr bwMode="auto">
            <a:xfrm>
              <a:off x="5989575" y="5171090"/>
              <a:ext cx="411225" cy="1135117"/>
            </a:xfrm>
            <a:custGeom>
              <a:avLst/>
              <a:gdLst>
                <a:gd name="connsiteX0" fmla="*/ 411225 w 411225"/>
                <a:gd name="connsiteY0" fmla="*/ 0 h 1135117"/>
                <a:gd name="connsiteX1" fmla="*/ 285101 w 411225"/>
                <a:gd name="connsiteY1" fmla="*/ 78827 h 1135117"/>
                <a:gd name="connsiteX2" fmla="*/ 190508 w 411225"/>
                <a:gd name="connsiteY2" fmla="*/ 157655 h 1135117"/>
                <a:gd name="connsiteX3" fmla="*/ 127446 w 411225"/>
                <a:gd name="connsiteY3" fmla="*/ 252248 h 1135117"/>
                <a:gd name="connsiteX4" fmla="*/ 48618 w 411225"/>
                <a:gd name="connsiteY4" fmla="*/ 331076 h 1135117"/>
                <a:gd name="connsiteX5" fmla="*/ 32853 w 411225"/>
                <a:gd name="connsiteY5" fmla="*/ 378372 h 1135117"/>
                <a:gd name="connsiteX6" fmla="*/ 1322 w 411225"/>
                <a:gd name="connsiteY6" fmla="*/ 425669 h 1135117"/>
                <a:gd name="connsiteX7" fmla="*/ 17087 w 411225"/>
                <a:gd name="connsiteY7" fmla="*/ 677917 h 1135117"/>
                <a:gd name="connsiteX8" fmla="*/ 48618 w 411225"/>
                <a:gd name="connsiteY8" fmla="*/ 725213 h 1135117"/>
                <a:gd name="connsiteX9" fmla="*/ 143211 w 411225"/>
                <a:gd name="connsiteY9" fmla="*/ 788276 h 1135117"/>
                <a:gd name="connsiteX10" fmla="*/ 158977 w 411225"/>
                <a:gd name="connsiteY10" fmla="*/ 961696 h 1135117"/>
                <a:gd name="connsiteX11" fmla="*/ 174742 w 411225"/>
                <a:gd name="connsiteY11" fmla="*/ 1008993 h 1135117"/>
                <a:gd name="connsiteX12" fmla="*/ 190508 w 411225"/>
                <a:gd name="connsiteY12" fmla="*/ 1072055 h 1135117"/>
                <a:gd name="connsiteX13" fmla="*/ 206273 w 411225"/>
                <a:gd name="connsiteY13" fmla="*/ 1135117 h 113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225" h="1135117">
                  <a:moveTo>
                    <a:pt x="411225" y="0"/>
                  </a:moveTo>
                  <a:cubicBezTo>
                    <a:pt x="400230" y="6597"/>
                    <a:pt x="305903" y="61492"/>
                    <a:pt x="285101" y="78827"/>
                  </a:cubicBezTo>
                  <a:cubicBezTo>
                    <a:pt x="163712" y="179985"/>
                    <a:pt x="307934" y="79370"/>
                    <a:pt x="190508" y="157655"/>
                  </a:cubicBezTo>
                  <a:cubicBezTo>
                    <a:pt x="169487" y="189186"/>
                    <a:pt x="154242" y="225452"/>
                    <a:pt x="127446" y="252248"/>
                  </a:cubicBezTo>
                  <a:lnTo>
                    <a:pt x="48618" y="331076"/>
                  </a:lnTo>
                  <a:cubicBezTo>
                    <a:pt x="43363" y="346841"/>
                    <a:pt x="40285" y="363508"/>
                    <a:pt x="32853" y="378372"/>
                  </a:cubicBezTo>
                  <a:cubicBezTo>
                    <a:pt x="24379" y="395320"/>
                    <a:pt x="2318" y="406747"/>
                    <a:pt x="1322" y="425669"/>
                  </a:cubicBezTo>
                  <a:cubicBezTo>
                    <a:pt x="-3106" y="509799"/>
                    <a:pt x="3948" y="594701"/>
                    <a:pt x="17087" y="677917"/>
                  </a:cubicBezTo>
                  <a:cubicBezTo>
                    <a:pt x="20042" y="696633"/>
                    <a:pt x="34358" y="712736"/>
                    <a:pt x="48618" y="725213"/>
                  </a:cubicBezTo>
                  <a:cubicBezTo>
                    <a:pt x="77137" y="750168"/>
                    <a:pt x="143211" y="788276"/>
                    <a:pt x="143211" y="788276"/>
                  </a:cubicBezTo>
                  <a:cubicBezTo>
                    <a:pt x="148466" y="846083"/>
                    <a:pt x="150768" y="904234"/>
                    <a:pt x="158977" y="961696"/>
                  </a:cubicBezTo>
                  <a:cubicBezTo>
                    <a:pt x="161327" y="978147"/>
                    <a:pt x="170177" y="993014"/>
                    <a:pt x="174742" y="1008993"/>
                  </a:cubicBezTo>
                  <a:cubicBezTo>
                    <a:pt x="180695" y="1029827"/>
                    <a:pt x="184555" y="1051221"/>
                    <a:pt x="190508" y="1072055"/>
                  </a:cubicBezTo>
                  <a:cubicBezTo>
                    <a:pt x="207935" y="1133049"/>
                    <a:pt x="206273" y="1099978"/>
                    <a:pt x="206273" y="1135117"/>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5" name="Freeform 24"/>
            <p:cNvSpPr/>
            <p:nvPr/>
          </p:nvSpPr>
          <p:spPr bwMode="auto">
            <a:xfrm>
              <a:off x="7110248" y="5297214"/>
              <a:ext cx="47297" cy="930165"/>
            </a:xfrm>
            <a:custGeom>
              <a:avLst/>
              <a:gdLst>
                <a:gd name="connsiteX0" fmla="*/ 0 w 47297"/>
                <a:gd name="connsiteY0" fmla="*/ 0 h 930165"/>
                <a:gd name="connsiteX1" fmla="*/ 15766 w 47297"/>
                <a:gd name="connsiteY1" fmla="*/ 126124 h 930165"/>
                <a:gd name="connsiteX2" fmla="*/ 47297 w 47297"/>
                <a:gd name="connsiteY2" fmla="*/ 441434 h 930165"/>
                <a:gd name="connsiteX3" fmla="*/ 31531 w 47297"/>
                <a:gd name="connsiteY3" fmla="*/ 693683 h 930165"/>
                <a:gd name="connsiteX4" fmla="*/ 15766 w 47297"/>
                <a:gd name="connsiteY4" fmla="*/ 930165 h 930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7" h="930165">
                  <a:moveTo>
                    <a:pt x="0" y="0"/>
                  </a:moveTo>
                  <a:cubicBezTo>
                    <a:pt x="5255" y="42041"/>
                    <a:pt x="12387" y="83890"/>
                    <a:pt x="15766" y="126124"/>
                  </a:cubicBezTo>
                  <a:cubicBezTo>
                    <a:pt x="40438" y="434519"/>
                    <a:pt x="1757" y="304821"/>
                    <a:pt x="47297" y="441434"/>
                  </a:cubicBezTo>
                  <a:cubicBezTo>
                    <a:pt x="42042" y="525517"/>
                    <a:pt x="37135" y="609623"/>
                    <a:pt x="31531" y="693683"/>
                  </a:cubicBezTo>
                  <a:cubicBezTo>
                    <a:pt x="15392" y="935774"/>
                    <a:pt x="15766" y="839491"/>
                    <a:pt x="15766" y="930165"/>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6" name="Freeform 25"/>
            <p:cNvSpPr/>
            <p:nvPr/>
          </p:nvSpPr>
          <p:spPr bwMode="auto">
            <a:xfrm>
              <a:off x="5580993" y="4225159"/>
              <a:ext cx="677917" cy="378372"/>
            </a:xfrm>
            <a:custGeom>
              <a:avLst/>
              <a:gdLst>
                <a:gd name="connsiteX0" fmla="*/ 677917 w 677917"/>
                <a:gd name="connsiteY0" fmla="*/ 378372 h 378372"/>
                <a:gd name="connsiteX1" fmla="*/ 268014 w 677917"/>
                <a:gd name="connsiteY1" fmla="*/ 362607 h 378372"/>
                <a:gd name="connsiteX2" fmla="*/ 204952 w 677917"/>
                <a:gd name="connsiteY2" fmla="*/ 283779 h 378372"/>
                <a:gd name="connsiteX3" fmla="*/ 110359 w 677917"/>
                <a:gd name="connsiteY3" fmla="*/ 220717 h 378372"/>
                <a:gd name="connsiteX4" fmla="*/ 63062 w 677917"/>
                <a:gd name="connsiteY4" fmla="*/ 189186 h 378372"/>
                <a:gd name="connsiteX5" fmla="*/ 15766 w 677917"/>
                <a:gd name="connsiteY5" fmla="*/ 94593 h 378372"/>
                <a:gd name="connsiteX6" fmla="*/ 0 w 677917"/>
                <a:gd name="connsiteY6" fmla="*/ 0 h 37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7917" h="378372">
                  <a:moveTo>
                    <a:pt x="677917" y="378372"/>
                  </a:moveTo>
                  <a:cubicBezTo>
                    <a:pt x="541283" y="373117"/>
                    <a:pt x="403971" y="377174"/>
                    <a:pt x="268014" y="362607"/>
                  </a:cubicBezTo>
                  <a:cubicBezTo>
                    <a:pt x="249932" y="360670"/>
                    <a:pt x="210506" y="288639"/>
                    <a:pt x="204952" y="283779"/>
                  </a:cubicBezTo>
                  <a:cubicBezTo>
                    <a:pt x="176433" y="258825"/>
                    <a:pt x="141890" y="241738"/>
                    <a:pt x="110359" y="220717"/>
                  </a:cubicBezTo>
                  <a:lnTo>
                    <a:pt x="63062" y="189186"/>
                  </a:lnTo>
                  <a:cubicBezTo>
                    <a:pt x="34716" y="146667"/>
                    <a:pt x="26645" y="143548"/>
                    <a:pt x="15766" y="94593"/>
                  </a:cubicBezTo>
                  <a:cubicBezTo>
                    <a:pt x="8832" y="63388"/>
                    <a:pt x="0" y="0"/>
                    <a:pt x="0" y="0"/>
                  </a:cubicBezTo>
                </a:path>
              </a:pathLst>
            </a:custGeom>
            <a:ln>
              <a:solidFill>
                <a:srgbClr val="FF3300"/>
              </a:solidFill>
            </a:ln>
          </p:spPr>
          <p:style>
            <a:lnRef idx="2">
              <a:schemeClr val="accent6"/>
            </a:lnRef>
            <a:fillRef idx="0">
              <a:schemeClr val="accent6"/>
            </a:fillRef>
            <a:effectRef idx="1">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7482990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224"/>
                                        </p:tgtEl>
                                        <p:attrNameLst>
                                          <p:attrName>style.visibility</p:attrName>
                                        </p:attrNameLst>
                                      </p:cBhvr>
                                      <p:to>
                                        <p:strVal val="visible"/>
                                      </p:to>
                                    </p:set>
                                    <p:animEffect transition="in" filter="fade">
                                      <p:cBhvr>
                                        <p:cTn id="10" dur="500"/>
                                        <p:tgtEl>
                                          <p:spTgt spid="92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9221"/>
                                        </p:tgtEl>
                                        <p:attrNameLst>
                                          <p:attrName>style.visibility</p:attrName>
                                        </p:attrNameLst>
                                      </p:cBhvr>
                                      <p:to>
                                        <p:strVal val="visible"/>
                                      </p:to>
                                    </p:set>
                                    <p:animEffect transition="in" filter="fade">
                                      <p:cBhvr>
                                        <p:cTn id="18" dur="500"/>
                                        <p:tgtEl>
                                          <p:spTgt spid="92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500"/>
                                        <p:tgtEl>
                                          <p:spTgt spid="307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2" grpId="0" animBg="1"/>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198437"/>
            <a:ext cx="8229600" cy="563563"/>
          </a:xfrm>
        </p:spPr>
        <p:txBody>
          <a:bodyPr/>
          <a:lstStyle/>
          <a:p>
            <a:pPr eaLnBrk="1" hangingPunct="1"/>
            <a:r>
              <a:rPr lang="en-US" sz="4000"/>
              <a:t>Temperate Deciduous Forest</a:t>
            </a:r>
          </a:p>
        </p:txBody>
      </p:sp>
      <p:sp>
        <p:nvSpPr>
          <p:cNvPr id="93187" name="Rectangle 3"/>
          <p:cNvSpPr>
            <a:spLocks noGrp="1" noChangeArrowheads="1"/>
          </p:cNvSpPr>
          <p:nvPr>
            <p:ph type="body" idx="1"/>
          </p:nvPr>
        </p:nvSpPr>
        <p:spPr>
          <a:xfrm>
            <a:off x="228600" y="838200"/>
            <a:ext cx="8686800" cy="5410200"/>
          </a:xfrm>
        </p:spPr>
        <p:txBody>
          <a:bodyPr/>
          <a:lstStyle/>
          <a:p>
            <a:pPr marL="0" indent="0" algn="just" eaLnBrk="1" hangingPunct="1">
              <a:buFontTx/>
              <a:buNone/>
            </a:pPr>
            <a:r>
              <a:rPr lang="en-US" b="1"/>
              <a:t>Details/Climate:</a:t>
            </a:r>
            <a:r>
              <a:rPr lang="en-US"/>
              <a:t> Moderate rainfall and humidity; less than a rainforest. North America, Asia, and Europe</a:t>
            </a:r>
          </a:p>
          <a:p>
            <a:pPr marL="0" indent="0" algn="just" eaLnBrk="1" hangingPunct="1">
              <a:buFontTx/>
              <a:buNone/>
            </a:pPr>
            <a:endParaRPr lang="en-US" b="1"/>
          </a:p>
          <a:p>
            <a:pPr marL="0" indent="0" algn="just" eaLnBrk="1" hangingPunct="1">
              <a:buFontTx/>
              <a:buNone/>
            </a:pPr>
            <a:r>
              <a:rPr lang="en-US" b="1"/>
              <a:t>Animals:  </a:t>
            </a:r>
            <a:r>
              <a:rPr lang="en-US"/>
              <a:t>Coyotes, birds, deer, squirrels, turkey, raccoons, opossum, and foxes</a:t>
            </a:r>
          </a:p>
          <a:p>
            <a:pPr marL="0" indent="0" algn="just" eaLnBrk="1" hangingPunct="1">
              <a:buFontTx/>
              <a:buNone/>
            </a:pPr>
            <a:endParaRPr lang="en-US" b="1"/>
          </a:p>
          <a:p>
            <a:pPr marL="0" indent="0" algn="just" eaLnBrk="1" hangingPunct="1">
              <a:buFontTx/>
              <a:buNone/>
            </a:pPr>
            <a:r>
              <a:rPr lang="en-US" b="1"/>
              <a:t>Plants: </a:t>
            </a:r>
            <a:r>
              <a:rPr lang="en-US"/>
              <a:t>Trees, flowers, and shrubs grow in spring and summer, then lose their leaves and become dormant in winter (deciduous): maple, oak, willow</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152400"/>
            <a:ext cx="8229600" cy="487363"/>
          </a:xfrm>
        </p:spPr>
        <p:txBody>
          <a:bodyPr/>
          <a:lstStyle/>
          <a:p>
            <a:pPr eaLnBrk="1" hangingPunct="1"/>
            <a:r>
              <a:rPr lang="en-US" sz="4000"/>
              <a:t>Temperate Deciduous Forest</a:t>
            </a:r>
          </a:p>
        </p:txBody>
      </p:sp>
      <p:grpSp>
        <p:nvGrpSpPr>
          <p:cNvPr id="2" name="Group 1"/>
          <p:cNvGrpSpPr/>
          <p:nvPr/>
        </p:nvGrpSpPr>
        <p:grpSpPr>
          <a:xfrm>
            <a:off x="141893" y="662272"/>
            <a:ext cx="9051890" cy="6198705"/>
            <a:chOff x="141893" y="662272"/>
            <a:chExt cx="9051890" cy="6198705"/>
          </a:xfrm>
        </p:grpSpPr>
        <p:pic>
          <p:nvPicPr>
            <p:cNvPr id="94221" name="Picture 13" descr="C:\Users\gvikingson\AppData\Local\Microsoft\Windows\Temporary Internet Files\Content.IE5\INFEI1W6\MP90043856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1893" y="662272"/>
              <a:ext cx="8823995" cy="5944461"/>
            </a:xfrm>
            <a:prstGeom prst="rect">
              <a:avLst/>
            </a:prstGeom>
            <a:noFill/>
            <a:extLst>
              <a:ext uri="{909E8E84-426E-40dd-AFC4-6F175D3DCCD1}">
                <a14:hiddenFill xmlns="" xmlns:a14="http://schemas.microsoft.com/office/drawing/2010/main">
                  <a:solidFill>
                    <a:srgbClr val="FFFFFF"/>
                  </a:solidFill>
                </a14:hiddenFill>
              </a:ext>
            </a:extLst>
          </p:spPr>
        </p:pic>
        <p:pic>
          <p:nvPicPr>
            <p:cNvPr id="94212"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172150" y="3733800"/>
              <a:ext cx="2409647" cy="2171647"/>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Lst>
          </p:spPr>
        </p:pic>
        <p:pic>
          <p:nvPicPr>
            <p:cNvPr id="94222" name="Picture 14" descr="C:\Users\gvikingson\AppData\Local\Microsoft\Windows\Temporary Internet Files\Content.IE5\4O3BXESW\MP900262653[1].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1132" b="100000" l="9698" r="89871"/>
                      </a14:imgEffect>
                    </a14:imgLayer>
                  </a14:imgProps>
                </a:ext>
                <a:ext uri="{28A0092B-C50C-407E-A947-70E740481C1C}">
                  <a14:useLocalDpi xmlns:a14="http://schemas.microsoft.com/office/drawing/2010/main"/>
                </a:ext>
              </a:extLst>
            </a:blip>
            <a:srcRect/>
            <a:stretch/>
          </p:blipFill>
          <p:spPr bwMode="auto">
            <a:xfrm>
              <a:off x="6993310" y="5317717"/>
              <a:ext cx="2200473" cy="1267705"/>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4223" name="Picture 15" descr="C:\Users\gvikingson\AppData\Local\Microsoft\Windows\Temporary Internet Files\Content.IE5\YGIQ3BU6\MP900262769[1].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2632" b="89474" l="9701" r="94776">
                          <a14:foregroundMark x1="49254" y1="16228" x2="61194" y2="13158"/>
                          <a14:foregroundMark x1="61940" y1="14035" x2="73134" y2="32018"/>
                          <a14:foregroundMark x1="61940" y1="13158" x2="69403" y2="18860"/>
                          <a14:foregroundMark x1="69776" y1="20175" x2="73134" y2="25439"/>
                          <a14:foregroundMark x1="73134" y1="27193" x2="73134" y2="32018"/>
                          <a14:foregroundMark x1="70522" y1="33772" x2="76119" y2="40789"/>
                          <a14:foregroundMark x1="76119" y1="42544" x2="77985" y2="45614"/>
                          <a14:foregroundMark x1="75373" y1="50877" x2="76866" y2="60526"/>
                        </a14:backgroundRemoval>
                      </a14:imgEffect>
                    </a14:imgLayer>
                  </a14:imgProps>
                </a:ext>
                <a:ext uri="{28A0092B-C50C-407E-A947-70E740481C1C}">
                  <a14:useLocalDpi xmlns:a14="http://schemas.microsoft.com/office/drawing/2010/main"/>
                </a:ext>
              </a:extLst>
            </a:blip>
            <a:srcRect/>
            <a:stretch/>
          </p:blipFill>
          <p:spPr bwMode="auto">
            <a:xfrm>
              <a:off x="4924338" y="5759566"/>
              <a:ext cx="1117741" cy="946034"/>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4224" name="Picture 16" descr="C:\Users\gvikingson\AppData\Local\Microsoft\Windows\Temporary Internet Files\Content.IE5\YGIQ3BU6\MP900262744[1].jpg"/>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0" r="97531">
                          <a14:foregroundMark x1="23457" y1="42254" x2="29630" y2="59155"/>
                          <a14:foregroundMark x1="62963" y1="46479" x2="50617" y2="61972"/>
                          <a14:foregroundMark x1="34568" y1="59155" x2="45679" y2="63380"/>
                          <a14:foregroundMark x1="38272" y1="16901" x2="66667" y2="18310"/>
                        </a14:backgroundRemoval>
                      </a14:imgEffect>
                    </a14:imgLayer>
                  </a14:imgProps>
                </a:ext>
                <a:ext uri="{28A0092B-C50C-407E-A947-70E740481C1C}">
                  <a14:useLocalDpi xmlns:a14="http://schemas.microsoft.com/office/drawing/2010/main"/>
                </a:ext>
              </a:extLst>
            </a:blip>
            <a:srcRect/>
            <a:stretch/>
          </p:blipFill>
          <p:spPr bwMode="auto">
            <a:xfrm rot="198697">
              <a:off x="2722931" y="4289299"/>
              <a:ext cx="339518" cy="295417"/>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4227" name="Picture 19" descr="http://images.clipart.com/thb/thb14/PH/000802_c108/34722176.thb.jpg?000802_c109_0013_clhs"/>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9132" b="89498" l="9783" r="96196"/>
                      </a14:imgEffect>
                    </a14:imgLayer>
                  </a14:imgProps>
                </a:ext>
                <a:ext uri="{28A0092B-C50C-407E-A947-70E740481C1C}">
                  <a14:useLocalDpi xmlns:a14="http://schemas.microsoft.com/office/drawing/2010/main"/>
                </a:ext>
              </a:extLst>
            </a:blip>
            <a:srcRect/>
            <a:stretch/>
          </p:blipFill>
          <p:spPr bwMode="auto">
            <a:xfrm rot="669133">
              <a:off x="141894" y="4596913"/>
              <a:ext cx="1670712" cy="2014653"/>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4229" name="Picture 21" descr="http://images.clipart.com/thb/thb14/PH/Corel.16289/35318684.thb.jpg?000802_c352_0075_cshs"/>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ackgroundRemoval t="0" b="93814" l="420" r="97479"/>
                      </a14:imgEffect>
                    </a14:imgLayer>
                  </a14:imgProps>
                </a:ext>
                <a:ext uri="{28A0092B-C50C-407E-A947-70E740481C1C}">
                  <a14:useLocalDpi xmlns:a14="http://schemas.microsoft.com/office/drawing/2010/main"/>
                </a:ext>
              </a:extLst>
            </a:blip>
            <a:srcRect/>
            <a:stretch/>
          </p:blipFill>
          <p:spPr bwMode="auto">
            <a:xfrm>
              <a:off x="3352800" y="5149327"/>
              <a:ext cx="1574986" cy="1291041"/>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4231" name="Picture 23" descr="http://images.clipart.com/thb/thb11/PH/5344_2005030011/10/24723156.thb.jpg?000801_0306_0005_t__s"/>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backgroundRemoval t="0" b="100000" l="0" r="100000">
                          <a14:foregroundMark x1="96887" y1="16594" x2="43191" y2="68996"/>
                          <a14:foregroundMark x1="58366" y1="70742" x2="60311" y2="86900"/>
                          <a14:foregroundMark x1="70817" y1="66376" x2="86770" y2="85153"/>
                          <a14:foregroundMark x1="13619" y1="80349" x2="1946" y2="86026"/>
                          <a14:foregroundMark x1="19066" y1="24891" x2="22957" y2="2620"/>
                          <a14:backgroundMark x1="26070" y1="22707" x2="45525" y2="13974"/>
                          <a14:backgroundMark x1="1167" y1="80349" x2="14397" y2="68559"/>
                          <a14:backgroundMark x1="15564" y1="92140" x2="10117" y2="97817"/>
                          <a14:backgroundMark x1="87160" y1="77293" x2="91829" y2="40175"/>
                        </a14:backgroundRemoval>
                      </a14:imgEffect>
                    </a14:imgLayer>
                  </a14:imgProps>
                </a:ext>
                <a:ext uri="{28A0092B-C50C-407E-A947-70E740481C1C}">
                  <a14:useLocalDpi xmlns:a14="http://schemas.microsoft.com/office/drawing/2010/main"/>
                </a:ext>
              </a:extLst>
            </a:blip>
            <a:srcRect/>
            <a:stretch/>
          </p:blipFill>
          <p:spPr bwMode="auto">
            <a:xfrm>
              <a:off x="5311851" y="662272"/>
              <a:ext cx="1698549" cy="1526347"/>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4233" name="Picture 25" descr="http://images.clipart.com/thb/thb14/PH/000802_c191/34731366.thb.jpg?000802_c196_0047_clhs"/>
            <p:cNvPicPr>
              <a:picLocks noChangeAspect="1" noChangeArrowheads="1"/>
            </p:cNvPicPr>
            <p:nvPr/>
          </p:nvPicPr>
          <p:blipFill rotWithShape="1">
            <a:blip r:embed="rId17" cstate="screen">
              <a:extLst>
                <a:ext uri="{BEBA8EAE-BF5A-486C-A8C5-ECC9F3942E4B}">
                  <a14:imgProps xmlns:a14="http://schemas.microsoft.com/office/drawing/2010/main">
                    <a14:imgLayer r:embed="rId18">
                      <a14:imgEffect>
                        <a14:backgroundRemoval t="1923" b="91154" l="1124" r="97753">
                          <a14:foregroundMark x1="20787" y1="63462" x2="7303" y2="81923"/>
                          <a14:foregroundMark x1="60674" y1="41538" x2="98315" y2="1923"/>
                        </a14:backgroundRemoval>
                      </a14:imgEffect>
                    </a14:imgLayer>
                  </a14:imgProps>
                </a:ext>
                <a:ext uri="{28A0092B-C50C-407E-A947-70E740481C1C}">
                  <a14:useLocalDpi xmlns:a14="http://schemas.microsoft.com/office/drawing/2010/main"/>
                </a:ext>
              </a:extLst>
            </a:blip>
            <a:srcRect/>
            <a:stretch/>
          </p:blipFill>
          <p:spPr bwMode="auto">
            <a:xfrm>
              <a:off x="1275336" y="1391533"/>
              <a:ext cx="1002825" cy="1474615"/>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94235" name="Picture 27" descr="http://images.clipart.com/thb/thb14/PH/Corel.2514/34791106.thb.jpg?000802_c163_0055_clhs"/>
            <p:cNvPicPr>
              <a:picLocks noChangeAspect="1" noChangeArrowheads="1"/>
            </p:cNvPicPr>
            <p:nvPr/>
          </p:nvPicPr>
          <p:blipFill>
            <a:blip r:embed="rId19" cstate="screen">
              <a:extLst>
                <a:ext uri="{BEBA8EAE-BF5A-486C-A8C5-ECC9F3942E4B}">
                  <a14:imgProps xmlns:a14="http://schemas.microsoft.com/office/drawing/2010/main">
                    <a14:imgLayer r:embed="rId20">
                      <a14:imgEffect>
                        <a14:backgroundRemoval t="9402" b="100000" l="0" r="90000">
                          <a14:foregroundMark x1="41714" y1="60684" x2="12000" y2="78632"/>
                          <a14:backgroundMark x1="24857" y1="50855" x2="27143" y2="56838"/>
                        </a14:backgroundRemoval>
                      </a14:imgEffect>
                    </a14:imgLayer>
                  </a14:imgProps>
                </a:ext>
                <a:ext uri="{28A0092B-C50C-407E-A947-70E740481C1C}">
                  <a14:useLocalDpi xmlns:a14="http://schemas.microsoft.com/office/drawing/2010/main"/>
                </a:ext>
              </a:extLst>
            </a:blip>
            <a:srcRect/>
            <a:stretch>
              <a:fillRect/>
            </a:stretch>
          </p:blipFill>
          <p:spPr bwMode="auto">
            <a:xfrm>
              <a:off x="7581797" y="1723505"/>
              <a:ext cx="1201649" cy="810670"/>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spTree>
  </p:cSld>
  <p:clrMapOvr>
    <a:masterClrMapping/>
  </p:clrMapOvr>
  <p:transition spd="slow">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76200"/>
            <a:ext cx="8229600" cy="563562"/>
          </a:xfrm>
        </p:spPr>
        <p:txBody>
          <a:bodyPr/>
          <a:lstStyle/>
          <a:p>
            <a:pPr eaLnBrk="1" hangingPunct="1"/>
            <a:r>
              <a:rPr lang="en-US" sz="4000" b="1"/>
              <a:t>Reflection: </a:t>
            </a:r>
            <a:r>
              <a:rPr lang="en-US" sz="4000" b="1" err="1"/>
              <a:t>Gombe</a:t>
            </a:r>
            <a:r>
              <a:rPr lang="en-US" sz="4000" b="1"/>
              <a:t> Forest</a:t>
            </a:r>
            <a:endParaRPr lang="en-US" sz="4000"/>
          </a:p>
        </p:txBody>
      </p:sp>
      <p:sp>
        <p:nvSpPr>
          <p:cNvPr id="95235" name="Rectangle 3"/>
          <p:cNvSpPr>
            <a:spLocks noGrp="1" noChangeArrowheads="1"/>
          </p:cNvSpPr>
          <p:nvPr>
            <p:ph type="body" idx="1"/>
          </p:nvPr>
        </p:nvSpPr>
        <p:spPr>
          <a:xfrm>
            <a:off x="152400" y="533400"/>
            <a:ext cx="5308425" cy="6096000"/>
          </a:xfrm>
        </p:spPr>
        <p:txBody>
          <a:bodyPr/>
          <a:lstStyle/>
          <a:p>
            <a:pPr marL="0" indent="0" algn="ctr" eaLnBrk="1" hangingPunct="1">
              <a:buFontTx/>
              <a:buNone/>
            </a:pPr>
            <a:r>
              <a:rPr lang="en-US" sz="2600"/>
              <a:t>Watch this </a:t>
            </a:r>
            <a:r>
              <a:rPr lang="en-US" sz="2600">
                <a:hlinkClick r:id="rId2"/>
              </a:rPr>
              <a:t>VIDEO</a:t>
            </a:r>
            <a:r>
              <a:rPr lang="en-US" sz="2600"/>
              <a:t> about deforestation and an endangered group of chimpanzees.  </a:t>
            </a:r>
          </a:p>
          <a:p>
            <a:pPr marL="0" indent="0" algn="ctr" eaLnBrk="1" hangingPunct="1">
              <a:buFontTx/>
              <a:buNone/>
            </a:pPr>
            <a:r>
              <a:rPr lang="en-US" sz="2600"/>
              <a:t>Write 5-7 sentences about:  </a:t>
            </a:r>
          </a:p>
          <a:p>
            <a:pPr marL="0" indent="0" algn="just" eaLnBrk="1" hangingPunct="1">
              <a:buFontTx/>
              <a:buNone/>
            </a:pPr>
            <a:r>
              <a:rPr lang="en-US" sz="2600" b="1"/>
              <a:t>Why you think the forests of the </a:t>
            </a:r>
            <a:r>
              <a:rPr lang="en-US" sz="2600" b="1" err="1"/>
              <a:t>Gombe</a:t>
            </a:r>
            <a:r>
              <a:rPr lang="en-US" sz="2600" b="1"/>
              <a:t> are worth preserving?  What are they currently doing to preserve the forests?  Why is their program working?  How have surrounding communities responded to the preservation?</a:t>
            </a:r>
          </a:p>
          <a:p>
            <a:pPr marL="0" indent="0" algn="just" eaLnBrk="1" hangingPunct="1">
              <a:spcBef>
                <a:spcPct val="50000"/>
              </a:spcBef>
              <a:buNone/>
            </a:pPr>
            <a:r>
              <a:rPr lang="en-US" sz="2600" b="1"/>
              <a:t>Exit Ticket:  </a:t>
            </a:r>
            <a:r>
              <a:rPr lang="en-US" sz="2600"/>
              <a:t>Create a food chain using these organisms: Spider Monkey, Sun, Fig Tree, Jaguar, Slime Mold.  </a:t>
            </a:r>
          </a:p>
          <a:p>
            <a:pPr marL="0" indent="0" algn="ctr" eaLnBrk="1" hangingPunct="1">
              <a:buFontTx/>
              <a:buNone/>
            </a:pPr>
            <a:endParaRPr lang="en-US" sz="2600" b="1"/>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grpSp>
        <p:nvGrpSpPr>
          <p:cNvPr id="2" name="Group 1"/>
          <p:cNvGrpSpPr/>
          <p:nvPr/>
        </p:nvGrpSpPr>
        <p:grpSpPr>
          <a:xfrm>
            <a:off x="5537025" y="1219200"/>
            <a:ext cx="3547856" cy="5029200"/>
            <a:chOff x="5537025" y="1219200"/>
            <a:chExt cx="3547856" cy="5029200"/>
          </a:xfrm>
        </p:grpSpPr>
        <p:pic>
          <p:nvPicPr>
            <p:cNvPr id="5123" name="Picture 3" descr="C:\Users\mzaher\AppData\Local\Microsoft\Windows\Temporary Internet Files\Content.IE5\1SCHT11Y\MP900430518[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7025" y="1219200"/>
              <a:ext cx="3547856" cy="5029200"/>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C:\Users\mzaher\AppData\Local\Microsoft\Windows\Temporary Internet Files\Content.IE5\CVVI84UB\MP900431807[1].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6951631" y="4938470"/>
              <a:ext cx="1980018" cy="1307818"/>
            </a:xfrm>
            <a:prstGeom prst="rect">
              <a:avLst/>
            </a:prstGeom>
            <a:noFill/>
            <a:effectLst/>
            <a:extLst>
              <a:ext uri="{909E8E84-426E-40dd-AFC4-6F175D3DCCD1}">
                <a14:hiddenFill xmlns="" xmlns:a14="http://schemas.microsoft.com/office/drawing/2010/main">
                  <a:solidFill>
                    <a:srgbClr val="FFFFFF"/>
                  </a:solidFill>
                </a14:hiddenFill>
              </a:ext>
            </a:extLst>
          </p:spPr>
        </p:pic>
      </p:grpSp>
      <p:sp>
        <p:nvSpPr>
          <p:cNvPr id="3" name="Cloud Callout 2"/>
          <p:cNvSpPr/>
          <p:nvPr/>
        </p:nvSpPr>
        <p:spPr bwMode="auto">
          <a:xfrm>
            <a:off x="5872044" y="1790700"/>
            <a:ext cx="2159175" cy="2209800"/>
          </a:xfrm>
          <a:prstGeom prst="cloudCallout">
            <a:avLst>
              <a:gd name="adj1" fmla="val 36120"/>
              <a:gd name="adj2" fmla="val 89611"/>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9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mn-lt"/>
              </a:rPr>
              <a:t>Save the trees!</a:t>
            </a:r>
          </a:p>
        </p:txBody>
      </p:sp>
    </p:spTree>
  </p:cSld>
  <p:clrMapOvr>
    <a:masterClrMapping/>
  </p:clrMapOvr>
  <p:transition spd="slow">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3"/>
          <p:cNvSpPr txBox="1">
            <a:spLocks noChangeArrowheads="1"/>
          </p:cNvSpPr>
          <p:nvPr/>
        </p:nvSpPr>
        <p:spPr bwMode="auto">
          <a:xfrm>
            <a:off x="304800" y="990600"/>
            <a:ext cx="4953000" cy="51398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cs typeface="Arial" charset="0"/>
              </a:defRPr>
            </a:lvl1pPr>
            <a:lvl2pPr marL="742950" indent="-285750" eaLnBrk="0" hangingPunct="0">
              <a:defRPr sz="2800">
                <a:solidFill>
                  <a:schemeClr val="tx1"/>
                </a:solidFill>
                <a:latin typeface="Arial" charset="0"/>
                <a:cs typeface="Arial" charset="0"/>
              </a:defRPr>
            </a:lvl2pPr>
            <a:lvl3pPr marL="1143000" indent="-228600" eaLnBrk="0" hangingPunct="0">
              <a:defRPr sz="2800">
                <a:solidFill>
                  <a:schemeClr val="tx1"/>
                </a:solidFill>
                <a:latin typeface="Arial" charset="0"/>
                <a:cs typeface="Arial" charset="0"/>
              </a:defRPr>
            </a:lvl3pPr>
            <a:lvl4pPr marL="1600200" indent="-228600" eaLnBrk="0" hangingPunct="0">
              <a:defRPr sz="2800">
                <a:solidFill>
                  <a:schemeClr val="tx1"/>
                </a:solidFill>
                <a:latin typeface="Arial" charset="0"/>
                <a:cs typeface="Arial" charset="0"/>
              </a:defRPr>
            </a:lvl4pPr>
            <a:lvl5pPr marL="2057400" indent="-228600" eaLnBrk="0" hangingPunct="0">
              <a:defRPr sz="2800">
                <a:solidFill>
                  <a:schemeClr val="tx1"/>
                </a:solidFill>
                <a:latin typeface="Arial" charset="0"/>
                <a:cs typeface="Arial" charset="0"/>
              </a:defRPr>
            </a:lvl5pPr>
            <a:lvl6pPr marL="2514600" indent="-228600" eaLnBrk="0" fontAlgn="base" hangingPunct="0">
              <a:spcBef>
                <a:spcPct val="0"/>
              </a:spcBef>
              <a:spcAft>
                <a:spcPct val="0"/>
              </a:spcAft>
              <a:defRPr sz="2800">
                <a:solidFill>
                  <a:schemeClr val="tx1"/>
                </a:solidFill>
                <a:latin typeface="Arial" charset="0"/>
                <a:cs typeface="Arial" charset="0"/>
              </a:defRPr>
            </a:lvl6pPr>
            <a:lvl7pPr marL="2971800" indent="-228600" eaLnBrk="0" fontAlgn="base" hangingPunct="0">
              <a:spcBef>
                <a:spcPct val="0"/>
              </a:spcBef>
              <a:spcAft>
                <a:spcPct val="0"/>
              </a:spcAft>
              <a:defRPr sz="2800">
                <a:solidFill>
                  <a:schemeClr val="tx1"/>
                </a:solidFill>
                <a:latin typeface="Arial" charset="0"/>
                <a:cs typeface="Arial" charset="0"/>
              </a:defRPr>
            </a:lvl7pPr>
            <a:lvl8pPr marL="3429000" indent="-228600" eaLnBrk="0" fontAlgn="base" hangingPunct="0">
              <a:spcBef>
                <a:spcPct val="0"/>
              </a:spcBef>
              <a:spcAft>
                <a:spcPct val="0"/>
              </a:spcAft>
              <a:defRPr sz="2800">
                <a:solidFill>
                  <a:schemeClr val="tx1"/>
                </a:solidFill>
                <a:latin typeface="Arial" charset="0"/>
                <a:cs typeface="Arial" charset="0"/>
              </a:defRPr>
            </a:lvl8pPr>
            <a:lvl9pPr marL="3886200" indent="-228600" eaLnBrk="0" fontAlgn="base" hangingPunct="0">
              <a:spcBef>
                <a:spcPct val="0"/>
              </a:spcBef>
              <a:spcAft>
                <a:spcPct val="0"/>
              </a:spcAft>
              <a:defRPr sz="2800">
                <a:solidFill>
                  <a:schemeClr val="tx1"/>
                </a:solidFill>
                <a:latin typeface="Arial" charset="0"/>
                <a:cs typeface="Arial" charset="0"/>
              </a:defRPr>
            </a:lvl9pPr>
          </a:lstStyle>
          <a:p>
            <a:pPr algn="ctr" eaLnBrk="1" hangingPunct="1">
              <a:spcBef>
                <a:spcPct val="50000"/>
              </a:spcBef>
            </a:pPr>
            <a:r>
              <a:rPr lang="en-US" sz="3600" b="1">
                <a:latin typeface="+mn-lt"/>
              </a:rPr>
              <a:t>Refreshing! Freshwater Biomes</a:t>
            </a:r>
          </a:p>
          <a:p>
            <a:pPr eaLnBrk="1" hangingPunct="1">
              <a:spcBef>
                <a:spcPts val="0"/>
              </a:spcBef>
            </a:pPr>
            <a:r>
              <a:rPr lang="en-US" sz="3200" b="1">
                <a:latin typeface="+mn-lt"/>
              </a:rPr>
              <a:t>Objective:</a:t>
            </a:r>
            <a:r>
              <a:rPr lang="en-US" sz="3200">
                <a:latin typeface="+mn-lt"/>
              </a:rPr>
              <a:t>  To learn the characteristics of freshwater biomes</a:t>
            </a:r>
          </a:p>
          <a:p>
            <a:pPr eaLnBrk="1" hangingPunct="1">
              <a:spcBef>
                <a:spcPts val="0"/>
              </a:spcBef>
            </a:pPr>
            <a:endParaRPr lang="en-US" sz="3200">
              <a:latin typeface="+mn-lt"/>
            </a:endParaRPr>
          </a:p>
          <a:p>
            <a:pPr eaLnBrk="1" hangingPunct="1">
              <a:spcBef>
                <a:spcPts val="0"/>
              </a:spcBef>
            </a:pPr>
            <a:r>
              <a:rPr lang="en-US" sz="3200" b="1">
                <a:latin typeface="+mn-lt"/>
              </a:rPr>
              <a:t>Bell work:  </a:t>
            </a:r>
          </a:p>
          <a:p>
            <a:pPr eaLnBrk="1" hangingPunct="1">
              <a:spcBef>
                <a:spcPts val="0"/>
              </a:spcBef>
            </a:pPr>
            <a:r>
              <a:rPr lang="en-US" sz="3200">
                <a:latin typeface="+mn-lt"/>
              </a:rPr>
              <a:t>1.  What are the abiotic and biotic factors of freshwater biomes?</a:t>
            </a:r>
          </a:p>
        </p:txBody>
      </p:sp>
      <p:pic>
        <p:nvPicPr>
          <p:cNvPr id="98310" name="Picture 6" descr="C:\Users\gvikingson\AppData\Local\Microsoft\Windows\Temporary Internet Files\Content.IE5\JY9KX15N\MP900438859[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53670" y="782127"/>
            <a:ext cx="3570817" cy="5356225"/>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24510272"/>
              </p:ext>
            </p:extLst>
          </p:nvPr>
        </p:nvGraphicFramePr>
        <p:xfrm>
          <a:off x="3061138" y="250231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9330" name="Rectangle 2"/>
          <p:cNvSpPr>
            <a:spLocks noGrp="1" noChangeArrowheads="1"/>
          </p:cNvSpPr>
          <p:nvPr>
            <p:ph type="body" idx="1"/>
          </p:nvPr>
        </p:nvSpPr>
        <p:spPr>
          <a:xfrm>
            <a:off x="457200" y="381000"/>
            <a:ext cx="8229600" cy="2159284"/>
          </a:xfrm>
        </p:spPr>
        <p:txBody>
          <a:bodyPr/>
          <a:lstStyle/>
          <a:p>
            <a:pPr marL="0" indent="0" algn="ctr" eaLnBrk="1" hangingPunct="1">
              <a:buFontTx/>
              <a:buNone/>
            </a:pPr>
            <a:r>
              <a:rPr lang="en-US"/>
              <a:t>Freshwater is defined as having a low salt concentration — usually less than 1% salt in the water. Organisms that live in freshwater regions cannot survive in high salt concentration.</a:t>
            </a:r>
            <a:endParaRPr lang="en-US" b="1" u="sng"/>
          </a:p>
        </p:txBody>
      </p:sp>
      <p:sp>
        <p:nvSpPr>
          <p:cNvPr id="8" name="Up Arrow 7"/>
          <p:cNvSpPr/>
          <p:nvPr/>
        </p:nvSpPr>
        <p:spPr bwMode="auto">
          <a:xfrm>
            <a:off x="4038600" y="2971800"/>
            <a:ext cx="228600" cy="3276600"/>
          </a:xfrm>
          <a:prstGeom prst="upArrow">
            <a:avLst/>
          </a:pr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9" name="TextBox 8"/>
          <p:cNvSpPr txBox="1"/>
          <p:nvPr/>
        </p:nvSpPr>
        <p:spPr>
          <a:xfrm>
            <a:off x="3100552" y="2709446"/>
            <a:ext cx="2462048" cy="338554"/>
          </a:xfrm>
          <a:prstGeom prst="rect">
            <a:avLst/>
          </a:prstGeom>
          <a:noFill/>
        </p:spPr>
        <p:txBody>
          <a:bodyPr wrap="square" rtlCol="0">
            <a:spAutoFit/>
          </a:bodyPr>
          <a:lstStyle/>
          <a:p>
            <a:r>
              <a:rPr lang="en-US" sz="1600">
                <a:latin typeface="+mj-lt"/>
              </a:rPr>
              <a:t>Low salt concentration</a:t>
            </a:r>
          </a:p>
        </p:txBody>
      </p:sp>
      <p:sp>
        <p:nvSpPr>
          <p:cNvPr id="15" name="TextBox 14"/>
          <p:cNvSpPr txBox="1"/>
          <p:nvPr/>
        </p:nvSpPr>
        <p:spPr>
          <a:xfrm>
            <a:off x="3124200" y="6248400"/>
            <a:ext cx="2133600" cy="338554"/>
          </a:xfrm>
          <a:prstGeom prst="rect">
            <a:avLst/>
          </a:prstGeom>
          <a:noFill/>
        </p:spPr>
        <p:txBody>
          <a:bodyPr wrap="square" rtlCol="0">
            <a:spAutoFit/>
          </a:bodyPr>
          <a:lstStyle/>
          <a:p>
            <a:r>
              <a:rPr lang="en-US" sz="1600">
                <a:latin typeface="+mj-lt"/>
              </a:rPr>
              <a:t>High salt concentration</a:t>
            </a:r>
          </a:p>
        </p:txBody>
      </p:sp>
      <p:pic>
        <p:nvPicPr>
          <p:cNvPr id="99336" name="Picture 8" descr="C:\Users\gvikingson\AppData\Local\Microsoft\Windows\Temporary Internet Files\Content.IE5\INFEI1W6\MP900262824[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1516" y="5057665"/>
            <a:ext cx="2013566" cy="1495535"/>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99337" name="Picture 9" descr="C:\Users\gvikingson\AppData\Local\Microsoft\Windows\Temporary Internet Files\Content.IE5\YGIQ3BU6\MP900403179[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1516" y="3732015"/>
            <a:ext cx="2013566" cy="1341853"/>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pic>
        <p:nvPicPr>
          <p:cNvPr id="99339" name="Picture 11" descr="http://images.clipart.com/thb/thb14/PH/Corel.27141/34822981.thb.jpg?000802_c787_0067_clh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1516" y="2540284"/>
            <a:ext cx="2013566" cy="1193515"/>
          </a:xfrm>
          <a:prstGeom prst="rect">
            <a:avLst/>
          </a:prstGeom>
          <a:noFill/>
          <a:effectLst>
            <a:softEdge rad="63500"/>
          </a:effectLst>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zaher\Documents\Zaher\Science Art by Mel\2010-2011 Rainforest Sce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09600"/>
            <a:ext cx="9144000" cy="6172200"/>
          </a:xfrm>
          <a:prstGeom prst="rect">
            <a:avLst/>
          </a:prstGeom>
          <a:noFill/>
          <a:extLst>
            <a:ext uri="{909E8E84-426E-40dd-AFC4-6F175D3DCCD1}">
              <a14:hiddenFill xmlns="" xmlns:a14="http://schemas.microsoft.com/office/drawing/2010/main">
                <a:solidFill>
                  <a:srgbClr val="FFFFFF"/>
                </a:solidFill>
              </a14:hiddenFill>
            </a:ext>
          </a:extLst>
        </p:spPr>
      </p:pic>
      <p:sp>
        <p:nvSpPr>
          <p:cNvPr id="65539" name="Content Placeholder 2"/>
          <p:cNvSpPr>
            <a:spLocks noGrp="1"/>
          </p:cNvSpPr>
          <p:nvPr>
            <p:ph idx="1"/>
          </p:nvPr>
        </p:nvSpPr>
        <p:spPr>
          <a:xfrm>
            <a:off x="0" y="152400"/>
            <a:ext cx="4800600" cy="4495800"/>
          </a:xfrm>
        </p:spPr>
        <p:txBody>
          <a:bodyPr/>
          <a:lstStyle/>
          <a:p>
            <a:pPr marL="0" indent="0" algn="ctr">
              <a:buFontTx/>
              <a:buNone/>
            </a:pPr>
            <a:r>
              <a:rPr lang="en-US" b="1">
                <a:solidFill>
                  <a:srgbClr val="0070C0"/>
                </a:solidFill>
              </a:rPr>
              <a:t>Take notes using the following slides.  Use the pictures to help you fill in your biomes on your sheet by drawing an example of at least 1 plant and  2 animals for each biome.  Be sure to draw neatly and to color your work.  </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pic>
        <p:nvPicPr>
          <p:cNvPr id="1028" name="Picture 4" descr="C:\Users\mzaher\AppData\Local\Microsoft\Windows\Temporary Internet Files\Content.IE5\I4ZGXQU2\MC900441377[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8789" y="1111605"/>
            <a:ext cx="1793875" cy="182245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mzaher\AppData\Local\Microsoft\Windows\Temporary Internet Files\Content.IE5\I4ZGXQU2\MC90033625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1600" y="381000"/>
            <a:ext cx="716533" cy="10754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mzaher\AppData\Local\Microsoft\Windows\Temporary Internet Files\Content.IE5\I4ZGXQU2\MC900434565[1].wm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383442">
            <a:off x="4601652" y="2430224"/>
            <a:ext cx="1876425" cy="1558925"/>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C:\Users\mzaher\AppData\Local\Microsoft\Windows\Temporary Internet Files\Content.IE5\I4ZGXQU2\MP900407286[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82225" y="4800600"/>
            <a:ext cx="1117969" cy="818388"/>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8939907">
            <a:off x="4321540" y="4396542"/>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33422">
            <a:off x="4854731" y="1785750"/>
            <a:ext cx="601473" cy="47416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1" descr="C:\Users\mzaher\AppData\Local\Microsoft\Windows\Temporary Internet Files\Content.IE5\1SCHT11Y\MP900314067[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57452" y="372520"/>
            <a:ext cx="601473" cy="47416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bwMode="auto">
          <a:xfrm flipH="1">
            <a:off x="3079531" y="5571690"/>
            <a:ext cx="1" cy="324612"/>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22" name="Picture 9" descr="C:\Users\mzaher\AppData\Local\Microsoft\Windows\Temporary Internet Files\Content.IE5\I4ZGXQU2\MP900407286[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120813">
            <a:off x="3482314" y="4964153"/>
            <a:ext cx="740557" cy="542111"/>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9" descr="C:\Users\mzaher\AppData\Local\Microsoft\Windows\Temporary Internet Files\Content.IE5\I4ZGXQU2\MP900407286[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18884956">
            <a:off x="1992954" y="4861771"/>
            <a:ext cx="813169" cy="59526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4" name="Straight Connector 23"/>
          <p:cNvCxnSpPr/>
          <p:nvPr/>
        </p:nvCxnSpPr>
        <p:spPr bwMode="auto">
          <a:xfrm>
            <a:off x="2525667" y="5399478"/>
            <a:ext cx="217533" cy="486918"/>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bwMode="auto">
          <a:xfrm flipH="1">
            <a:off x="3411061" y="5326510"/>
            <a:ext cx="279078" cy="559886"/>
          </a:xfrm>
          <a:prstGeom prst="line">
            <a:avLst/>
          </a:prstGeom>
          <a:ln w="63500">
            <a:solidFill>
              <a:srgbClr val="92D05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59956418"/>
      </p:ext>
    </p:extLst>
  </p:cSld>
  <p:clrMapOvr>
    <a:masterClrMapping/>
  </p:clrMapOvr>
  <p:transition spd="slow">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76200"/>
            <a:ext cx="8229600" cy="1143000"/>
          </a:xfrm>
        </p:spPr>
        <p:txBody>
          <a:bodyPr/>
          <a:lstStyle/>
          <a:p>
            <a:pPr eaLnBrk="1" hangingPunct="1"/>
            <a:r>
              <a:rPr lang="en-US"/>
              <a:t>Rivers and Streams</a:t>
            </a:r>
          </a:p>
        </p:txBody>
      </p:sp>
      <p:sp>
        <p:nvSpPr>
          <p:cNvPr id="101379" name="Rectangle 3"/>
          <p:cNvSpPr>
            <a:spLocks noGrp="1" noChangeArrowheads="1"/>
          </p:cNvSpPr>
          <p:nvPr>
            <p:ph type="body" idx="1"/>
          </p:nvPr>
        </p:nvSpPr>
        <p:spPr>
          <a:xfrm>
            <a:off x="228600" y="1371600"/>
            <a:ext cx="8686800" cy="5334000"/>
          </a:xfrm>
        </p:spPr>
        <p:txBody>
          <a:bodyPr/>
          <a:lstStyle/>
          <a:p>
            <a:pPr marL="0" indent="0" algn="just" eaLnBrk="1" hangingPunct="1">
              <a:lnSpc>
                <a:spcPct val="90000"/>
              </a:lnSpc>
              <a:buFontTx/>
              <a:buNone/>
            </a:pPr>
            <a:r>
              <a:rPr lang="en-US" sz="2800" b="1"/>
              <a:t>Details/Climate</a:t>
            </a:r>
            <a:r>
              <a:rPr lang="en-US" sz="2800"/>
              <a:t>: Water that continuously moves in a single direction.  Because of this, the communities are constantly changing to match the changing pace of the river.  Found throughout the world</a:t>
            </a:r>
          </a:p>
          <a:p>
            <a:pPr marL="0" indent="0" algn="just" eaLnBrk="1" hangingPunct="1">
              <a:lnSpc>
                <a:spcPct val="90000"/>
              </a:lnSpc>
              <a:buFontTx/>
              <a:buNone/>
            </a:pPr>
            <a:endParaRPr lang="en-US" sz="2800" b="1"/>
          </a:p>
          <a:p>
            <a:pPr marL="0" indent="0" algn="just" eaLnBrk="1" hangingPunct="1">
              <a:lnSpc>
                <a:spcPct val="90000"/>
              </a:lnSpc>
              <a:buFontTx/>
              <a:buNone/>
            </a:pPr>
            <a:r>
              <a:rPr lang="en-US" sz="2800" b="1"/>
              <a:t>Animals</a:t>
            </a:r>
            <a:r>
              <a:rPr lang="en-US" sz="2800"/>
              <a:t>:  Trout, otters, wading birds, salmon, snails, and other fish, as well as animals from the surrounding habitat that use rivers for food and water</a:t>
            </a:r>
          </a:p>
          <a:p>
            <a:pPr marL="0" indent="0" algn="just" eaLnBrk="1" hangingPunct="1">
              <a:lnSpc>
                <a:spcPct val="90000"/>
              </a:lnSpc>
              <a:buFontTx/>
              <a:buNone/>
            </a:pPr>
            <a:endParaRPr lang="en-US" sz="2800" b="1"/>
          </a:p>
          <a:p>
            <a:pPr marL="0" indent="0" algn="just" eaLnBrk="1" hangingPunct="1">
              <a:lnSpc>
                <a:spcPct val="90000"/>
              </a:lnSpc>
              <a:buFontTx/>
              <a:buNone/>
            </a:pPr>
            <a:r>
              <a:rPr lang="en-US" sz="2800" b="1"/>
              <a:t>Plants</a:t>
            </a:r>
            <a:r>
              <a:rPr lang="en-US" sz="2800"/>
              <a:t>:  Algae - usually attached to rocks, liverworts, mosses, willows, river birch</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76200"/>
            <a:ext cx="8229600" cy="563563"/>
          </a:xfrm>
        </p:spPr>
        <p:txBody>
          <a:bodyPr/>
          <a:lstStyle/>
          <a:p>
            <a:pPr eaLnBrk="1" hangingPunct="1"/>
            <a:r>
              <a:rPr lang="en-US" sz="4000"/>
              <a:t>Rivers and Streams</a:t>
            </a:r>
          </a:p>
        </p:txBody>
      </p:sp>
      <p:grpSp>
        <p:nvGrpSpPr>
          <p:cNvPr id="2" name="Group 1"/>
          <p:cNvGrpSpPr/>
          <p:nvPr/>
        </p:nvGrpSpPr>
        <p:grpSpPr>
          <a:xfrm>
            <a:off x="152400" y="381000"/>
            <a:ext cx="8799787" cy="6479977"/>
            <a:chOff x="152400" y="381000"/>
            <a:chExt cx="8799787" cy="6479977"/>
          </a:xfrm>
        </p:grpSpPr>
        <p:grpSp>
          <p:nvGrpSpPr>
            <p:cNvPr id="3" name="Group 2"/>
            <p:cNvGrpSpPr/>
            <p:nvPr/>
          </p:nvGrpSpPr>
          <p:grpSpPr>
            <a:xfrm>
              <a:off x="188313" y="381000"/>
              <a:ext cx="8763874" cy="6232634"/>
              <a:chOff x="0" y="423048"/>
              <a:chExt cx="9144000" cy="6394520"/>
            </a:xfrm>
          </p:grpSpPr>
          <p:pic>
            <p:nvPicPr>
              <p:cNvPr id="2053" name="Picture 5" descr="C:\Users\gvikingson\AppData\Local\Microsoft\Windows\Temporary Internet Files\Content.IE5\JY9KX15N\MP900403436[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838200"/>
                <a:ext cx="9144000" cy="5972432"/>
              </a:xfrm>
              <a:prstGeom prst="rect">
                <a:avLst/>
              </a:prstGeom>
              <a:noFill/>
              <a:extLst>
                <a:ext uri="{909E8E84-426E-40dd-AFC4-6F175D3DCCD1}">
                  <a14:hiddenFill xmlns="" xmlns:a14="http://schemas.microsoft.com/office/drawing/2010/main">
                    <a:solidFill>
                      <a:srgbClr val="FFFFFF"/>
                    </a:solidFill>
                  </a14:hiddenFill>
                </a:ext>
              </a:extLst>
            </p:spPr>
          </p:pic>
          <p:pic>
            <p:nvPicPr>
              <p:cNvPr id="2058" name="Picture 10" descr="C:\Users\gvikingson\AppData\Local\Microsoft\Windows\Temporary Internet Files\Content.IE5\JY9KX15N\MP900227654[1].jpg"/>
              <p:cNvPicPr>
                <a:picLocks noChangeAspect="1" noChangeArrowheads="1"/>
              </p:cNvPicPr>
              <p:nvPr/>
            </p:nvPicPr>
            <p:blipFill rotWithShape="1">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9730" b="89730" l="9957" r="89610"/>
                        </a14:imgEffect>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3504016" y="1683350"/>
                <a:ext cx="2695859" cy="2164156"/>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060" name="Picture 12" descr="http://images.clipart.com/thb/thb11/PH/5344_2005030011/9/24230460.thb.jpg?000801_0077_0005_t__s"/>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22449" b="95918" l="0" r="99213">
                            <a14:foregroundMark x1="23622" y1="40816" x2="40945" y2="94898"/>
                            <a14:foregroundMark x1="85827" y1="46939" x2="74409" y2="92857"/>
                            <a14:foregroundMark x1="66535" y1="58163" x2="99213" y2="77551"/>
                            <a14:foregroundMark x1="70472" y1="63265" x2="57874" y2="96939"/>
                          </a14:backgroundRemoval>
                        </a14:imgEffect>
                      </a14:imgLayer>
                    </a14:imgProps>
                  </a:ext>
                  <a:ext uri="{28A0092B-C50C-407E-A947-70E740481C1C}">
                    <a14:useLocalDpi xmlns:a14="http://schemas.microsoft.com/office/drawing/2010/main"/>
                  </a:ext>
                </a:extLst>
              </a:blip>
              <a:srcRect/>
              <a:stretch/>
            </p:blipFill>
            <p:spPr bwMode="auto">
              <a:xfrm>
                <a:off x="2586198" y="4915665"/>
                <a:ext cx="4924318" cy="1901903"/>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057" name="Picture 9" descr="http://images.clipart.com/thb/thb15/GV5406_20060525/34607632.thb.jpg?060421_5406_0079_ashs"/>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ackgroundRemoval t="9551" b="89888" l="9649" r="89912"/>
                        </a14:imgEffect>
                      </a14:imgLayer>
                    </a14:imgProps>
                  </a:ext>
                  <a:ext uri="{28A0092B-C50C-407E-A947-70E740481C1C}">
                    <a14:useLocalDpi xmlns:a14="http://schemas.microsoft.com/office/drawing/2010/main"/>
                  </a:ext>
                </a:extLst>
              </a:blip>
              <a:srcRect/>
              <a:stretch/>
            </p:blipFill>
            <p:spPr bwMode="auto">
              <a:xfrm rot="21071075">
                <a:off x="5539191" y="5403860"/>
                <a:ext cx="1187084" cy="925513"/>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062" name="Picture 14" descr="http://images.clipart.com/thb/thb14/PH/Corel.370/34793845.thb.jpg?000802_c173_0034_clhs"/>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29" b="93590" l="0" r="90000">
                            <a14:foregroundMark x1="42857" y1="64530" x2="62000" y2="74786"/>
                            <a14:foregroundMark x1="44286" y1="45726" x2="49143" y2="39316"/>
                            <a14:foregroundMark x1="42857" y1="55128" x2="59143" y2="55128"/>
                            <a14:backgroundMark x1="2286" y1="37179" x2="36571" y2="37179"/>
                            <a14:backgroundMark x1="62000" y1="26923" x2="64857" y2="65385"/>
                            <a14:backgroundMark x1="55714" y1="65385" x2="55714" y2="20513"/>
                            <a14:backgroundMark x1="3714" y1="42308" x2="4571" y2="55128"/>
                          </a14:backgroundRemoval>
                        </a14:imgEffect>
                      </a14:imgLayer>
                    </a14:imgProps>
                  </a:ext>
                  <a:ext uri="{28A0092B-C50C-407E-A947-70E740481C1C}">
                    <a14:useLocalDpi xmlns:a14="http://schemas.microsoft.com/office/drawing/2010/main"/>
                  </a:ext>
                </a:extLst>
              </a:blip>
              <a:srcRect/>
              <a:stretch>
                <a:fillRect/>
              </a:stretch>
            </p:blipFill>
            <p:spPr bwMode="auto">
              <a:xfrm>
                <a:off x="6199874" y="423048"/>
                <a:ext cx="2875470" cy="1922457"/>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064" name="Picture 16" descr="http://images.clipart.com/thb/thb9/PHDC/20080624/PBJ/8/80/71730644.thb.jpg?1001735108"/>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100000" l="1288" r="89700">
                            <a14:foregroundMark x1="31760" y1="70571" x2="31760" y2="96286"/>
                            <a14:foregroundMark x1="29614" y1="91143" x2="1288" y2="98000"/>
                          </a14:backgroundRemoval>
                        </a14:imgEffect>
                      </a14:imgLayer>
                    </a14:imgProps>
                  </a:ext>
                  <a:ext uri="{28A0092B-C50C-407E-A947-70E740481C1C}">
                    <a14:useLocalDpi xmlns:a14="http://schemas.microsoft.com/office/drawing/2010/main"/>
                  </a:ext>
                </a:extLst>
              </a:blip>
              <a:srcRect/>
              <a:stretch>
                <a:fillRect/>
              </a:stretch>
            </p:blipFill>
            <p:spPr bwMode="auto">
              <a:xfrm>
                <a:off x="231156" y="1537731"/>
                <a:ext cx="2832072" cy="4254186"/>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6146" name="Picture 2" descr="http://images.clipart.com/thb/thb14/PH/Corel.27141/34822914.thb.jpg?000802_c787_0064_clhs"/>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9735" b="92920" l="0" r="90000">
                            <a14:foregroundMark x1="52286" y1="57080" x2="82000" y2="63274"/>
                            <a14:backgroundMark x1="2286" y1="34513" x2="76857" y2="53982"/>
                            <a14:backgroundMark x1="2286" y1="77434" x2="28571" y2="83628"/>
                            <a14:backgroundMark x1="24286" y1="56637" x2="52286" y2="56637"/>
                          </a14:backgroundRemoval>
                        </a14:imgEffect>
                      </a14:imgLayer>
                    </a14:imgProps>
                  </a:ext>
                  <a:ext uri="{28A0092B-C50C-407E-A947-70E740481C1C}">
                    <a14:useLocalDpi xmlns:a14="http://schemas.microsoft.com/office/drawing/2010/main"/>
                  </a:ext>
                </a:extLst>
              </a:blip>
              <a:srcRect/>
              <a:stretch>
                <a:fillRect/>
              </a:stretch>
            </p:blipFill>
            <p:spPr bwMode="auto">
              <a:xfrm rot="1735444">
                <a:off x="4812341" y="3556461"/>
                <a:ext cx="1939263" cy="1252210"/>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
          <p:nvSpPr>
            <p:cNvPr id="11" name="TextBox 10"/>
            <p:cNvSpPr txBox="1"/>
            <p:nvPr/>
          </p:nvSpPr>
          <p:spPr>
            <a:xfrm>
              <a:off x="152400" y="6553200"/>
              <a:ext cx="1905000" cy="307777"/>
            </a:xfrm>
            <a:prstGeom prst="rect">
              <a:avLst/>
            </a:prstGeom>
            <a:noFill/>
          </p:spPr>
          <p:txBody>
            <a:bodyPr wrap="square" rtlCol="0">
              <a:spAutoFit/>
            </a:bodyPr>
            <a:lstStyle/>
            <a:p>
              <a:pPr fontAlgn="base">
                <a:spcBef>
                  <a:spcPct val="0"/>
                </a:spcBef>
                <a:spcAft>
                  <a:spcPct val="0"/>
                </a:spcAft>
              </a:pPr>
              <a:r>
                <a:rPr lang="en-US" sz="1400">
                  <a:solidFill>
                    <a:srgbClr val="FFFFFF">
                      <a:lumMod val="50000"/>
                    </a:srgbClr>
                  </a:solidFill>
                  <a:cs typeface="Arial" charset="0"/>
                </a:rPr>
                <a:t>© Getting Nerdy, LLC</a:t>
              </a:r>
            </a:p>
          </p:txBody>
        </p:sp>
        <p:pic>
          <p:nvPicPr>
            <p:cNvPr id="12" name="Picture 2" descr="http://images.clipart.com/thb/thb14/PH/Corel.27141/34822914.thb.jpg?000802_c787_0064_clhs"/>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9735" b="92920" l="0" r="90000">
                          <a14:foregroundMark x1="52286" y1="57080" x2="82000" y2="63274"/>
                          <a14:backgroundMark x1="2286" y1="34513" x2="76857" y2="53982"/>
                          <a14:backgroundMark x1="2286" y1="77434" x2="28571" y2="83628"/>
                          <a14:backgroundMark x1="24286" y1="56637" x2="52286" y2="56637"/>
                        </a14:backgroundRemoval>
                      </a14:imgEffect>
                    </a14:imgLayer>
                  </a14:imgProps>
                </a:ext>
                <a:ext uri="{28A0092B-C50C-407E-A947-70E740481C1C}">
                  <a14:useLocalDpi xmlns:a14="http://schemas.microsoft.com/office/drawing/2010/main"/>
                </a:ext>
              </a:extLst>
            </a:blip>
            <a:srcRect/>
            <a:stretch>
              <a:fillRect/>
            </a:stretch>
          </p:blipFill>
          <p:spPr bwMode="auto">
            <a:xfrm>
              <a:off x="5955588" y="2776077"/>
              <a:ext cx="1160408" cy="762000"/>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3" name="Picture 2" descr="http://images.clipart.com/thb/thb14/PH/Corel.27141/34822914.thb.jpg?000802_c787_0064_clhs"/>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9735" b="92920" l="0" r="90000">
                          <a14:foregroundMark x1="52286" y1="57080" x2="82000" y2="63274"/>
                          <a14:backgroundMark x1="2286" y1="34513" x2="76857" y2="53982"/>
                          <a14:backgroundMark x1="2286" y1="77434" x2="28571" y2="83628"/>
                          <a14:backgroundMark x1="24286" y1="56637" x2="52286" y2="56637"/>
                        </a14:backgroundRemoval>
                      </a14:imgEffect>
                    </a14:imgLayer>
                  </a14:imgProps>
                </a:ext>
                <a:ext uri="{28A0092B-C50C-407E-A947-70E740481C1C}">
                  <a14:useLocalDpi xmlns:a14="http://schemas.microsoft.com/office/drawing/2010/main"/>
                </a:ext>
              </a:extLst>
            </a:blip>
            <a:srcRect/>
            <a:stretch>
              <a:fillRect/>
            </a:stretch>
          </p:blipFill>
          <p:spPr bwMode="auto">
            <a:xfrm>
              <a:off x="5123628" y="3352800"/>
              <a:ext cx="1160408" cy="762000"/>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4" name="Picture 2" descr="http://images.clipart.com/thb/thb14/PH/Corel.27141/34822914.thb.jpg?000802_c787_0064_clhs"/>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9735" b="92920" l="0" r="90000">
                          <a14:foregroundMark x1="52286" y1="57080" x2="82000" y2="63274"/>
                          <a14:backgroundMark x1="2286" y1="34513" x2="76857" y2="53982"/>
                          <a14:backgroundMark x1="2286" y1="77434" x2="28571" y2="83628"/>
                          <a14:backgroundMark x1="24286" y1="56637" x2="52286" y2="56637"/>
                        </a14:backgroundRemoval>
                      </a14:imgEffect>
                    </a14:imgLayer>
                  </a14:imgProps>
                </a:ext>
                <a:ext uri="{28A0092B-C50C-407E-A947-70E740481C1C}">
                  <a14:useLocalDpi xmlns:a14="http://schemas.microsoft.com/office/drawing/2010/main"/>
                </a:ext>
              </a:extLst>
            </a:blip>
            <a:srcRect/>
            <a:stretch>
              <a:fillRect/>
            </a:stretch>
          </p:blipFill>
          <p:spPr bwMode="auto">
            <a:xfrm rot="1070424">
              <a:off x="6788012" y="3727402"/>
              <a:ext cx="1160408" cy="762000"/>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5" name="Picture 2" descr="http://images.clipart.com/thb/thb14/PH/Corel.27141/34822914.thb.jpg?000802_c787_0064_clhs"/>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9735" b="92920" l="0" r="90000">
                          <a14:foregroundMark x1="52286" y1="57080" x2="82000" y2="63274"/>
                          <a14:backgroundMark x1="2286" y1="34513" x2="76857" y2="53982"/>
                          <a14:backgroundMark x1="2286" y1="77434" x2="28571" y2="83628"/>
                          <a14:backgroundMark x1="24286" y1="56637" x2="52286" y2="56637"/>
                        </a14:backgroundRemoval>
                      </a14:imgEffect>
                    </a14:imgLayer>
                  </a14:imgProps>
                </a:ext>
                <a:ext uri="{28A0092B-C50C-407E-A947-70E740481C1C}">
                  <a14:useLocalDpi xmlns:a14="http://schemas.microsoft.com/office/drawing/2010/main"/>
                </a:ext>
              </a:extLst>
            </a:blip>
            <a:srcRect/>
            <a:stretch>
              <a:fillRect/>
            </a:stretch>
          </p:blipFill>
          <p:spPr bwMode="auto">
            <a:xfrm rot="2631175">
              <a:off x="7115996" y="3124200"/>
              <a:ext cx="1160408" cy="762000"/>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7" name="Picture 10" descr="C:\Users\gvikingson\AppData\Local\Microsoft\Windows\Temporary Internet Files\Content.IE5\JY9KX15N\MP900227654[1].jpg"/>
            <p:cNvPicPr>
              <a:picLocks noChangeAspect="1" noChangeArrowheads="1"/>
            </p:cNvPicPr>
            <p:nvPr/>
          </p:nvPicPr>
          <p:blipFill rotWithShape="1">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9730" b="89730" l="9957" r="89610"/>
                      </a14:imgEffect>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rot="751862">
              <a:off x="5341011" y="2081633"/>
              <a:ext cx="2583789" cy="2109367"/>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8" name="Picture 10" descr="C:\Users\gvikingson\AppData\Local\Microsoft\Windows\Temporary Internet Files\Content.IE5\JY9KX15N\MP900227654[1].jpg"/>
            <p:cNvPicPr>
              <a:picLocks noChangeAspect="1" noChangeArrowheads="1"/>
            </p:cNvPicPr>
            <p:nvPr/>
          </p:nvPicPr>
          <p:blipFill rotWithShape="1">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9730" b="89730" l="9957" r="89610"/>
                      </a14:imgEffect>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3276600" y="2157833"/>
              <a:ext cx="2583789" cy="2109367"/>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9" name="Picture 10" descr="C:\Users\gvikingson\AppData\Local\Microsoft\Windows\Temporary Internet Files\Content.IE5\JY9KX15N\MP900227654[1].jpg"/>
            <p:cNvPicPr>
              <a:picLocks noChangeAspect="1" noChangeArrowheads="1"/>
            </p:cNvPicPr>
            <p:nvPr/>
          </p:nvPicPr>
          <p:blipFill rotWithShape="1">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backgroundRemoval t="9730" b="89730" l="9957" r="89610"/>
                      </a14:imgEffect>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2057400" y="2066596"/>
              <a:ext cx="2583789" cy="2109367"/>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0" name="Picture 9" descr="http://images.clipart.com/thb/thb15/GV5406_20060525/34607632.thb.jpg?060421_5406_0079_ashs"/>
            <p:cNvPicPr>
              <a:picLocks noChangeAspect="1" noChangeArrowheads="1"/>
            </p:cNvPicPr>
            <p:nvPr/>
          </p:nvPicPr>
          <p:blipFill rotWithShape="1">
            <a:blip r:embed="rId17" cstate="screen">
              <a:extLst>
                <a:ext uri="{BEBA8EAE-BF5A-486C-A8C5-ECC9F3942E4B}">
                  <a14:imgProps xmlns:a14="http://schemas.microsoft.com/office/drawing/2010/main">
                    <a14:imgLayer r:embed="rId18">
                      <a14:imgEffect>
                        <a14:backgroundRemoval t="9259" b="89815" l="9489" r="89781"/>
                      </a14:imgEffect>
                    </a14:imgLayer>
                  </a14:imgProps>
                </a:ext>
                <a:ext uri="{28A0092B-C50C-407E-A947-70E740481C1C}">
                  <a14:useLocalDpi xmlns:a14="http://schemas.microsoft.com/office/drawing/2010/main"/>
                </a:ext>
              </a:extLst>
            </a:blip>
            <a:srcRect/>
            <a:stretch/>
          </p:blipFill>
          <p:spPr bwMode="auto">
            <a:xfrm rot="21071075">
              <a:off x="6412939" y="5880081"/>
              <a:ext cx="568868" cy="451041"/>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17950846"/>
      </p:ext>
    </p:extLst>
  </p:cSld>
  <p:clrMapOvr>
    <a:masterClrMapping/>
  </p:clrMapOvr>
  <p:transition spd="slow">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76200"/>
            <a:ext cx="8229600" cy="1143000"/>
          </a:xfrm>
        </p:spPr>
        <p:txBody>
          <a:bodyPr/>
          <a:lstStyle/>
          <a:p>
            <a:pPr eaLnBrk="1" hangingPunct="1"/>
            <a:r>
              <a:rPr lang="en-US"/>
              <a:t>Lakes and Ponds</a:t>
            </a:r>
          </a:p>
        </p:txBody>
      </p:sp>
      <p:sp>
        <p:nvSpPr>
          <p:cNvPr id="103427" name="Rectangle 3"/>
          <p:cNvSpPr>
            <a:spLocks noGrp="1" noChangeArrowheads="1"/>
          </p:cNvSpPr>
          <p:nvPr>
            <p:ph type="body" idx="1"/>
          </p:nvPr>
        </p:nvSpPr>
        <p:spPr>
          <a:xfrm>
            <a:off x="228600" y="1295400"/>
            <a:ext cx="8686800" cy="4495800"/>
          </a:xfrm>
        </p:spPr>
        <p:txBody>
          <a:bodyPr/>
          <a:lstStyle/>
          <a:p>
            <a:pPr marL="0" indent="0" algn="just" eaLnBrk="1" hangingPunct="1">
              <a:lnSpc>
                <a:spcPct val="90000"/>
              </a:lnSpc>
              <a:buFontTx/>
              <a:buNone/>
            </a:pPr>
            <a:r>
              <a:rPr lang="en-US" b="1"/>
              <a:t>Details/Climate</a:t>
            </a:r>
            <a:r>
              <a:rPr lang="en-US"/>
              <a:t>: A standing body of water that is created as streams and rivers empty into it </a:t>
            </a:r>
          </a:p>
          <a:p>
            <a:pPr marL="0" indent="0" algn="just" eaLnBrk="1" hangingPunct="1">
              <a:lnSpc>
                <a:spcPct val="90000"/>
              </a:lnSpc>
              <a:buFontTx/>
              <a:buNone/>
            </a:pPr>
            <a:endParaRPr lang="en-US" b="1"/>
          </a:p>
          <a:p>
            <a:pPr marL="0" indent="0" algn="just" eaLnBrk="1" hangingPunct="1">
              <a:lnSpc>
                <a:spcPct val="90000"/>
              </a:lnSpc>
              <a:buFontTx/>
              <a:buNone/>
            </a:pPr>
            <a:r>
              <a:rPr lang="en-US" b="1"/>
              <a:t>Animals</a:t>
            </a:r>
            <a:r>
              <a:rPr lang="en-US"/>
              <a:t>:  Phytoplankton, small fish, dragonflies, ducks, turtles, snakes, crustaceans, alligators, clams, and snails</a:t>
            </a:r>
          </a:p>
          <a:p>
            <a:pPr marL="0" indent="0" algn="just" eaLnBrk="1" hangingPunct="1">
              <a:lnSpc>
                <a:spcPct val="90000"/>
              </a:lnSpc>
              <a:buFontTx/>
              <a:buNone/>
            </a:pPr>
            <a:endParaRPr lang="en-US" b="1"/>
          </a:p>
          <a:p>
            <a:pPr marL="0" indent="0" algn="just" eaLnBrk="1" hangingPunct="1">
              <a:lnSpc>
                <a:spcPct val="90000"/>
              </a:lnSpc>
              <a:buFontTx/>
              <a:buNone/>
            </a:pPr>
            <a:r>
              <a:rPr lang="en-US" b="1"/>
              <a:t>Plants</a:t>
            </a:r>
            <a:r>
              <a:rPr lang="en-US"/>
              <a:t>:  Rooted (ex. elodea) and floating plants (ex. water lilies &amp; water hyacinth)</a:t>
            </a:r>
          </a:p>
        </p:txBody>
      </p:sp>
      <p:sp>
        <p:nvSpPr>
          <p:cNvPr id="5" name="TextBox 4"/>
          <p:cNvSpPr txBox="1"/>
          <p:nvPr/>
        </p:nvSpPr>
        <p:spPr>
          <a:xfrm>
            <a:off x="152400" y="6553200"/>
            <a:ext cx="1905000" cy="307777"/>
          </a:xfrm>
          <a:prstGeom prst="rect">
            <a:avLst/>
          </a:prstGeom>
          <a:noFill/>
        </p:spPr>
        <p:txBody>
          <a:bodyPr wrap="square" rtlCol="0">
            <a:spAutoFit/>
          </a:bodyPr>
          <a:lstStyle/>
          <a:p>
            <a:r>
              <a:rPr lang="en-US" sz="1400">
                <a:solidFill>
                  <a:schemeClr val="accent3">
                    <a:lumMod val="50000"/>
                  </a:schemeClr>
                </a:solidFill>
                <a:latin typeface="+mj-lt"/>
              </a:rPr>
              <a:t>© Getting Nerdy, LLC</a:t>
            </a:r>
          </a:p>
        </p:txBody>
      </p:sp>
    </p:spTree>
  </p:cSld>
  <p:clrMapOvr>
    <a:masterClrMapping/>
  </p:clrMapOvr>
  <p:transition spd="slow">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52400" y="0"/>
            <a:ext cx="8839200" cy="762000"/>
          </a:xfrm>
        </p:spPr>
        <p:txBody>
          <a:bodyPr/>
          <a:lstStyle/>
          <a:p>
            <a:pPr eaLnBrk="1" hangingPunct="1"/>
            <a:r>
              <a:rPr lang="en-US"/>
              <a:t>Lakes and Ponds</a:t>
            </a:r>
          </a:p>
        </p:txBody>
      </p:sp>
      <p:grpSp>
        <p:nvGrpSpPr>
          <p:cNvPr id="2" name="Group 1"/>
          <p:cNvGrpSpPr/>
          <p:nvPr/>
        </p:nvGrpSpPr>
        <p:grpSpPr>
          <a:xfrm>
            <a:off x="152400" y="762000"/>
            <a:ext cx="9325304" cy="6253605"/>
            <a:chOff x="152400" y="762000"/>
            <a:chExt cx="9325304" cy="6253605"/>
          </a:xfrm>
        </p:grpSpPr>
        <p:grpSp>
          <p:nvGrpSpPr>
            <p:cNvPr id="3" name="Group 2"/>
            <p:cNvGrpSpPr/>
            <p:nvPr/>
          </p:nvGrpSpPr>
          <p:grpSpPr>
            <a:xfrm>
              <a:off x="152400" y="762000"/>
              <a:ext cx="9325304" cy="6253605"/>
              <a:chOff x="0" y="763491"/>
              <a:chExt cx="9646866" cy="6412385"/>
            </a:xfrm>
          </p:grpSpPr>
          <p:pic>
            <p:nvPicPr>
              <p:cNvPr id="7175" name="Picture 7" descr="C:\Users\gvikingson\AppData\Local\Microsoft\Windows\Temporary Internet Files\Content.IE5\JY9KX15N\MP900433031[1].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a:stretch>
                <a:fillRect/>
              </a:stretch>
            </p:blipFill>
            <p:spPr bwMode="auto">
              <a:xfrm>
                <a:off x="0" y="763491"/>
                <a:ext cx="9144000" cy="6069875"/>
              </a:xfrm>
              <a:prstGeom prst="rect">
                <a:avLst/>
              </a:prstGeom>
              <a:noFill/>
              <a:extLst>
                <a:ext uri="{909E8E84-426E-40dd-AFC4-6F175D3DCCD1}">
                  <a14:hiddenFill xmlns="" xmlns:a14="http://schemas.microsoft.com/office/drawing/2010/main">
                    <a:solidFill>
                      <a:srgbClr val="FFFFFF"/>
                    </a:solidFill>
                  </a14:hiddenFill>
                </a:ext>
              </a:extLst>
            </p:spPr>
          </p:pic>
          <p:pic>
            <p:nvPicPr>
              <p:cNvPr id="7171" name="Picture 3" descr="C:\Users\gvikingson\AppData\Local\Microsoft\Windows\Temporary Internet Files\Content.IE5\YGIQ3BU6\MP900180490[1].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12579" b="89937" l="10000" r="99167"/>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2680138" y="3054182"/>
                <a:ext cx="1509088" cy="990968"/>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7172" name="Picture 4" descr="C:\Users\gvikingson\AppData\Local\Microsoft\Windows\Temporary Internet Files\Content.IE5\YGIQ3BU6\MP900406681[1].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4697037" y="3888880"/>
                <a:ext cx="4949829" cy="3286996"/>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7179" name="Picture 11" descr="http://images.clipart.com/thb/thb14/PH/images/37764773.thb.jpg?100162513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42" b="100000" l="0" r="98286">
                            <a14:foregroundMark x1="55429" y1="30472" x2="83143" y2="35193"/>
                            <a14:foregroundMark x1="94857" y1="60086" x2="89429" y2="77682"/>
                            <a14:foregroundMark x1="81429" y1="34764" x2="91714" y2="46352"/>
                            <a14:foregroundMark x1="77429" y1="33047" x2="81429" y2="46352"/>
                            <a14:backgroundMark x1="79143" y1="38627" x2="88571" y2="39914"/>
                            <a14:backgroundMark x1="40857" y1="92704" x2="98571" y2="92704"/>
                          </a14:backgroundRemoval>
                        </a14:imgEffect>
                      </a14:imgLayer>
                    </a14:imgProps>
                  </a:ext>
                  <a:ext uri="{28A0092B-C50C-407E-A947-70E740481C1C}">
                    <a14:useLocalDpi xmlns:a14="http://schemas.microsoft.com/office/drawing/2010/main"/>
                  </a:ext>
                </a:extLst>
              </a:blip>
              <a:srcRect/>
              <a:stretch>
                <a:fillRect/>
              </a:stretch>
            </p:blipFill>
            <p:spPr bwMode="auto">
              <a:xfrm>
                <a:off x="6069724" y="4915202"/>
                <a:ext cx="3153103" cy="2099067"/>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7170" name="Picture 2" descr="C:\Users\gvikingson\AppData\Local\Microsoft\Windows\Temporary Internet Files\Content.IE5\JY9KX15N\MP900227673[1].jpg"/>
              <p:cNvPicPr>
                <a:picLocks noChangeAspect="1" noChangeArrowheads="1"/>
              </p:cNvPicPr>
              <p:nvPr/>
            </p:nvPicPr>
            <p:blipFill>
              <a:blip r:embed="rId10" cstate="screen">
                <a:extLst>
                  <a:ext uri="{BEBA8EAE-BF5A-486C-A8C5-ECC9F3942E4B}">
                    <a14:imgProps xmlns:a14="http://schemas.microsoft.com/office/drawing/2010/main">
                      <a14:imgLayer r:embed="rId11">
                        <a14:imgEffect>
                          <a14:backgroundRemoval t="9898" b="100000" l="0" r="90000"/>
                        </a14:imgEffect>
                      </a14:imgLayer>
                    </a14:imgProps>
                  </a:ext>
                  <a:ext uri="{28A0092B-C50C-407E-A947-70E740481C1C}">
                    <a14:useLocalDpi xmlns:a14="http://schemas.microsoft.com/office/drawing/2010/main"/>
                  </a:ext>
                </a:extLst>
              </a:blip>
              <a:srcRect/>
              <a:stretch>
                <a:fillRect/>
              </a:stretch>
            </p:blipFill>
            <p:spPr bwMode="auto">
              <a:xfrm>
                <a:off x="1813034" y="3420072"/>
                <a:ext cx="3630359" cy="2383939"/>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
          <p:nvSpPr>
            <p:cNvPr id="12" name="TextBox 11"/>
            <p:cNvSpPr txBox="1"/>
            <p:nvPr/>
          </p:nvSpPr>
          <p:spPr>
            <a:xfrm>
              <a:off x="152400" y="6553200"/>
              <a:ext cx="1905000" cy="307777"/>
            </a:xfrm>
            <a:prstGeom prst="rect">
              <a:avLst/>
            </a:prstGeom>
            <a:noFill/>
          </p:spPr>
          <p:txBody>
            <a:bodyPr wrap="square" rtlCol="0">
              <a:spAutoFit/>
            </a:bodyPr>
            <a:lstStyle/>
            <a:p>
              <a:pPr fontAlgn="base">
                <a:spcBef>
                  <a:spcPct val="0"/>
                </a:spcBef>
                <a:spcAft>
                  <a:spcPct val="0"/>
                </a:spcAft>
              </a:pPr>
              <a:r>
                <a:rPr lang="en-US" sz="1400">
                  <a:solidFill>
                    <a:srgbClr val="FFFFFF">
                      <a:lumMod val="50000"/>
                    </a:srgbClr>
                  </a:solidFill>
                  <a:cs typeface="Arial" charset="0"/>
                </a:rPr>
                <a:t>© Getting Nerdy, LLC</a:t>
              </a:r>
            </a:p>
          </p:txBody>
        </p:sp>
        <p:pic>
          <p:nvPicPr>
            <p:cNvPr id="3074" name="Picture 2" descr="http://images.clipart.com/thb/thb14/PH/Corel.13405/34810086.thb.jpg?000802_c718_0051_clhs"/>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402" b="90171" l="6857" r="91143">
                          <a14:foregroundMark x1="35429" y1="55556" x2="44857" y2="55556"/>
                          <a14:foregroundMark x1="50000" y1="30342" x2="68286" y2="50000"/>
                          <a14:foregroundMark x1="68857" y1="47863" x2="88857" y2="57692"/>
                          <a14:foregroundMark x1="76571" y1="66239" x2="56000" y2="75641"/>
                          <a14:foregroundMark x1="56000" y1="75641" x2="34857" y2="65385"/>
                          <a14:backgroundMark x1="22571" y1="74786" x2="36286" y2="71368"/>
                          <a14:backgroundMark x1="53143" y1="86752" x2="79429" y2="81197"/>
                          <a14:backgroundMark x1="44286" y1="67521" x2="73143" y2="57692"/>
                          <a14:backgroundMark x1="48000" y1="58547" x2="58857" y2="56410"/>
                          <a14:backgroundMark x1="69429" y1="38034" x2="84000" y2="47009"/>
                          <a14:backgroundMark x1="43429" y1="66239" x2="51429" y2="74786"/>
                          <a14:backgroundMark x1="36857" y1="66239" x2="45714" y2="75641"/>
                          <a14:backgroundMark x1="32857" y1="68376" x2="43714" y2="63248"/>
                        </a14:backgroundRemoval>
                      </a14:imgEffect>
                    </a14:imgLayer>
                  </a14:imgProps>
                </a:ext>
                <a:ext uri="{28A0092B-C50C-407E-A947-70E740481C1C}">
                  <a14:useLocalDpi xmlns:a14="http://schemas.microsoft.com/office/drawing/2010/main"/>
                </a:ext>
              </a:extLst>
            </a:blip>
            <a:srcRect/>
            <a:stretch>
              <a:fillRect/>
            </a:stretch>
          </p:blipFill>
          <p:spPr bwMode="auto">
            <a:xfrm>
              <a:off x="6400800" y="3810000"/>
              <a:ext cx="2495550" cy="1668453"/>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3" descr="C:\Users\gvikingson\AppData\Local\Microsoft\Windows\Temporary Internet Files\Content.IE5\YGIQ3BU6\MP900180490[1].jp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12579" b="89937" l="10000" r="99167"/>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4794835" y="3048000"/>
              <a:ext cx="920165" cy="609600"/>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9" name="Picture 5" descr="C:\Users\gvikingson\AppData\Local\Microsoft\Windows\Temporary Internet Files\Content.IE5\INFEI1W6\MP900407463[1].jpg"/>
            <p:cNvPicPr>
              <a:picLocks noChangeAspect="1" noChangeArrowheads="1"/>
            </p:cNvPicPr>
            <p:nvPr/>
          </p:nvPicPr>
          <p:blipFill>
            <a:blip r:embed="rId16" cstate="screen">
              <a:extLst>
                <a:ext uri="{BEBA8EAE-BF5A-486C-A8C5-ECC9F3942E4B}">
                  <a14:imgProps xmlns:a14="http://schemas.microsoft.com/office/drawing/2010/main">
                    <a14:imgLayer r:embed="rId17">
                      <a14:imgEffect>
                        <a14:backgroundRemoval t="279" b="100000" l="373" r="100000">
                          <a14:foregroundMark x1="3358" y1="59331" x2="23694" y2="68802"/>
                          <a14:foregroundMark x1="8209" y1="96100" x2="50000" y2="94150"/>
                          <a14:foregroundMark x1="63433" y1="91922" x2="81716" y2="8635"/>
                          <a14:foregroundMark x1="59888" y1="42340" x2="97201" y2="80501"/>
                          <a14:foregroundMark x1="93097" y1="7799" x2="79664" y2="98329"/>
                          <a14:foregroundMark x1="75373" y1="41504" x2="96642" y2="45682"/>
                          <a14:foregroundMark x1="59142" y1="54039" x2="79664" y2="77159"/>
                          <a14:foregroundMark x1="50000" y1="87744" x2="98694" y2="95265"/>
                          <a14:foregroundMark x1="7463" y1="91922" x2="31530" y2="89972"/>
                          <a14:backgroundMark x1="2612" y1="35097" x2="61940" y2="3343"/>
                          <a14:backgroundMark x1="88619" y1="59610" x2="99254" y2="60724"/>
                          <a14:backgroundMark x1="97015" y1="86072" x2="85821" y2="95543"/>
                          <a14:backgroundMark x1="97015" y1="75487" x2="78731" y2="77437"/>
                          <a14:backgroundMark x1="97015" y1="96379" x2="57463" y2="97493"/>
                          <a14:backgroundMark x1="93284" y1="5292" x2="97761" y2="28412"/>
                          <a14:backgroundMark x1="96269" y1="35097" x2="96269" y2="55989"/>
                          <a14:backgroundMark x1="94776" y1="71588" x2="93284" y2="93593"/>
                          <a14:backgroundMark x1="96269" y1="84958" x2="94030" y2="98050"/>
                          <a14:backgroundMark x1="6322" y1="5556" x2="17529" y2="27778"/>
                        </a14:backgroundRemoval>
                      </a14:imgEffect>
                    </a14:imgLayer>
                  </a14:imgProps>
                </a:ext>
                <a:ext uri="{28A0092B-C50C-407E-A947-70E740481C1C}">
                  <a14:useLocalDpi xmlns:a14="http://schemas.microsoft.com/office/drawing/2010/main"/>
                </a:ext>
              </a:extLst>
            </a:blip>
            <a:srcRect/>
            <a:stretch>
              <a:fillRect/>
            </a:stretch>
          </p:blipFill>
          <p:spPr bwMode="auto">
            <a:xfrm>
              <a:off x="228600" y="4572000"/>
              <a:ext cx="2124075" cy="1424701"/>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5" name="Picture 3" descr="C:\Users\gvikingson\AppData\Local\Microsoft\Windows\Temporary Internet Files\Content.IE5\YGIQ3BU6\MP900180490[1].jp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12579" b="89937" l="10000" r="99167"/>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5556835" y="3124200"/>
              <a:ext cx="920165" cy="609600"/>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6" name="Picture 3" descr="C:\Users\gvikingson\AppData\Local\Microsoft\Windows\Temporary Internet Files\Content.IE5\YGIQ3BU6\MP900180490[1].jp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12579" b="89937" l="10000" r="99167"/>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4572000" y="3352800"/>
              <a:ext cx="920165" cy="609600"/>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17" name="Picture 3" descr="C:\Users\gvikingson\AppData\Local\Microsoft\Windows\Temporary Internet Files\Content.IE5\YGIQ3BU6\MP900180490[1].jpg"/>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12579" b="89937" l="10000" r="99167"/>
                      </a14:imgEffect>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4038600" y="3124200"/>
              <a:ext cx="920165" cy="609600"/>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0" name="Picture 5" descr="C:\Users\gvikingson\AppData\Local\Microsoft\Windows\Temporary Internet Files\Content.IE5\INFEI1W6\MP900407463[1].jpg"/>
            <p:cNvPicPr>
              <a:picLocks noChangeAspect="1" noChangeArrowheads="1"/>
            </p:cNvPicPr>
            <p:nvPr/>
          </p:nvPicPr>
          <p:blipFill>
            <a:blip r:embed="rId18" cstate="screen">
              <a:extLst>
                <a:ext uri="{BEBA8EAE-BF5A-486C-A8C5-ECC9F3942E4B}">
                  <a14:imgProps xmlns:a14="http://schemas.microsoft.com/office/drawing/2010/main">
                    <a14:imgLayer r:embed="rId17">
                      <a14:imgEffect>
                        <a14:backgroundRemoval t="279" b="100000" l="373" r="100000">
                          <a14:foregroundMark x1="3358" y1="59331" x2="23694" y2="68802"/>
                          <a14:foregroundMark x1="8209" y1="96100" x2="50000" y2="94150"/>
                          <a14:foregroundMark x1="63433" y1="91922" x2="81716" y2="8635"/>
                          <a14:foregroundMark x1="59888" y1="42340" x2="97201" y2="80501"/>
                          <a14:foregroundMark x1="93097" y1="7799" x2="79664" y2="98329"/>
                          <a14:foregroundMark x1="75373" y1="41504" x2="96642" y2="45682"/>
                          <a14:foregroundMark x1="59142" y1="54039" x2="79664" y2="77159"/>
                          <a14:foregroundMark x1="50000" y1="87744" x2="98694" y2="95265"/>
                          <a14:foregroundMark x1="7463" y1="91922" x2="31530" y2="89972"/>
                          <a14:backgroundMark x1="2612" y1="35097" x2="61940" y2="3343"/>
                          <a14:backgroundMark x1="88619" y1="59610" x2="99254" y2="60724"/>
                          <a14:backgroundMark x1="97015" y1="86072" x2="85821" y2="95543"/>
                          <a14:backgroundMark x1="97015" y1="75487" x2="78731" y2="77437"/>
                          <a14:backgroundMark x1="97015" y1="96379" x2="57463" y2="97493"/>
                          <a14:backgroundMark x1="93284" y1="5292" x2="97761" y2="28412"/>
                          <a14:backgroundMark x1="96269" y1="35097" x2="96269" y2="55989"/>
                          <a14:backgroundMark x1="94776" y1="71588" x2="93284" y2="93593"/>
                          <a14:backgroundMark x1="96269" y1="84958" x2="94030" y2="98050"/>
                          <a14:backgroundMark x1="8908" y1="6410" x2="17816" y2="35043"/>
                        </a14:backgroundRemoval>
                      </a14:imgEffect>
                    </a14:imgLayer>
                  </a14:imgProps>
                </a:ext>
                <a:ext uri="{28A0092B-C50C-407E-A947-70E740481C1C}">
                  <a14:useLocalDpi xmlns:a14="http://schemas.microsoft.com/office/drawing/2010/main"/>
                </a:ext>
              </a:extLst>
            </a:blip>
            <a:srcRect/>
            <a:stretch>
              <a:fillRect/>
            </a:stretch>
          </p:blipFill>
          <p:spPr bwMode="auto">
            <a:xfrm>
              <a:off x="1228725" y="4953000"/>
              <a:ext cx="2124075" cy="1424701"/>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1" name="Picture 5" descr="C:\Users\gvikingson\AppData\Local\Microsoft\Windows\Temporary Internet Files\Content.IE5\INFEI1W6\MP900407463[1].jpg"/>
            <p:cNvPicPr>
              <a:picLocks noChangeAspect="1" noChangeArrowheads="1"/>
            </p:cNvPicPr>
            <p:nvPr/>
          </p:nvPicPr>
          <p:blipFill>
            <a:blip r:embed="rId19" cstate="screen">
              <a:extLst>
                <a:ext uri="{BEBA8EAE-BF5A-486C-A8C5-ECC9F3942E4B}">
                  <a14:imgProps xmlns:a14="http://schemas.microsoft.com/office/drawing/2010/main">
                    <a14:imgLayer r:embed="rId17">
                      <a14:imgEffect>
                        <a14:backgroundRemoval t="279" b="100000" l="373" r="100000">
                          <a14:foregroundMark x1="3358" y1="59331" x2="23694" y2="68802"/>
                          <a14:foregroundMark x1="8209" y1="96100" x2="50000" y2="94150"/>
                          <a14:foregroundMark x1="63433" y1="91922" x2="81716" y2="8635"/>
                          <a14:foregroundMark x1="59888" y1="42340" x2="97201" y2="80501"/>
                          <a14:foregroundMark x1="93097" y1="7799" x2="79664" y2="98329"/>
                          <a14:foregroundMark x1="75373" y1="41504" x2="96642" y2="45682"/>
                          <a14:foregroundMark x1="59142" y1="54039" x2="79664" y2="77159"/>
                          <a14:foregroundMark x1="50000" y1="87744" x2="98694" y2="95265"/>
                          <a14:foregroundMark x1="7463" y1="91922" x2="31530" y2="89972"/>
                          <a14:backgroundMark x1="2612" y1="35097" x2="61940" y2="3343"/>
                          <a14:backgroundMark x1="88619" y1="59610" x2="99254" y2="60724"/>
                          <a14:backgroundMark x1="97015" y1="86072" x2="85821" y2="95543"/>
                          <a14:backgroundMark x1="97015" y1="75487" x2="78731" y2="77437"/>
                          <a14:backgroundMark x1="97015" y1="96379" x2="57463" y2="97493"/>
                          <a14:backgroundMark x1="93284" y1="5292" x2="97761" y2="28412"/>
                          <a14:backgroundMark x1="96269" y1="35097" x2="96269" y2="55989"/>
                          <a14:backgroundMark x1="94776" y1="71588" x2="93284" y2="93593"/>
                          <a14:backgroundMark x1="96269" y1="84958" x2="94030" y2="98050"/>
                          <a14:backgroundMark x1="22414" y1="4274" x2="862" y2="26496"/>
                        </a14:backgroundRemoval>
                      </a14:imgEffect>
                    </a14:imgLayer>
                  </a14:imgProps>
                </a:ext>
                <a:ext uri="{28A0092B-C50C-407E-A947-70E740481C1C}">
                  <a14:useLocalDpi xmlns:a14="http://schemas.microsoft.com/office/drawing/2010/main"/>
                </a:ext>
              </a:extLst>
            </a:blip>
            <a:srcRect/>
            <a:stretch>
              <a:fillRect/>
            </a:stretch>
          </p:blipFill>
          <p:spPr bwMode="auto">
            <a:xfrm>
              <a:off x="1524000" y="5204699"/>
              <a:ext cx="2124075" cy="1424701"/>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pic>
          <p:nvPicPr>
            <p:cNvPr id="22" name="Picture 5" descr="C:\Users\gvikingson\AppData\Local\Microsoft\Windows\Temporary Internet Files\Content.IE5\INFEI1W6\MP900407463[1].jpg"/>
            <p:cNvPicPr>
              <a:picLocks noChangeAspect="1" noChangeArrowheads="1"/>
            </p:cNvPicPr>
            <p:nvPr/>
          </p:nvPicPr>
          <p:blipFill>
            <a:blip r:embed="rId20" cstate="screen">
              <a:extLst>
                <a:ext uri="{BEBA8EAE-BF5A-486C-A8C5-ECC9F3942E4B}">
                  <a14:imgProps xmlns:a14="http://schemas.microsoft.com/office/drawing/2010/main">
                    <a14:imgLayer r:embed="rId17">
                      <a14:imgEffect>
                        <a14:backgroundRemoval t="279" b="100000" l="373" r="100000">
                          <a14:foregroundMark x1="3358" y1="59331" x2="23694" y2="68802"/>
                          <a14:foregroundMark x1="8209" y1="96100" x2="50000" y2="94150"/>
                          <a14:foregroundMark x1="63433" y1="91922" x2="81716" y2="8635"/>
                          <a14:foregroundMark x1="59888" y1="42340" x2="97201" y2="80501"/>
                          <a14:foregroundMark x1="93097" y1="7799" x2="79664" y2="98329"/>
                          <a14:foregroundMark x1="75373" y1="41504" x2="96642" y2="45682"/>
                          <a14:foregroundMark x1="59142" y1="54039" x2="79664" y2="77159"/>
                          <a14:foregroundMark x1="50000" y1="87744" x2="98694" y2="95265"/>
                          <a14:foregroundMark x1="7463" y1="91922" x2="31530" y2="89972"/>
                          <a14:backgroundMark x1="2612" y1="35097" x2="61940" y2="3343"/>
                          <a14:backgroundMark x1="88619" y1="59610" x2="99254" y2="60724"/>
                          <a14:backgroundMark x1="97015" y1="86072" x2="85821" y2="95543"/>
                          <a14:backgroundMark x1="97015" y1="75487" x2="78731" y2="77437"/>
                          <a14:backgroundMark x1="97015" y1="96379" x2="57463" y2="97493"/>
                          <a14:backgroundMark x1="93284" y1="5292" x2="97761" y2="28412"/>
                          <a14:backgroundMark x1="96269" y1="35097" x2="96269" y2="55989"/>
                          <a14:backgroundMark x1="94776" y1="71588" x2="93284" y2="93593"/>
                          <a14:backgroundMark x1="96269" y1="84958" x2="94030" y2="98050"/>
                          <a14:backgroundMark x1="4023" y1="8547" x2="26437" y2="28632"/>
                        </a14:backgroundRemoval>
                      </a14:imgEffect>
                    </a14:imgLayer>
                  </a14:imgProps>
                </a:ext>
                <a:ext uri="{28A0092B-C50C-407E-A947-70E740481C1C}">
                  <a14:useLocalDpi xmlns:a14="http://schemas.microsoft.com/office/drawing/2010/main"/>
                </a:ext>
              </a:extLst>
            </a:blip>
            <a:srcRect/>
            <a:stretch>
              <a:fillRect/>
            </a:stretch>
          </p:blipFill>
          <p:spPr bwMode="auto">
            <a:xfrm>
              <a:off x="542925" y="5128498"/>
              <a:ext cx="2124075" cy="1424701"/>
            </a:xfrm>
            <a:prstGeom prst="rect">
              <a:avLst/>
            </a:prstGeom>
            <a:noFill/>
            <a:effectLst>
              <a:softEdge rad="0"/>
            </a:effectLst>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485566484"/>
      </p:ext>
    </p:extLst>
  </p:cSld>
  <p:clrMapOvr>
    <a:masterClrMapping/>
  </p:clrMapOvr>
  <p:transition spd="slow">
    <p:pull/>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139</Slides>
  <Notes>2</Notes>
  <HiddenSlides>0</HiddenSlides>
  <ScaleCrop>false</ScaleCrop>
  <HeadingPairs>
    <vt:vector size="4" baseType="variant">
      <vt:variant>
        <vt:lpstr>Theme</vt:lpstr>
      </vt:variant>
      <vt:variant>
        <vt:i4>1</vt:i4>
      </vt:variant>
      <vt:variant>
        <vt:lpstr>Slide Titles</vt:lpstr>
      </vt:variant>
      <vt:variant>
        <vt:i4>139</vt:i4>
      </vt:variant>
    </vt:vector>
  </HeadingPairs>
  <TitlesOfParts>
    <vt:vector size="14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Chain!</vt:lpstr>
      <vt:lpstr>More Food Chains!</vt:lpstr>
      <vt:lpstr>Food Web: many overlapping food chains in an ecosystem.  Shows how ALL organisms interact within the ecosystem</vt:lpstr>
      <vt:lpstr>Food Chain &amp; Web Games!</vt:lpstr>
      <vt:lpstr>PowerPoint Presentation</vt:lpstr>
      <vt:lpstr>Energy Pyramid</vt:lpstr>
      <vt:lpstr>Time for some Energy Transfer!</vt:lpstr>
      <vt:lpstr>THE SUN</vt:lpstr>
      <vt:lpstr>PowerPoint Presentation</vt:lpstr>
      <vt:lpstr>PRODUCER</vt:lpstr>
      <vt:lpstr>PowerPoint Presentation</vt:lpstr>
      <vt:lpstr>PRIMARY (1st) CONSUMER</vt:lpstr>
      <vt:lpstr>PowerPoint Presentation</vt:lpstr>
      <vt:lpstr>SECONDARY (2nd) CONSUMER</vt:lpstr>
      <vt:lpstr>PowerPoint Presentation</vt:lpstr>
      <vt:lpstr>TERTIARY (3rd) CONSUMER</vt:lpstr>
      <vt:lpstr>PowerPoint Presentation</vt:lpstr>
      <vt:lpstr>Conclusion:  As you move up the energy pyramid, only __% of the energy is transferred to the next level.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Wanted:  Symbiotic Relationship Apply Within!</vt:lpstr>
      <vt:lpstr>PowerPoint Presentation</vt:lpstr>
      <vt:lpstr>WANTED:  Lazy Pup with Short Nails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Desert</vt:lpstr>
      <vt:lpstr> </vt:lpstr>
      <vt:lpstr>Savanna</vt:lpstr>
      <vt:lpstr>PowerPoint Presentation</vt:lpstr>
      <vt:lpstr>Prairie/Temperate Grassland</vt:lpstr>
      <vt:lpstr>Reflection: The Battle At Kruger</vt:lpstr>
      <vt:lpstr>PowerPoint Presentation</vt:lpstr>
      <vt:lpstr>PowerPoint Presentation</vt:lpstr>
      <vt:lpstr>Arctic Tundra</vt:lpstr>
      <vt:lpstr>Arctic Tundra</vt:lpstr>
      <vt:lpstr>Alpine Tundra</vt:lpstr>
      <vt:lpstr>Alpine Tundra</vt:lpstr>
      <vt:lpstr>Taiga/Coniferous Forest </vt:lpstr>
      <vt:lpstr>Taiga/Coniferous Forest</vt:lpstr>
      <vt:lpstr>Reflection: Polar Bear Habitat Loss</vt:lpstr>
      <vt:lpstr>PowerPoint Presentation</vt:lpstr>
      <vt:lpstr>PowerPoint Presentation</vt:lpstr>
      <vt:lpstr>Tropical Rainforest</vt:lpstr>
      <vt:lpstr>Tropical Rainforest</vt:lpstr>
      <vt:lpstr>Temperate Deciduous Forest</vt:lpstr>
      <vt:lpstr>Temperate Deciduous Forest</vt:lpstr>
      <vt:lpstr>Reflection: Gombe Forest</vt:lpstr>
      <vt:lpstr>PowerPoint Presentation</vt:lpstr>
      <vt:lpstr>PowerPoint Presentation</vt:lpstr>
      <vt:lpstr>PowerPoint Presentation</vt:lpstr>
      <vt:lpstr>Rivers and Streams</vt:lpstr>
      <vt:lpstr>Rivers and Streams</vt:lpstr>
      <vt:lpstr>Lakes and Ponds</vt:lpstr>
      <vt:lpstr>Lakes and Ponds</vt:lpstr>
      <vt:lpstr>Wetlands: Marshes, Swamps &amp; Bogs</vt:lpstr>
      <vt:lpstr>Wetlands: Marshes, Swamps &amp; Bogs</vt:lpstr>
      <vt:lpstr>Reflection: San Pedro River</vt:lpstr>
      <vt:lpstr>PowerPoint Presentation</vt:lpstr>
      <vt:lpstr>PowerPoint Presentation</vt:lpstr>
      <vt:lpstr>PowerPoint Presentation</vt:lpstr>
      <vt:lpstr>PowerPoint Presentation</vt:lpstr>
      <vt:lpstr>Estuary</vt:lpstr>
      <vt:lpstr>Estuary</vt:lpstr>
      <vt:lpstr>Beach (Intertidal Zone)</vt:lpstr>
      <vt:lpstr>Beach/Intertidal Zone</vt:lpstr>
      <vt:lpstr>Coral Reef</vt:lpstr>
      <vt:lpstr>Coral Reef</vt:lpstr>
      <vt:lpstr>Open/Deep Ocean &amp; Benthic Zone (Ocean Floor)</vt:lpstr>
      <vt:lpstr>PowerPoint Presentation</vt:lpstr>
      <vt:lpstr>Reflection: Lion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BIORAMA SETUP</vt:lpstr>
      <vt:lpstr>PowerPoint Presentation</vt:lpstr>
      <vt:lpstr>PowerPoint Presentation</vt:lpstr>
      <vt:lpstr>Arctic Tundra</vt:lpstr>
      <vt:lpstr>Deserts</vt:lpstr>
      <vt:lpstr>Wetlands: Marshes &amp; Swamps</vt:lpstr>
      <vt:lpstr>Taiga, Coniferous or Boreal Forest</vt:lpstr>
      <vt:lpstr>Lakes, Ponds &amp; Rivers</vt:lpstr>
      <vt:lpstr>Oceans</vt:lpstr>
      <vt:lpstr>Oceans</vt:lpstr>
      <vt:lpstr>Savanna  Grassland</vt:lpstr>
      <vt:lpstr>Rainforest</vt:lpstr>
      <vt:lpstr>Prairie/Grasslands</vt:lpstr>
      <vt:lpstr>PowerPoint Presentation</vt:lpstr>
      <vt:lpstr>PowerPoint Presentation</vt:lpstr>
      <vt:lpstr>PowerPoint Presentation</vt:lpstr>
    </vt:vector>
  </TitlesOfParts>
  <Company>Atlanta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Organization</dc:title>
  <dc:creator>Melissa Zaher;Gretchen Vikingson</dc:creator>
  <cp:revision>8</cp:revision>
  <dcterms:created xsi:type="dcterms:W3CDTF">2009-03-11T19:50:19Z</dcterms:created>
  <dcterms:modified xsi:type="dcterms:W3CDTF">2024-08-20T14:54:32Z</dcterms:modified>
  <cp:contentStatus/>
</cp:coreProperties>
</file>